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5" r:id="rId9"/>
    <p:sldId id="266" r:id="rId10"/>
    <p:sldId id="267" r:id="rId11"/>
    <p:sldId id="268" r:id="rId12"/>
    <p:sldId id="273" r:id="rId13"/>
    <p:sldId id="272"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96" y="9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l-GR"/>
          </a:p>
        </p:txBody>
      </p:sp>
      <p:sp>
        <p:nvSpPr>
          <p:cNvPr id="4" name="Θέση ημερομηνίας 3"/>
          <p:cNvSpPr>
            <a:spLocks noGrp="1"/>
          </p:cNvSpPr>
          <p:nvPr>
            <p:ph type="dt" sz="half" idx="10"/>
          </p:nvPr>
        </p:nvSpPr>
        <p:spPr/>
        <p:txBody>
          <a:bodyPr/>
          <a:lstStyle/>
          <a:p>
            <a:fld id="{3A272EC8-5140-4676-87DF-91802A2FBEF4}" type="datetimeFigureOut">
              <a:rPr lang="el-GR" smtClean="0"/>
              <a:t>7/2/2024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249885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A272EC8-5140-4676-87DF-91802A2FBEF4}" type="datetimeFigureOut">
              <a:rPr lang="el-GR" smtClean="0"/>
              <a:t>7/2/2024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355066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A272EC8-5140-4676-87DF-91802A2FBEF4}" type="datetimeFigureOut">
              <a:rPr lang="el-GR" smtClean="0"/>
              <a:t>7/2/2024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4204351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A272EC8-5140-4676-87DF-91802A2FBEF4}" type="datetimeFigureOut">
              <a:rPr lang="el-GR" smtClean="0"/>
              <a:t>7/2/2024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292855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3A272EC8-5140-4676-87DF-91802A2FBEF4}" type="datetimeFigureOut">
              <a:rPr lang="el-GR" smtClean="0"/>
              <a:t>7/2/2024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413606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A272EC8-5140-4676-87DF-91802A2FBEF4}" type="datetimeFigureOut">
              <a:rPr lang="el-GR" smtClean="0"/>
              <a:t>7/2/2024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131787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A272EC8-5140-4676-87DF-91802A2FBEF4}" type="datetimeFigureOut">
              <a:rPr lang="el-GR" smtClean="0"/>
              <a:t>7/2/2024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203323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A272EC8-5140-4676-87DF-91802A2FBEF4}" type="datetimeFigureOut">
              <a:rPr lang="el-GR" smtClean="0"/>
              <a:t>7/2/2024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17753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A272EC8-5140-4676-87DF-91802A2FBEF4}" type="datetimeFigureOut">
              <a:rPr lang="el-GR" smtClean="0"/>
              <a:t>7/2/2024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91474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3A272EC8-5140-4676-87DF-91802A2FBEF4}" type="datetimeFigureOut">
              <a:rPr lang="el-GR" smtClean="0"/>
              <a:t>7/2/2024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145052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3A272EC8-5140-4676-87DF-91802A2FBEF4}" type="datetimeFigureOut">
              <a:rPr lang="el-GR" smtClean="0"/>
              <a:t>7/2/2024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48042C5C-8759-4CEE-8D79-A4BCB02F9B0A}" type="slidenum">
              <a:rPr lang="el-GR" smtClean="0"/>
              <a:t>‹#›</a:t>
            </a:fld>
            <a:endParaRPr lang="el-GR"/>
          </a:p>
        </p:txBody>
      </p:sp>
    </p:spTree>
    <p:extLst>
      <p:ext uri="{BB962C8B-B14F-4D97-AF65-F5344CB8AC3E}">
        <p14:creationId xmlns:p14="http://schemas.microsoft.com/office/powerpoint/2010/main" val="189820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72EC8-5140-4676-87DF-91802A2FBEF4}" type="datetimeFigureOut">
              <a:rPr lang="el-GR" smtClean="0"/>
              <a:t>7/2/2024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42C5C-8759-4CEE-8D79-A4BCB02F9B0A}" type="slidenum">
              <a:rPr lang="el-GR" smtClean="0"/>
              <a:t>‹#›</a:t>
            </a:fld>
            <a:endParaRPr lang="el-GR"/>
          </a:p>
        </p:txBody>
      </p:sp>
    </p:spTree>
    <p:extLst>
      <p:ext uri="{BB962C8B-B14F-4D97-AF65-F5344CB8AC3E}">
        <p14:creationId xmlns:p14="http://schemas.microsoft.com/office/powerpoint/2010/main" val="4215699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300789"/>
            <a:ext cx="9144000" cy="2442411"/>
          </a:xfrm>
        </p:spPr>
        <p:txBody>
          <a:bodyPr>
            <a:normAutofit fontScale="90000"/>
          </a:bodyPr>
          <a:lstStyle/>
          <a:p>
            <a:r>
              <a:rPr lang="en-US" sz="2000" b="1" dirty="0"/>
              <a:t>ERASMUS+</a:t>
            </a:r>
            <a:br>
              <a:rPr lang="en-US" sz="2000" b="1" dirty="0"/>
            </a:br>
            <a:r>
              <a:rPr lang="en-US" sz="2000" b="1" dirty="0"/>
              <a:t>2021-1-EL01-KA220-ADU-000028208 </a:t>
            </a:r>
            <a:br>
              <a:rPr lang="en-US" sz="2000" b="1" dirty="0"/>
            </a:br>
            <a:r>
              <a:rPr lang="en-US" sz="2000" b="1" dirty="0"/>
              <a:t>«FAMILY LEARNING LIFTING ADULT EDUCATION BARRIERS». </a:t>
            </a:r>
            <a:br>
              <a:rPr lang="en-US" sz="2000" b="1" dirty="0"/>
            </a:br>
            <a:r>
              <a:rPr lang="en-US" sz="2000" b="1" dirty="0"/>
              <a:t>(</a:t>
            </a:r>
            <a:r>
              <a:rPr lang="el-GR" sz="2000" b="1" dirty="0"/>
              <a:t>Η ΟΙΚΟΓΕΝΕΙΑΚΗ ΜΑΘΗΣΗ ΑΙΡΕΙ ΤΑ ΕΜΠΟΔΙΑ ΣΤΗΝ ΕΚΠΑΙΔΕΥΣΗ ΕΝΗΛΙΚΩΝ</a:t>
            </a:r>
            <a:r>
              <a:rPr lang="el-GR" sz="2000" b="1" dirty="0" smtClean="0"/>
              <a:t>)</a:t>
            </a:r>
            <a:r>
              <a:rPr lang="el-GR" sz="2700" b="1" dirty="0" smtClean="0"/>
              <a:t/>
            </a:r>
            <a:br>
              <a:rPr lang="el-GR" sz="2700" b="1" dirty="0" smtClean="0"/>
            </a:br>
            <a:r>
              <a:rPr lang="el-GR" sz="2700" b="1" dirty="0" smtClean="0"/>
              <a:t>27 Φεβρουαρίου 2024</a:t>
            </a:r>
            <a:r>
              <a:rPr lang="el-GR" sz="2700" b="1" smtClean="0"/>
              <a:t/>
            </a:r>
            <a:br>
              <a:rPr lang="el-GR" sz="2700" b="1" smtClean="0"/>
            </a:br>
            <a:r>
              <a:rPr lang="el-GR" sz="2700" b="1" smtClean="0"/>
              <a:t>ΗΜΕΡΙΔΑ ΔΙΑΧΥΣΗΣ ΑΠΟΤΕΛΕΣΜΑΤΩΝ ΕΡΓΟΥ</a:t>
            </a:r>
            <a:r>
              <a:rPr lang="el-GR" sz="2700" b="1" dirty="0"/>
              <a:t/>
            </a:r>
            <a:br>
              <a:rPr lang="el-GR" sz="2700" b="1" dirty="0"/>
            </a:br>
            <a:r>
              <a:rPr lang="el-GR" sz="2700" b="1" dirty="0"/>
              <a:t>Οικογενειακή μάθηση &amp;</a:t>
            </a:r>
            <a:r>
              <a:rPr lang="el-GR" b="1" dirty="0"/>
              <a:t> </a:t>
            </a:r>
            <a:r>
              <a:rPr lang="el-GR" sz="2700" b="1" dirty="0"/>
              <a:t>Βελτίωση ποιότητας ζωής</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245" y="3043989"/>
            <a:ext cx="8173509" cy="2129590"/>
          </a:xfrm>
          <a:prstGeom prst="rect">
            <a:avLst/>
          </a:prstGeom>
        </p:spPr>
      </p:pic>
      <p:pic>
        <p:nvPicPr>
          <p:cNvPr id="3" name="Εικόνα 2"/>
          <p:cNvPicPr>
            <a:picLocks noChangeAspect="1"/>
          </p:cNvPicPr>
          <p:nvPr/>
        </p:nvPicPr>
        <p:blipFill>
          <a:blip r:embed="rId3"/>
          <a:stretch>
            <a:fillRect/>
          </a:stretch>
        </p:blipFill>
        <p:spPr>
          <a:xfrm>
            <a:off x="252572" y="300789"/>
            <a:ext cx="1840924" cy="1390476"/>
          </a:xfrm>
          <a:prstGeom prst="rect">
            <a:avLst/>
          </a:prstGeom>
        </p:spPr>
      </p:pic>
      <p:pic>
        <p:nvPicPr>
          <p:cNvPr id="5" name="Εικόνα 4"/>
          <p:cNvPicPr>
            <a:picLocks noChangeAspect="1"/>
          </p:cNvPicPr>
          <p:nvPr/>
        </p:nvPicPr>
        <p:blipFill>
          <a:blip r:embed="rId4"/>
          <a:stretch>
            <a:fillRect/>
          </a:stretch>
        </p:blipFill>
        <p:spPr>
          <a:xfrm>
            <a:off x="10093585" y="396027"/>
            <a:ext cx="1485714" cy="1295238"/>
          </a:xfrm>
          <a:prstGeom prst="rect">
            <a:avLst/>
          </a:prstGeom>
        </p:spPr>
      </p:pic>
      <p:pic>
        <p:nvPicPr>
          <p:cNvPr id="6" name="Εικόνα 5"/>
          <p:cNvPicPr>
            <a:picLocks noChangeAspect="1"/>
          </p:cNvPicPr>
          <p:nvPr/>
        </p:nvPicPr>
        <p:blipFill>
          <a:blip r:embed="rId5"/>
          <a:stretch>
            <a:fillRect/>
          </a:stretch>
        </p:blipFill>
        <p:spPr>
          <a:xfrm>
            <a:off x="2093497" y="5702967"/>
            <a:ext cx="6526312" cy="838631"/>
          </a:xfrm>
          <a:prstGeom prst="rect">
            <a:avLst/>
          </a:prstGeom>
        </p:spPr>
      </p:pic>
      <p:pic>
        <p:nvPicPr>
          <p:cNvPr id="7" name="Εικόνα 6"/>
          <p:cNvPicPr>
            <a:picLocks noChangeAspect="1"/>
          </p:cNvPicPr>
          <p:nvPr/>
        </p:nvPicPr>
        <p:blipFill>
          <a:blip r:embed="rId4"/>
          <a:stretch>
            <a:fillRect/>
          </a:stretch>
        </p:blipFill>
        <p:spPr>
          <a:xfrm>
            <a:off x="10057490" y="396027"/>
            <a:ext cx="1485714" cy="1295238"/>
          </a:xfrm>
          <a:prstGeom prst="rect">
            <a:avLst/>
          </a:prstGeom>
        </p:spPr>
      </p:pic>
    </p:spTree>
    <p:extLst>
      <p:ext uri="{BB962C8B-B14F-4D97-AF65-F5344CB8AC3E}">
        <p14:creationId xmlns:p14="http://schemas.microsoft.com/office/powerpoint/2010/main" val="368623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Καταγράψαμε τις δικές μας συμβουλές… </a:t>
            </a:r>
            <a:endParaRPr lang="el-GR" sz="36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94082" y="2234808"/>
            <a:ext cx="4352925" cy="3264693"/>
          </a:xfrm>
        </p:spPr>
      </p:pic>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48761" y="2644822"/>
            <a:ext cx="4352927" cy="2444662"/>
          </a:xfrm>
          <a:prstGeom prst="rect">
            <a:avLst/>
          </a:prstGeom>
        </p:spPr>
      </p:pic>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774214" y="1464032"/>
            <a:ext cx="4352930" cy="4806246"/>
          </a:xfrm>
          <a:prstGeom prst="rect">
            <a:avLst/>
          </a:prstGeom>
        </p:spPr>
      </p:pic>
    </p:spTree>
    <p:extLst>
      <p:ext uri="{BB962C8B-B14F-4D97-AF65-F5344CB8AC3E}">
        <p14:creationId xmlns:p14="http://schemas.microsoft.com/office/powerpoint/2010/main" val="225853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207910"/>
            <a:ext cx="10515600" cy="4037858"/>
          </a:xfrm>
        </p:spPr>
        <p:txBody>
          <a:bodyPr>
            <a:normAutofit/>
          </a:bodyPr>
          <a:lstStyle/>
          <a:p>
            <a:r>
              <a:rPr lang="el-GR" dirty="0" smtClean="0"/>
              <a:t>Δημιουργήσαμε έναν δικό μας μικρό πρακτικό οδηγό με τις προτάσεις των εκπαιδευόμενων τόσο σε προσωπικό  ή και σε οικογενειακό επίπεδο…</a:t>
            </a:r>
            <a:br>
              <a:rPr lang="el-GR" dirty="0" smtClean="0"/>
            </a:br>
            <a:r>
              <a:rPr lang="el-GR" dirty="0" smtClean="0"/>
              <a:t>(επιλέξαμε 4 τομείς και προτείναμε τρόπους καλλιέργειάς τους)</a:t>
            </a:r>
            <a:endParaRPr lang="el-GR" dirty="0"/>
          </a:p>
        </p:txBody>
      </p:sp>
    </p:spTree>
    <p:extLst>
      <p:ext uri="{BB962C8B-B14F-4D97-AF65-F5344CB8AC3E}">
        <p14:creationId xmlns:p14="http://schemas.microsoft.com/office/powerpoint/2010/main" val="401506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34131"/>
            <a:ext cx="10515600" cy="3734326"/>
          </a:xfrm>
        </p:spPr>
      </p:pic>
    </p:spTree>
    <p:extLst>
      <p:ext uri="{BB962C8B-B14F-4D97-AF65-F5344CB8AC3E}">
        <p14:creationId xmlns:p14="http://schemas.microsoft.com/office/powerpoint/2010/main" val="3480841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περιεχομένου 2"/>
          <p:cNvPicPr>
            <a:picLocks noGrp="1" noChangeAspect="1"/>
          </p:cNvPicPr>
          <p:nvPr>
            <p:ph idx="1"/>
          </p:nvPr>
        </p:nvPicPr>
        <p:blipFill>
          <a:blip r:embed="rId2"/>
          <a:stretch>
            <a:fillRect/>
          </a:stretch>
        </p:blipFill>
        <p:spPr>
          <a:xfrm>
            <a:off x="2033337" y="1143000"/>
            <a:ext cx="8229600" cy="4668253"/>
          </a:xfrm>
          <a:prstGeom prst="rect">
            <a:avLst/>
          </a:prstGeom>
        </p:spPr>
      </p:pic>
    </p:spTree>
    <p:extLst>
      <p:ext uri="{BB962C8B-B14F-4D97-AF65-F5344CB8AC3E}">
        <p14:creationId xmlns:p14="http://schemas.microsoft.com/office/powerpoint/2010/main" val="211599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Οικογενειακή μάθηση</a:t>
            </a:r>
            <a:r>
              <a:rPr lang="en-US" dirty="0" smtClean="0"/>
              <a:t>-</a:t>
            </a:r>
            <a:r>
              <a:rPr lang="el-GR" dirty="0"/>
              <a:t>Ποιότητα </a:t>
            </a:r>
            <a:r>
              <a:rPr lang="el-GR" dirty="0" smtClean="0"/>
              <a:t>ζωής</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Επιδιώξαμε σε αυτό το </a:t>
            </a:r>
            <a:r>
              <a:rPr lang="en-US" dirty="0" smtClean="0"/>
              <a:t>project </a:t>
            </a:r>
            <a:r>
              <a:rPr lang="el-GR" dirty="0" smtClean="0"/>
              <a:t>να διερευνήσουμε  τους τρόπους με τους οποίους μπορούμε να αποκτήσουμε </a:t>
            </a:r>
            <a:r>
              <a:rPr lang="el-GR" b="1" dirty="0" smtClean="0"/>
              <a:t>ποιότητα</a:t>
            </a:r>
            <a:r>
              <a:rPr lang="el-GR" dirty="0" smtClean="0"/>
              <a:t> στη ζωή μας, εκείνης που δεν λαμβάνει υπόψη μόνο τα υλικά αγαθά αλλά κι άλλες </a:t>
            </a:r>
            <a:r>
              <a:rPr lang="el-GR" u="sng" dirty="0" smtClean="0"/>
              <a:t>άυλες πτυχές της ανθρώπινης ζωής</a:t>
            </a:r>
            <a:r>
              <a:rPr lang="el-GR" dirty="0" smtClean="0"/>
              <a:t>(ελεύθερος χρόνος κι η αξιοποίησή του, κοινωνική ζωή, πολιτιστικό επίπεδο, διανοητική υγεία</a:t>
            </a:r>
            <a:r>
              <a:rPr lang="en-US" dirty="0" smtClean="0"/>
              <a:t>….</a:t>
            </a:r>
            <a:r>
              <a:rPr lang="el-GR" dirty="0" smtClean="0"/>
              <a:t>).</a:t>
            </a:r>
          </a:p>
          <a:p>
            <a:endParaRPr lang="el-GR" dirty="0" smtClean="0"/>
          </a:p>
          <a:p>
            <a:r>
              <a:rPr lang="el-GR" dirty="0" smtClean="0"/>
              <a:t>Το συνδέσαμε με την </a:t>
            </a:r>
            <a:r>
              <a:rPr lang="el-GR" b="1" dirty="0" smtClean="0"/>
              <a:t>οικογενειακή μάθηση </a:t>
            </a:r>
            <a:r>
              <a:rPr lang="el-GR" dirty="0" smtClean="0"/>
              <a:t>καθώς ό</a:t>
            </a:r>
            <a:r>
              <a:rPr lang="en-US" dirty="0" smtClean="0"/>
              <a:t>,</a:t>
            </a:r>
            <a:r>
              <a:rPr lang="el-GR" dirty="0" smtClean="0"/>
              <a:t>τι μαθαίνουμε ή συνειδητοποιούμε από την εμπειρία μας ως ενήλικες θεωρούμε σημαντικό, να μεταφέρεται ως γνώση στα υπόλοιπα μέλη της οικογένειας και να προωθείται έτσι ευρύτερα μια μαθησιακή κουλτούρα.</a:t>
            </a:r>
            <a:endParaRPr lang="el-GR" dirty="0"/>
          </a:p>
        </p:txBody>
      </p:sp>
    </p:spTree>
    <p:extLst>
      <p:ext uri="{BB962C8B-B14F-4D97-AF65-F5344CB8AC3E}">
        <p14:creationId xmlns:p14="http://schemas.microsoft.com/office/powerpoint/2010/main" val="228914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2800" dirty="0" smtClean="0"/>
              <a:t>Καταγράψαμε στον πίνακα από την εμπειρία των εκπαιδευομένων μας τι μπορεί να βελτιώσει την ποιότητα της ζωής μας</a:t>
            </a:r>
            <a:r>
              <a:rPr lang="el-GR" sz="2800" dirty="0"/>
              <a:t> </a:t>
            </a:r>
            <a:r>
              <a:rPr lang="el-GR" sz="2800" dirty="0" smtClean="0"/>
              <a:t>μέσω της οικογενειακής μάθησης (καταιγισμός ιδεών)… </a:t>
            </a:r>
            <a:endParaRPr lang="el-GR" sz="28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2711" y="1825625"/>
            <a:ext cx="9110133" cy="4351338"/>
          </a:xfrm>
        </p:spPr>
      </p:pic>
    </p:spTree>
    <p:extLst>
      <p:ext uri="{BB962C8B-B14F-4D97-AF65-F5344CB8AC3E}">
        <p14:creationId xmlns:p14="http://schemas.microsoft.com/office/powerpoint/2010/main" val="225467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Συζητήσαμε για τη σημασία καθορισμού στόχων (σε προσωπικό, οικογενειακό, σχολικό επίπεδο)…</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53239315"/>
              </p:ext>
            </p:extLst>
          </p:nvPr>
        </p:nvGraphicFramePr>
        <p:xfrm>
          <a:off x="959556" y="2052038"/>
          <a:ext cx="10394244" cy="3587496"/>
        </p:xfrm>
        <a:graphic>
          <a:graphicData uri="http://schemas.openxmlformats.org/drawingml/2006/table">
            <a:tbl>
              <a:tblPr firstRow="1" firstCol="1" bandRow="1"/>
              <a:tblGrid>
                <a:gridCol w="5197122">
                  <a:extLst>
                    <a:ext uri="{9D8B030D-6E8A-4147-A177-3AD203B41FA5}">
                      <a16:colId xmlns:a16="http://schemas.microsoft.com/office/drawing/2014/main" val="1257876959"/>
                    </a:ext>
                  </a:extLst>
                </a:gridCol>
                <a:gridCol w="5197122">
                  <a:extLst>
                    <a:ext uri="{9D8B030D-6E8A-4147-A177-3AD203B41FA5}">
                      <a16:colId xmlns:a16="http://schemas.microsoft.com/office/drawing/2014/main" val="692977182"/>
                    </a:ext>
                  </a:extLst>
                </a:gridCol>
              </a:tblGrid>
              <a:tr h="560339">
                <a:tc>
                  <a:txBody>
                    <a:bodyPr/>
                    <a:lstStyle/>
                    <a:p>
                      <a:pPr marL="457200">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Καθορίζοντας στόχους μπορούμε: </a:t>
                      </a:r>
                    </a:p>
                    <a:p>
                      <a:pPr marL="457200">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Ο αποτελεσματικός καθορισμός στόχων: </a:t>
                      </a:r>
                    </a:p>
                    <a:p>
                      <a:pPr marL="457200">
                        <a:lnSpc>
                          <a:spcPct val="107000"/>
                        </a:lnSpc>
                        <a:spcAft>
                          <a:spcPts val="0"/>
                        </a:spcAft>
                      </a:pPr>
                      <a:r>
                        <a:rPr lang="el-GR"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416189"/>
                  </a:ext>
                </a:extLst>
              </a:tr>
              <a:tr h="2521528">
                <a:tc>
                  <a:txBody>
                    <a:bodyPr/>
                    <a:lstStyle/>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επιτυγχάνουμε περισσότερα </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βελτιώνουμε την απόδοση </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αυξάνουμε την παρακίνησή μας</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αισθανόμαστε μεγαλύτερη ικανοποίηση για τα επιτεύγματά μας</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μεγαλώνουμε την αυτοπεποίθησή μας </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επισημάνουμε και να εξαλείφουμε ανασταλτικούς παράγοντες</a:t>
                      </a:r>
                    </a:p>
                    <a:p>
                      <a:pPr marL="457200" algn="ctr">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ctr">
                        <a:lnSpc>
                          <a:spcPct val="107000"/>
                        </a:lnSpc>
                        <a:spcAft>
                          <a:spcPts val="0"/>
                        </a:spcAft>
                      </a:pPr>
                      <a:r>
                        <a:rPr lang="el-GR" sz="2000" u="sng" dirty="0">
                          <a:effectLst/>
                          <a:latin typeface="Calibri" panose="020F0502020204030204" pitchFamily="34" charset="0"/>
                          <a:ea typeface="Calibri" panose="020F0502020204030204" pitchFamily="34" charset="0"/>
                          <a:cs typeface="Times New Roman" panose="02020603050405020304" pitchFamily="18" charset="0"/>
                        </a:rPr>
                        <a:t>Βοηθάει τους ανθρώπους:</a:t>
                      </a:r>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υποφέρουν από λιγότερο άγχος </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συγκεντρώνονται καλύτερα </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δείχνουν μεγαλύτερη αυτοπεποίθηση</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αποδίδουν καλύτερα </a:t>
                      </a:r>
                    </a:p>
                    <a:p>
                      <a:pPr marL="342900" lvl="0" indent="-342900">
                        <a:lnSpc>
                          <a:spcPct val="107000"/>
                        </a:lnSpc>
                        <a:spcAft>
                          <a:spcPts val="0"/>
                        </a:spcAft>
                        <a:buFont typeface="Wingdings 3" panose="05040102010807070707" pitchFamily="18" charset="2"/>
                        <a:buChar char=""/>
                        <a:tabLst>
                          <a:tab pos="457200" algn="l"/>
                        </a:tabLst>
                      </a:pPr>
                      <a:r>
                        <a:rPr lang="el-GR" sz="2000" dirty="0">
                          <a:effectLst/>
                          <a:latin typeface="Calibri" panose="020F0502020204030204" pitchFamily="34" charset="0"/>
                          <a:ea typeface="Calibri" panose="020F0502020204030204" pitchFamily="34" charset="0"/>
                          <a:cs typeface="Times New Roman" panose="02020603050405020304" pitchFamily="18" charset="0"/>
                        </a:rPr>
                        <a:t>Να είναι πιο ευτυχισμένοι και πιο ικανοποιημένοι </a:t>
                      </a:r>
                    </a:p>
                    <a:p>
                      <a:pPr marL="457200" algn="ctr">
                        <a:lnSpc>
                          <a:spcPct val="107000"/>
                        </a:lnSpc>
                        <a:spcAft>
                          <a:spcPts val="0"/>
                        </a:spcAft>
                      </a:pPr>
                      <a:r>
                        <a:rPr lang="el-GR"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789307"/>
                  </a:ext>
                </a:extLst>
              </a:tr>
            </a:tbl>
          </a:graphicData>
        </a:graphic>
      </p:graphicFrame>
    </p:spTree>
    <p:extLst>
      <p:ext uri="{BB962C8B-B14F-4D97-AF65-F5344CB8AC3E}">
        <p14:creationId xmlns:p14="http://schemas.microsoft.com/office/powerpoint/2010/main" val="192476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Προτείναμε τρόπους δημιουργικής απασχόλησης</a:t>
            </a:r>
            <a:r>
              <a:rPr lang="en-US" dirty="0" smtClean="0"/>
              <a:t> </a:t>
            </a:r>
            <a:r>
              <a:rPr lang="el-GR" dirty="0" smtClean="0"/>
              <a:t>στην οικογένεια πχ Ζωγραφιές </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93080" y="1825625"/>
            <a:ext cx="5060720" cy="4101042"/>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825625"/>
            <a:ext cx="5454880" cy="2370667"/>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196293"/>
            <a:ext cx="5454880" cy="1730374"/>
          </a:xfrm>
          <a:prstGeom prst="rect">
            <a:avLst/>
          </a:prstGeom>
        </p:spPr>
      </p:pic>
    </p:spTree>
    <p:extLst>
      <p:ext uri="{BB962C8B-B14F-4D97-AF65-F5344CB8AC3E}">
        <p14:creationId xmlns:p14="http://schemas.microsoft.com/office/powerpoint/2010/main" val="1240922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1559928"/>
          </a:xfrm>
        </p:spPr>
        <p:txBody>
          <a:bodyPr>
            <a:normAutofit fontScale="90000"/>
          </a:bodyPr>
          <a:lstStyle/>
          <a:p>
            <a:r>
              <a:rPr lang="el-GR" sz="3200" dirty="0" smtClean="0"/>
              <a:t>Συζητήσαμε για την αξία των συναισθημάτων στην απόλαυση της ζωής και τις ανθρώπινες σχέσεις και δημιουργήσαμε </a:t>
            </a:r>
            <a:r>
              <a:rPr lang="el-GR" sz="3200" dirty="0" err="1" smtClean="0"/>
              <a:t>κολάζ</a:t>
            </a:r>
            <a:r>
              <a:rPr lang="el-GR" sz="3200" dirty="0" smtClean="0"/>
              <a:t> δίνοντας τίτλο «Ζωή με </a:t>
            </a:r>
            <a:r>
              <a:rPr lang="el-GR" sz="3200" dirty="0" err="1" smtClean="0"/>
              <a:t>ενσυναίσθηση</a:t>
            </a:r>
            <a:r>
              <a:rPr lang="el-GR" sz="3200" dirty="0" smtClean="0"/>
              <a:t>» και πώς αυτά συμβάλλουν στην οικογενειακή μάθηση</a:t>
            </a:r>
            <a:endParaRPr lang="el-GR" sz="32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190750"/>
            <a:ext cx="5044017" cy="3783013"/>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32058" y="1554691"/>
            <a:ext cx="3871383" cy="5143500"/>
          </a:xfrm>
          <a:prstGeom prst="rect">
            <a:avLst/>
          </a:prstGeom>
        </p:spPr>
      </p:pic>
    </p:spTree>
    <p:extLst>
      <p:ext uri="{BB962C8B-B14F-4D97-AF65-F5344CB8AC3E}">
        <p14:creationId xmlns:p14="http://schemas.microsoft.com/office/powerpoint/2010/main" val="2075200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469233"/>
            <a:ext cx="10515600" cy="1828800"/>
          </a:xfrm>
        </p:spPr>
        <p:txBody>
          <a:bodyPr>
            <a:noAutofit/>
          </a:bodyPr>
          <a:lstStyle/>
          <a:p>
            <a:r>
              <a:rPr lang="el-GR" sz="2400" dirty="0" smtClean="0"/>
              <a:t>Επισκεφθήκαμε το Αγροτικό Λαογραφικό Μουσείο Καλαμάτας και είχαμε τη δυνατότητα να γνωρίσουμε τον τρόπο που ζούσαν οι πρόγονοί μας πριν κάποια χρόνια συγκρίνοντάς το με το σήμερα …ένας τρόπος  που συμβάλλει στην οικογενειακή μάθηση</a:t>
            </a:r>
            <a:endParaRPr lang="el-GR" sz="24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2765781"/>
            <a:ext cx="5105400" cy="1919104"/>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91227" y="3146161"/>
            <a:ext cx="2066044" cy="5143500"/>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75172" y="2186609"/>
            <a:ext cx="3985156" cy="5143500"/>
          </a:xfrm>
          <a:prstGeom prst="rect">
            <a:avLst/>
          </a:prstGeom>
        </p:spPr>
      </p:pic>
    </p:spTree>
    <p:extLst>
      <p:ext uri="{BB962C8B-B14F-4D97-AF65-F5344CB8AC3E}">
        <p14:creationId xmlns:p14="http://schemas.microsoft.com/office/powerpoint/2010/main" val="147811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Μελετήσαμε συμβουλές από διάφορες πηγές του διαδικτύου για μια καλύτερη και ποιοτικότερη ζωή μέσω της οικογενειακής μάθησης</a:t>
            </a:r>
            <a:endParaRPr lang="el-GR" sz="28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502353" y="2708232"/>
            <a:ext cx="4797779" cy="3264693"/>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96454" y="1727994"/>
            <a:ext cx="4879446" cy="5143500"/>
          </a:xfrm>
          <a:prstGeom prst="rect">
            <a:avLst/>
          </a:prstGeom>
        </p:spPr>
      </p:pic>
    </p:spTree>
    <p:extLst>
      <p:ext uri="{BB962C8B-B14F-4D97-AF65-F5344CB8AC3E}">
        <p14:creationId xmlns:p14="http://schemas.microsoft.com/office/powerpoint/2010/main" val="65096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Καταγράψαμε τις δικές μας συμβουλές… </a:t>
            </a:r>
            <a:endParaRPr lang="el-GR" sz="3600"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8125" y="1873700"/>
            <a:ext cx="4352925" cy="4166468"/>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13892" y="2314400"/>
            <a:ext cx="4352926" cy="3285067"/>
          </a:xfrm>
          <a:prstGeom prst="rect">
            <a:avLst/>
          </a:prstGeom>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746471" y="1766890"/>
            <a:ext cx="4352926" cy="4380089"/>
          </a:xfrm>
          <a:prstGeom prst="rect">
            <a:avLst/>
          </a:prstGeom>
        </p:spPr>
      </p:pic>
    </p:spTree>
    <p:extLst>
      <p:ext uri="{BB962C8B-B14F-4D97-AF65-F5344CB8AC3E}">
        <p14:creationId xmlns:p14="http://schemas.microsoft.com/office/powerpoint/2010/main" val="25501187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310</Words>
  <Application>Microsoft Office PowerPoint</Application>
  <PresentationFormat>Ευρεία οθόνη</PresentationFormat>
  <Paragraphs>33</Paragraphs>
  <Slides>13</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13</vt:i4>
      </vt:variant>
    </vt:vector>
  </HeadingPairs>
  <TitlesOfParts>
    <vt:vector size="19" baseType="lpstr">
      <vt:lpstr>Arial</vt:lpstr>
      <vt:lpstr>Calibri</vt:lpstr>
      <vt:lpstr>Calibri Light</vt:lpstr>
      <vt:lpstr>Times New Roman</vt:lpstr>
      <vt:lpstr>Wingdings 3</vt:lpstr>
      <vt:lpstr>Θέμα του Office</vt:lpstr>
      <vt:lpstr>ERASMUS+ 2021-1-EL01-KA220-ADU-000028208  «FAMILY LEARNING LIFTING ADULT EDUCATION BARRIERS».  (Η ΟΙΚΟΓΕΝΕΙΑΚΗ ΜΑΘΗΣΗ ΑΙΡΕΙ ΤΑ ΕΜΠΟΔΙΑ ΣΤΗΝ ΕΚΠΑΙΔΕΥΣΗ ΕΝΗΛΙΚΩΝ) 27 Φεβρουαρίου 2024 ΗΜΕΡΙΔΑ ΔΙΑΧΥΣΗΣ ΑΠΟΤΕΛΕΣΜΑΤΩΝ ΕΡΓΟΥ Οικογενειακή μάθηση &amp; Βελτίωση ποιότητας ζωής</vt:lpstr>
      <vt:lpstr>Οικογενειακή μάθηση-Ποιότητα ζωής</vt:lpstr>
      <vt:lpstr>Καταγράψαμε στον πίνακα από την εμπειρία των εκπαιδευομένων μας τι μπορεί να βελτιώσει την ποιότητα της ζωής μας μέσω της οικογενειακής μάθησης (καταιγισμός ιδεών)… </vt:lpstr>
      <vt:lpstr>Συζητήσαμε για τη σημασία καθορισμού στόχων (σε προσωπικό, οικογενειακό, σχολικό επίπεδο)…</vt:lpstr>
      <vt:lpstr>Προτείναμε τρόπους δημιουργικής απασχόλησης στην οικογένεια πχ Ζωγραφιές </vt:lpstr>
      <vt:lpstr>Συζητήσαμε για την αξία των συναισθημάτων στην απόλαυση της ζωής και τις ανθρώπινες σχέσεις και δημιουργήσαμε κολάζ δίνοντας τίτλο «Ζωή με ενσυναίσθηση» και πώς αυτά συμβάλλουν στην οικογενειακή μάθηση</vt:lpstr>
      <vt:lpstr>Επισκεφθήκαμε το Αγροτικό Λαογραφικό Μουσείο Καλαμάτας και είχαμε τη δυνατότητα να γνωρίσουμε τον τρόπο που ζούσαν οι πρόγονοί μας πριν κάποια χρόνια συγκρίνοντάς το με το σήμερα …ένας τρόπος  που συμβάλλει στην οικογενειακή μάθηση</vt:lpstr>
      <vt:lpstr>Μελετήσαμε συμβουλές από διάφορες πηγές του διαδικτύου για μια καλύτερη και ποιοτικότερη ζωή μέσω της οικογενειακής μάθησης</vt:lpstr>
      <vt:lpstr>Καταγράψαμε τις δικές μας συμβουλές… </vt:lpstr>
      <vt:lpstr>Καταγράψαμε τις δικές μας συμβουλές… </vt:lpstr>
      <vt:lpstr>Δημιουργήσαμε έναν δικό μας μικρό πρακτικό οδηγό με τις προτάσεις των εκπαιδευόμενων τόσο σε προσωπικό  ή και σε οικογενειακό επίπεδο… (επιλέξαμε 4 τομείς και προτείναμε τρόπους καλλιέργειάς τους)</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Project:Βελτίωση ποιότητας ζωής &amp; Οικογενειακή μάθηση</dc:title>
  <dc:creator>Alexandra</dc:creator>
  <cp:lastModifiedBy>kentrikos</cp:lastModifiedBy>
  <cp:revision>48</cp:revision>
  <dcterms:created xsi:type="dcterms:W3CDTF">2023-06-25T17:41:46Z</dcterms:created>
  <dcterms:modified xsi:type="dcterms:W3CDTF">2024-02-07T16:44:57Z</dcterms:modified>
</cp:coreProperties>
</file>