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61" r:id="rId5"/>
    <p:sldId id="262" r:id="rId6"/>
    <p:sldId id="258" r:id="rId7"/>
    <p:sldId id="263" r:id="rId8"/>
    <p:sldId id="259"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9" d="100"/>
          <a:sy n="99" d="100"/>
        </p:scale>
        <p:origin x="9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6CABF6B-11AE-4193-B6B6-2C2B21D392E7}" type="datetimeFigureOut">
              <a:rPr lang="tr-TR" smtClean="0"/>
              <a:t>5.02.2024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651306713"/>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CABF6B-11AE-4193-B6B6-2C2B21D392E7}" type="datetimeFigureOut">
              <a:rPr lang="tr-TR" smtClean="0"/>
              <a:t>5.02.2024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2819937891"/>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CABF6B-11AE-4193-B6B6-2C2B21D392E7}" type="datetimeFigureOut">
              <a:rPr lang="tr-TR" smtClean="0"/>
              <a:t>5.02.2024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53306931"/>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CABF6B-11AE-4193-B6B6-2C2B21D392E7}" type="datetimeFigureOut">
              <a:rPr lang="tr-TR" smtClean="0"/>
              <a:t>5.02.2024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403927856"/>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6CABF6B-11AE-4193-B6B6-2C2B21D392E7}" type="datetimeFigureOut">
              <a:rPr lang="tr-TR" smtClean="0"/>
              <a:t>5.02.2024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159536170"/>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CABF6B-11AE-4193-B6B6-2C2B21D392E7}" type="datetimeFigureOut">
              <a:rPr lang="tr-TR" smtClean="0"/>
              <a:t>5.02.2024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3595166883"/>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6CABF6B-11AE-4193-B6B6-2C2B21D392E7}" type="datetimeFigureOut">
              <a:rPr lang="tr-TR" smtClean="0"/>
              <a:t>5.02.2024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3419048773"/>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CABF6B-11AE-4193-B6B6-2C2B21D392E7}" type="datetimeFigureOut">
              <a:rPr lang="tr-TR" smtClean="0"/>
              <a:t>5.02.2024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2553449036"/>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CABF6B-11AE-4193-B6B6-2C2B21D392E7}" type="datetimeFigureOut">
              <a:rPr lang="tr-TR" smtClean="0"/>
              <a:t>5.02.2024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715217464"/>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CABF6B-11AE-4193-B6B6-2C2B21D392E7}" type="datetimeFigureOut">
              <a:rPr lang="tr-TR" smtClean="0"/>
              <a:t>5.02.2024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3283854655"/>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CABF6B-11AE-4193-B6B6-2C2B21D392E7}" type="datetimeFigureOut">
              <a:rPr lang="tr-TR" smtClean="0"/>
              <a:t>5.02.2024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234934203"/>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ABF6B-11AE-4193-B6B6-2C2B21D392E7}" type="datetimeFigureOut">
              <a:rPr lang="tr-TR" smtClean="0"/>
              <a:t>5.02.2024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88ACD-389B-40E3-A49B-978169D9BE10}" type="slidenum">
              <a:rPr lang="tr-TR" smtClean="0"/>
              <a:t>‹#›</a:t>
            </a:fld>
            <a:endParaRPr lang="tr-TR"/>
          </a:p>
        </p:txBody>
      </p:sp>
    </p:spTree>
    <p:extLst>
      <p:ext uri="{BB962C8B-B14F-4D97-AF65-F5344CB8AC3E}">
        <p14:creationId xmlns:p14="http://schemas.microsoft.com/office/powerpoint/2010/main" val="3622675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2291615" y="1982168"/>
            <a:ext cx="7401026" cy="2647583"/>
          </a:xfrm>
        </p:spPr>
        <p:txBody>
          <a:bodyPr>
            <a:normAutofit/>
          </a:bodyPr>
          <a:lstStyle/>
          <a:p>
            <a:pPr algn="ctr">
              <a:lnSpc>
                <a:spcPct val="150000"/>
              </a:lnSpc>
            </a:pPr>
            <a:r>
              <a:rPr lang="en-US" b="1" dirty="0" smtClean="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rPr>
              <a:t>Family Learning Lifting Adult</a:t>
            </a:r>
            <a:r>
              <a:rPr lang="tr-TR" b="1" dirty="0" smtClean="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rPr>
              <a:t> </a:t>
            </a:r>
            <a:r>
              <a:rPr lang="en-US" b="1" dirty="0" smtClean="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rPr>
              <a:t>Education Barriers</a:t>
            </a:r>
            <a:endParaRPr lang="tr-TR" b="1" dirty="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endParaRPr>
          </a:p>
        </p:txBody>
      </p:sp>
    </p:spTree>
    <p:extLst>
      <p:ext uri="{BB962C8B-B14F-4D97-AF65-F5344CB8AC3E}">
        <p14:creationId xmlns:p14="http://schemas.microsoft.com/office/powerpoint/2010/main" val="2587445196"/>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7825" y="1546492"/>
            <a:ext cx="10515600" cy="4351338"/>
          </a:xfrm>
        </p:spPr>
        <p:txBody>
          <a:bodyPr/>
          <a:lstStyle/>
          <a:p>
            <a:pPr marL="342900" indent="-342900">
              <a:buAutoNum type="alphaLcParenR"/>
            </a:pPr>
            <a:endParaRPr lang="tr-TR" dirty="0" smtClean="0"/>
          </a:p>
          <a:p>
            <a:r>
              <a:rPr lang="tr-TR" dirty="0" smtClean="0"/>
              <a:t>Bu sonuçlar, beş çarpan etkinliği ve genel yayılımla birlikte en az 300 yetişkin öğrenim kurumuna ulaşacak ve aile yükümlülüklerinin bir yetişkin eğitimi kursuna katılmanın önünde önemli bir engel olduğuna inanan insanlara daha kaliteli hizmetler sunmalarına yardımcı olacaktır.</a:t>
            </a:r>
          </a:p>
        </p:txBody>
      </p:sp>
    </p:spTree>
    <p:extLst>
      <p:ext uri="{BB962C8B-B14F-4D97-AF65-F5344CB8AC3E}">
        <p14:creationId xmlns:p14="http://schemas.microsoft.com/office/powerpoint/2010/main" val="3525209391"/>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p:cNvSpPr/>
          <p:nvPr/>
        </p:nvSpPr>
        <p:spPr>
          <a:xfrm>
            <a:off x="1838425" y="627873"/>
            <a:ext cx="9692640" cy="2230739"/>
          </a:xfrm>
          <a:prstGeom prst="rect">
            <a:avLst/>
          </a:prstGeom>
        </p:spPr>
        <p:txBody>
          <a:bodyPr wrap="square">
            <a:spAutoFit/>
          </a:bodyPr>
          <a:lstStyle/>
          <a:p>
            <a:pPr>
              <a:lnSpc>
                <a:spcPct val="200000"/>
              </a:lnSpc>
              <a:spcAft>
                <a:spcPts val="0"/>
              </a:spcAft>
            </a:pPr>
            <a:r>
              <a:rPr lang="tr-TR" b="1" dirty="0" smtClean="0">
                <a:effectLst/>
                <a:latin typeface="Calibri" panose="020F0502020204030204" pitchFamily="34" charset="0"/>
                <a:ea typeface="Calibri" panose="020F0502020204030204" pitchFamily="34" charset="0"/>
                <a:cs typeface="Arial" panose="020B0604020202020204" pitchFamily="34" charset="0"/>
              </a:rPr>
              <a:t>Proje Türü	: </a:t>
            </a:r>
            <a:r>
              <a:rPr lang="tr-TR" dirty="0" err="1" smtClean="0">
                <a:effectLst/>
                <a:latin typeface="Calibri" panose="020F0502020204030204" pitchFamily="34" charset="0"/>
                <a:ea typeface="Calibri" panose="020F0502020204030204" pitchFamily="34" charset="0"/>
                <a:cs typeface="Arial" panose="020B0604020202020204" pitchFamily="34" charset="0"/>
              </a:rPr>
              <a:t>Erasmus</a:t>
            </a:r>
            <a:r>
              <a:rPr lang="tr-TR" dirty="0" smtClean="0">
                <a:effectLst/>
                <a:latin typeface="Calibri" panose="020F0502020204030204" pitchFamily="34" charset="0"/>
                <a:ea typeface="Calibri" panose="020F0502020204030204" pitchFamily="34" charset="0"/>
                <a:cs typeface="Arial" panose="020B0604020202020204" pitchFamily="34" charset="0"/>
              </a:rPr>
              <a:t>+ KA220-ADU - Yetişkin eğitiminde işbirliği ortaklıkları</a:t>
            </a:r>
          </a:p>
          <a:p>
            <a:pPr>
              <a:lnSpc>
                <a:spcPct val="200000"/>
              </a:lnSpc>
              <a:spcAft>
                <a:spcPts val="0"/>
              </a:spcAft>
            </a:pPr>
            <a:r>
              <a:rPr lang="tr-TR" b="1" dirty="0" smtClean="0">
                <a:effectLst/>
                <a:latin typeface="Calibri" panose="020F0502020204030204" pitchFamily="34" charset="0"/>
                <a:ea typeface="Calibri" panose="020F0502020204030204" pitchFamily="34" charset="0"/>
                <a:cs typeface="Arial" panose="020B0604020202020204" pitchFamily="34" charset="0"/>
              </a:rPr>
              <a:t>Proje numarası	: </a:t>
            </a:r>
            <a:r>
              <a:rPr lang="tr-TR" dirty="0" smtClean="0">
                <a:effectLst/>
                <a:latin typeface="Calibri" panose="020F0502020204030204" pitchFamily="34" charset="0"/>
                <a:ea typeface="Calibri" panose="020F0502020204030204" pitchFamily="34" charset="0"/>
                <a:cs typeface="Arial" panose="020B0604020202020204" pitchFamily="34" charset="0"/>
              </a:rPr>
              <a:t>2021-1-EL01-KA220-ADU-000028208</a:t>
            </a:r>
          </a:p>
          <a:p>
            <a:pPr>
              <a:lnSpc>
                <a:spcPct val="200000"/>
              </a:lnSpc>
              <a:spcAft>
                <a:spcPts val="0"/>
              </a:spcAft>
            </a:pPr>
            <a:r>
              <a:rPr lang="tr-TR" b="1" dirty="0" smtClean="0">
                <a:effectLst/>
                <a:latin typeface="Calibri" panose="020F0502020204030204" pitchFamily="34" charset="0"/>
                <a:ea typeface="Calibri" panose="020F0502020204030204" pitchFamily="34" charset="0"/>
                <a:cs typeface="Arial" panose="020B0604020202020204" pitchFamily="34" charset="0"/>
              </a:rPr>
              <a:t>Proje Başlığı	: Aile öğrenimi yetişkin eğitiminin önündeki engelleri kaldırıyor</a:t>
            </a:r>
            <a:endParaRPr lang="tr-TR"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200000"/>
              </a:lnSpc>
              <a:spcAft>
                <a:spcPts val="0"/>
              </a:spcAft>
            </a:pPr>
            <a:r>
              <a:rPr lang="tr-TR" b="1" dirty="0" smtClean="0">
                <a:effectLst/>
                <a:latin typeface="Calibri" panose="020F0502020204030204" pitchFamily="34" charset="0"/>
                <a:ea typeface="Calibri" panose="020F0502020204030204" pitchFamily="34" charset="0"/>
                <a:cs typeface="Arial" panose="020B0604020202020204" pitchFamily="34" charset="0"/>
              </a:rPr>
              <a:t>Proje Başlangıç / Bitiş Tarihleri	: </a:t>
            </a:r>
            <a:r>
              <a:rPr lang="tr-TR" dirty="0" smtClean="0">
                <a:effectLst/>
                <a:latin typeface="Calibri" panose="020F0502020204030204" pitchFamily="34" charset="0"/>
                <a:ea typeface="Calibri" panose="020F0502020204030204" pitchFamily="34" charset="0"/>
                <a:cs typeface="Arial" panose="020B0604020202020204" pitchFamily="34" charset="0"/>
              </a:rPr>
              <a:t>01-11-2021 / 01-11-2023</a:t>
            </a:r>
            <a:endParaRPr lang="tr-TR"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0" name="Tablo 9"/>
          <p:cNvGraphicFramePr>
            <a:graphicFrameLocks noGrp="1"/>
          </p:cNvGraphicFramePr>
          <p:nvPr>
            <p:extLst>
              <p:ext uri="{D42A27DB-BD31-4B8C-83A1-F6EECF244321}">
                <p14:modId xmlns:p14="http://schemas.microsoft.com/office/powerpoint/2010/main" val="2333759368"/>
              </p:ext>
            </p:extLst>
          </p:nvPr>
        </p:nvGraphicFramePr>
        <p:xfrm>
          <a:off x="2038800" y="3318220"/>
          <a:ext cx="7942599" cy="2659066"/>
        </p:xfrm>
        <a:graphic>
          <a:graphicData uri="http://schemas.openxmlformats.org/drawingml/2006/table">
            <a:tbl>
              <a:tblPr firstRow="1" firstCol="1" bandRow="1"/>
              <a:tblGrid>
                <a:gridCol w="953699">
                  <a:extLst>
                    <a:ext uri="{9D8B030D-6E8A-4147-A177-3AD203B41FA5}">
                      <a16:colId xmlns:a16="http://schemas.microsoft.com/office/drawing/2014/main" val="1188207719"/>
                    </a:ext>
                  </a:extLst>
                </a:gridCol>
                <a:gridCol w="2106288">
                  <a:extLst>
                    <a:ext uri="{9D8B030D-6E8A-4147-A177-3AD203B41FA5}">
                      <a16:colId xmlns:a16="http://schemas.microsoft.com/office/drawing/2014/main" val="1661736528"/>
                    </a:ext>
                  </a:extLst>
                </a:gridCol>
                <a:gridCol w="861590">
                  <a:extLst>
                    <a:ext uri="{9D8B030D-6E8A-4147-A177-3AD203B41FA5}">
                      <a16:colId xmlns:a16="http://schemas.microsoft.com/office/drawing/2014/main" val="2903885457"/>
                    </a:ext>
                  </a:extLst>
                </a:gridCol>
                <a:gridCol w="1282195">
                  <a:extLst>
                    <a:ext uri="{9D8B030D-6E8A-4147-A177-3AD203B41FA5}">
                      <a16:colId xmlns:a16="http://schemas.microsoft.com/office/drawing/2014/main" val="2665407003"/>
                    </a:ext>
                  </a:extLst>
                </a:gridCol>
                <a:gridCol w="892564">
                  <a:extLst>
                    <a:ext uri="{9D8B030D-6E8A-4147-A177-3AD203B41FA5}">
                      <a16:colId xmlns:a16="http://schemas.microsoft.com/office/drawing/2014/main" val="398022671"/>
                    </a:ext>
                  </a:extLst>
                </a:gridCol>
                <a:gridCol w="1846263">
                  <a:extLst>
                    <a:ext uri="{9D8B030D-6E8A-4147-A177-3AD203B41FA5}">
                      <a16:colId xmlns:a16="http://schemas.microsoft.com/office/drawing/2014/main" val="233389186"/>
                    </a:ext>
                  </a:extLst>
                </a:gridCol>
              </a:tblGrid>
              <a:tr h="240151">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OID</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Yasal Adı</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Ülke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Bölge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Şehir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Web Sitesi</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742542"/>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E10100124</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Kalamata Second Chance School</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Yunanistan</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Πελοπόννησος (Peloponnisos)</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Kalamata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sde-kalam.mes.sch.gr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74899"/>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E10039195</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Areadne OE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Yunanistan</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Πελοπόννησος (Peloponnisos)</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Kalamata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www.areadne.eu</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0996231"/>
                  </a:ext>
                </a:extLst>
              </a:tr>
              <a:tr h="217529">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E10266870</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EduBots KLMT OU</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Estonya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sz="1100">
                        <a:effectLst/>
                        <a:latin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Tallinn</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www.edu-bots.com</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3948441"/>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E10020000</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ASSOCIAZIONE CULTURALE EDUVITA E.T.S.</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İtalya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Puglia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Lecce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www.eduvita.it</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630400"/>
                  </a:ext>
                </a:extLst>
              </a:tr>
              <a:tr h="600378">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E10006233</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HATAY ANTAKYA NEDİME KESER HALK EĞİTİM MERKEZİ</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Türkiye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Hatay</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Antakya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antakyahem.meb.k12.tr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189771"/>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E10129136</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ESCOLA OFICIAL DE IDIOMAS DE OURENSE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İspanya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Galicia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OURENSE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effectLst/>
                          <a:latin typeface="Calibri" panose="020F0502020204030204" pitchFamily="34" charset="0"/>
                          <a:ea typeface="Calibri" panose="020F0502020204030204" pitchFamily="34" charset="0"/>
                          <a:cs typeface="Arial" panose="020B0604020202020204" pitchFamily="34" charset="0"/>
                        </a:rPr>
                        <a:t>www.eoiou.com</a:t>
                      </a:r>
                      <a:endParaRPr lang="tr-T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709149"/>
                  </a:ext>
                </a:extLst>
              </a:tr>
            </a:tbl>
          </a:graphicData>
        </a:graphic>
      </p:graphicFrame>
    </p:spTree>
    <p:extLst>
      <p:ext uri="{BB962C8B-B14F-4D97-AF65-F5344CB8AC3E}">
        <p14:creationId xmlns:p14="http://schemas.microsoft.com/office/powerpoint/2010/main" val="2242462594"/>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55031" y="997855"/>
            <a:ext cx="9914021" cy="4955203"/>
          </a:xfrm>
          <a:prstGeom prst="rect">
            <a:avLst/>
          </a:prstGeom>
        </p:spPr>
        <p:txBody>
          <a:bodyPr wrap="square">
            <a:spAutoFit/>
          </a:bodyPr>
          <a:lstStyle/>
          <a:p>
            <a:r>
              <a:rPr lang="tr-TR" sz="3600" b="1" dirty="0" smtClean="0"/>
              <a:t>Proje Özeti</a:t>
            </a:r>
          </a:p>
          <a:p>
            <a:endParaRPr lang="tr-TR" sz="2800" dirty="0" smtClean="0"/>
          </a:p>
          <a:p>
            <a:r>
              <a:rPr lang="tr-TR" sz="2800" dirty="0" smtClean="0"/>
              <a:t>Arka plan: Bu projeye neden başvurdunuz? Ele almayı planladığınız ihtiyaçlar nelerdir?</a:t>
            </a:r>
          </a:p>
          <a:p>
            <a:endParaRPr lang="tr-TR" sz="2800" dirty="0" smtClean="0"/>
          </a:p>
          <a:p>
            <a:endParaRPr lang="tr-TR" sz="2800" dirty="0" smtClean="0"/>
          </a:p>
          <a:p>
            <a:r>
              <a:rPr lang="tr-TR" sz="2800" dirty="0" smtClean="0"/>
              <a:t>Modern yaşamın yaşam boyu öğrenme gereksinimleri nedeniyle, çalışan ebeveynlerden sıklıkla eğitim ve öğretime dönmeleri istenmektedir. Bununla birlikte, sınıfa geri dönmek genellikle aile yükümlülükleriyle çatışır ve öğrencilerin katılımı minimuma indirmeye ve hatta okulu bırakmaya yol açar. </a:t>
            </a:r>
            <a:endParaRPr lang="tr-TR" sz="2800" dirty="0"/>
          </a:p>
        </p:txBody>
      </p:sp>
    </p:spTree>
    <p:extLst>
      <p:ext uri="{BB962C8B-B14F-4D97-AF65-F5344CB8AC3E}">
        <p14:creationId xmlns:p14="http://schemas.microsoft.com/office/powerpoint/2010/main" val="1529682003"/>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448" y="1565743"/>
            <a:ext cx="10515600" cy="4351338"/>
          </a:xfrm>
        </p:spPr>
        <p:txBody>
          <a:bodyPr>
            <a:normAutofit/>
          </a:bodyPr>
          <a:lstStyle/>
          <a:p>
            <a:r>
              <a:rPr lang="tr-TR" dirty="0" smtClean="0"/>
              <a:t>Sorunu OECD istatistik platformunda araştırdığımızda, Akdeniz ülkelerinde "çocuk bakımı ve aile </a:t>
            </a:r>
            <a:r>
              <a:rPr lang="tr-TR" dirty="0" err="1" smtClean="0"/>
              <a:t>sorumlulukları"nın</a:t>
            </a:r>
            <a:r>
              <a:rPr lang="tr-TR" dirty="0" smtClean="0"/>
              <a:t> yetişkin eğitimi ve öğrenimine katılımın önündeki en önemli engel olduğu açıktır </a:t>
            </a:r>
          </a:p>
          <a:p>
            <a:pPr marL="0" indent="0">
              <a:buNone/>
            </a:pPr>
            <a:endParaRPr lang="tr-TR" dirty="0" smtClean="0"/>
          </a:p>
          <a:p>
            <a:pPr marL="0" indent="0">
              <a:buNone/>
            </a:pPr>
            <a:r>
              <a:rPr lang="tr-TR" dirty="0" smtClean="0"/>
              <a:t>https://stats.oecd.org/index.aspx? </a:t>
            </a:r>
            <a:r>
              <a:rPr lang="tr-TR" dirty="0" err="1" smtClean="0"/>
              <a:t>queryid</a:t>
            </a:r>
            <a:r>
              <a:rPr lang="tr-TR" dirty="0" smtClean="0"/>
              <a:t>=79325</a:t>
            </a:r>
          </a:p>
          <a:p>
            <a:pPr marL="0" indent="0">
              <a:buNone/>
            </a:pPr>
            <a:endParaRPr lang="tr-TR" dirty="0"/>
          </a:p>
          <a:p>
            <a:pPr marL="0" indent="0">
              <a:buNone/>
            </a:pPr>
            <a:r>
              <a:rPr lang="tr-TR" dirty="0" smtClean="0"/>
              <a:t>bu alanlarda çocukların yetiştirilmesine ve ailelerin bakımına yönelik algılanan kültürel tutumlarla da uyumlu görünen bir şey (</a:t>
            </a:r>
            <a:r>
              <a:rPr lang="tr-TR" dirty="0" err="1" smtClean="0"/>
              <a:t>örn</a:t>
            </a:r>
            <a:r>
              <a:rPr lang="tr-TR" dirty="0" smtClean="0"/>
              <a:t>. Anne, evde kal). </a:t>
            </a:r>
          </a:p>
        </p:txBody>
      </p:sp>
    </p:spTree>
    <p:extLst>
      <p:ext uri="{BB962C8B-B14F-4D97-AF65-F5344CB8AC3E}">
        <p14:creationId xmlns:p14="http://schemas.microsoft.com/office/powerpoint/2010/main" val="977247848"/>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5952" y="1864125"/>
            <a:ext cx="10515600" cy="3535647"/>
          </a:xfrm>
        </p:spPr>
        <p:txBody>
          <a:bodyPr>
            <a:normAutofit/>
          </a:bodyPr>
          <a:lstStyle/>
          <a:p>
            <a:r>
              <a:rPr lang="tr-TR" dirty="0" smtClean="0"/>
              <a:t>Dolayısıyla sorulması gereken sorular şunlardır:</a:t>
            </a:r>
          </a:p>
          <a:p>
            <a:pPr marL="0" indent="0">
              <a:buNone/>
            </a:pPr>
            <a:r>
              <a:rPr lang="tr-TR" dirty="0" smtClean="0"/>
              <a:t> </a:t>
            </a:r>
          </a:p>
          <a:p>
            <a:pPr marL="0" indent="0">
              <a:buNone/>
            </a:pPr>
            <a:r>
              <a:rPr lang="tr-TR" dirty="0" smtClean="0"/>
              <a:t>Çalışan ve aynı zamanda ebeveyn olan öğrencilerimizin yetişkin eğitimine daha fazla katılmalarına nasıl yardımcı olabiliriz? </a:t>
            </a:r>
          </a:p>
          <a:p>
            <a:endParaRPr lang="tr-TR" dirty="0"/>
          </a:p>
          <a:p>
            <a:pPr marL="0" indent="0">
              <a:buNone/>
            </a:pPr>
            <a:r>
              <a:rPr lang="tr-TR" dirty="0" smtClean="0"/>
              <a:t>Ve daha fazla eğitim/koçluk vs. için ailelerinden ayrılmalarını istemeden bunu nasıl yapabiliriz?</a:t>
            </a:r>
          </a:p>
        </p:txBody>
      </p:sp>
    </p:spTree>
    <p:extLst>
      <p:ext uri="{BB962C8B-B14F-4D97-AF65-F5344CB8AC3E}">
        <p14:creationId xmlns:p14="http://schemas.microsoft.com/office/powerpoint/2010/main" val="136099693"/>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93533" y="1695095"/>
            <a:ext cx="9865895" cy="3354765"/>
          </a:xfrm>
          <a:prstGeom prst="rect">
            <a:avLst/>
          </a:prstGeom>
        </p:spPr>
        <p:txBody>
          <a:bodyPr wrap="square">
            <a:spAutoFit/>
          </a:bodyPr>
          <a:lstStyle/>
          <a:p>
            <a:r>
              <a:rPr lang="tr-TR" sz="3600" b="1" dirty="0" smtClean="0"/>
              <a:t>Hedefler: </a:t>
            </a:r>
          </a:p>
          <a:p>
            <a:endParaRPr lang="tr-TR" sz="3600" b="1" dirty="0" smtClean="0"/>
          </a:p>
          <a:p>
            <a:r>
              <a:rPr lang="tr-TR" sz="2800" dirty="0" smtClean="0"/>
              <a:t>Projeyi uygulayarak ne elde etmek istiyorsunuz?</a:t>
            </a:r>
          </a:p>
          <a:p>
            <a:endParaRPr lang="tr-TR" sz="2800" dirty="0" smtClean="0"/>
          </a:p>
          <a:p>
            <a:r>
              <a:rPr lang="tr-TR" sz="2800" dirty="0" smtClean="0"/>
              <a:t>Bu projenin sonunda yetişkin eğitim okullarımızın daha fazla ebeveyn olan öğrenciyi çekebilmesini, onları okullarımızda tutmayı başarmasını ve daha aktif katılımlarını sağlamasını istiyoruz.</a:t>
            </a:r>
          </a:p>
        </p:txBody>
      </p:sp>
    </p:spTree>
    <p:extLst>
      <p:ext uri="{BB962C8B-B14F-4D97-AF65-F5344CB8AC3E}">
        <p14:creationId xmlns:p14="http://schemas.microsoft.com/office/powerpoint/2010/main" val="1611722408"/>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9698" y="1344362"/>
            <a:ext cx="10515600" cy="4351338"/>
          </a:xfrm>
        </p:spPr>
        <p:txBody>
          <a:bodyPr>
            <a:noAutofit/>
          </a:bodyPr>
          <a:lstStyle/>
          <a:p>
            <a:r>
              <a:rPr lang="tr-TR" sz="3200" b="1" dirty="0" smtClean="0"/>
              <a:t>Uygulama</a:t>
            </a:r>
            <a:r>
              <a:rPr lang="tr-TR" sz="2400" dirty="0" smtClean="0"/>
              <a:t>: </a:t>
            </a:r>
            <a:r>
              <a:rPr lang="tr-TR" sz="2200" dirty="0" smtClean="0"/>
              <a:t>Hangi faaliyetleri uygulayacaksınız?</a:t>
            </a:r>
          </a:p>
          <a:p>
            <a:endParaRPr lang="tr-TR" sz="2200" dirty="0" smtClean="0"/>
          </a:p>
          <a:p>
            <a:r>
              <a:rPr lang="tr-TR" sz="2200" dirty="0" smtClean="0"/>
              <a:t>Oluşturma süreçleri, kendi başına çıktıları ve saha testleri, ilgili, yerleşik çalışma planı faaliyetleri tarafından kalite açısından yakından izlenecek ve kontrol edilecek olan üç Entelektüel Çıktı oluşturmak için birlikte çalışacağız; </a:t>
            </a:r>
          </a:p>
          <a:p>
            <a:r>
              <a:rPr lang="tr-TR" sz="2200" dirty="0" smtClean="0"/>
              <a:t>Ulusal Ajans'a her rapor başında ve her rapordan önce olmak üzere üç kez yüz yüze görüşeceğiz, ancak sürekli iletişim halinde olacağız; </a:t>
            </a:r>
          </a:p>
          <a:p>
            <a:r>
              <a:rPr lang="tr-TR" sz="2200" dirty="0" smtClean="0"/>
              <a:t>5 ulusal çoğaltıcı konferans düzenleyeceğiz ve en az 300 yetişkin öğrenme organizasyonuna ulaşmaya çalışacağız; </a:t>
            </a:r>
          </a:p>
          <a:p>
            <a:r>
              <a:rPr lang="tr-TR" sz="2200" dirty="0" smtClean="0"/>
              <a:t>en az 300 yetişkin öğrenci-ebeveyni eğiteceğiz, </a:t>
            </a:r>
          </a:p>
          <a:p>
            <a:r>
              <a:rPr lang="tr-TR" sz="2200" dirty="0" smtClean="0"/>
              <a:t>en az 60 Aile Öğrenimi Aracısı ve 60 Topluluk Sosyal Yardım uzmanını sertifikalandıracağız</a:t>
            </a:r>
            <a:endParaRPr lang="tr-TR" sz="2200" dirty="0"/>
          </a:p>
        </p:txBody>
      </p:sp>
    </p:spTree>
    <p:extLst>
      <p:ext uri="{BB962C8B-B14F-4D97-AF65-F5344CB8AC3E}">
        <p14:creationId xmlns:p14="http://schemas.microsoft.com/office/powerpoint/2010/main" val="2248156555"/>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42200" y="1300459"/>
            <a:ext cx="9811350" cy="4031873"/>
          </a:xfrm>
          <a:prstGeom prst="rect">
            <a:avLst/>
          </a:prstGeom>
        </p:spPr>
        <p:txBody>
          <a:bodyPr wrap="square">
            <a:spAutoFit/>
          </a:bodyPr>
          <a:lstStyle/>
          <a:p>
            <a:r>
              <a:rPr lang="tr-TR" sz="3200" b="1" dirty="0" smtClean="0"/>
              <a:t>Sonuçlar: </a:t>
            </a:r>
            <a:r>
              <a:rPr lang="tr-TR" sz="2400" dirty="0" smtClean="0"/>
              <a:t>Projenizin hangi proje sonuçlarına ve diğer sonuçlara sahip olmasını bekliyorsunuz?</a:t>
            </a:r>
          </a:p>
          <a:p>
            <a:endParaRPr lang="tr-TR" sz="2400" dirty="0" smtClean="0"/>
          </a:p>
          <a:p>
            <a:r>
              <a:rPr lang="tr-TR" sz="3200" b="1" dirty="0" smtClean="0"/>
              <a:t>Şunları oluşturacağız: </a:t>
            </a:r>
          </a:p>
          <a:p>
            <a:endParaRPr lang="tr-TR" sz="2400" dirty="0" smtClean="0"/>
          </a:p>
          <a:p>
            <a:pPr marL="342900" indent="-342900">
              <a:buAutoNum type="alphaLcParenR"/>
            </a:pPr>
            <a:r>
              <a:rPr lang="tr-TR" sz="2400" dirty="0" smtClean="0"/>
              <a:t>En az 300 yetişkin öğrencinin eğitimlerinden önce ve eğitimleri sırasında aileleriyle daha fazla etkileşim kurma ve daha kaliteli zaman geçirme fırsatı olarak çalışmalarını nasıl kullanacaklarına rehberlik etmek için kullanabilecekleri çok dilli bir çevrimiçi platform ( IO.1 • Aile Öğrenme Platformu ) </a:t>
            </a:r>
          </a:p>
        </p:txBody>
      </p:sp>
    </p:spTree>
    <p:extLst>
      <p:ext uri="{BB962C8B-B14F-4D97-AF65-F5344CB8AC3E}">
        <p14:creationId xmlns:p14="http://schemas.microsoft.com/office/powerpoint/2010/main" val="4157345188"/>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7825" y="1286610"/>
            <a:ext cx="10515600" cy="4351338"/>
          </a:xfrm>
        </p:spPr>
        <p:txBody>
          <a:bodyPr>
            <a:normAutofit fontScale="92500" lnSpcReduction="10000"/>
          </a:bodyPr>
          <a:lstStyle/>
          <a:p>
            <a:pPr marL="342900" indent="-342900">
              <a:buAutoNum type="alphaLcParenR"/>
            </a:pPr>
            <a:endParaRPr lang="tr-TR" dirty="0" smtClean="0"/>
          </a:p>
          <a:p>
            <a:pPr marL="342900" indent="-342900">
              <a:buAutoNum type="alphaLcParenR"/>
            </a:pPr>
            <a:r>
              <a:rPr lang="tr-TR" dirty="0" err="1" smtClean="0"/>
              <a:t>Areadne</a:t>
            </a:r>
            <a:r>
              <a:rPr lang="tr-TR" dirty="0" smtClean="0"/>
              <a:t> Hayat Boyu Öğrenme Merkezi tarafından akredite edilmiş bir e-öğrenme kursu, farklı geçmişlerden gelen öğrencileri nasıl destekleyeceklerini öğrenmek isteyen en az 60 yetişkin eğitmen için yetişkin öğrenimi bağlamlarında aile öğrenimini kullanır (IO. 2 • Aile Öğrenimi Aracısı e-kursu ) ve </a:t>
            </a:r>
          </a:p>
          <a:p>
            <a:pPr marL="342900" indent="-342900">
              <a:buAutoNum type="alphaLcParenR"/>
            </a:pPr>
            <a:endParaRPr lang="tr-TR" dirty="0" smtClean="0"/>
          </a:p>
          <a:p>
            <a:pPr marL="342900" indent="-342900">
              <a:buAutoNum type="alphaLcParenR"/>
            </a:pPr>
            <a:r>
              <a:rPr lang="tr-TR" dirty="0" err="1" smtClean="0"/>
              <a:t>Areadne</a:t>
            </a:r>
            <a:r>
              <a:rPr lang="tr-TR" dirty="0" smtClean="0"/>
              <a:t> Hayat Boyu Öğrenim Merkezi tarafından akredite edilmiş bir Topluluk Sosyal Yardım Kapasite Geliştirme kursu en az 60 yetişkin eğitim personeline ve/veya daha fazla öğrenci çekmek için bir topluluk sosyal yardım planının nasıl oluşturulup yürütüldüğü konusunda eğitim veren üyelere eğitim verir (IO.3 • Topluluk Sosyal Yardım e-kursu). </a:t>
            </a:r>
          </a:p>
          <a:p>
            <a:endParaRPr lang="tr-TR" dirty="0"/>
          </a:p>
        </p:txBody>
      </p:sp>
    </p:spTree>
    <p:extLst>
      <p:ext uri="{BB962C8B-B14F-4D97-AF65-F5344CB8AC3E}">
        <p14:creationId xmlns:p14="http://schemas.microsoft.com/office/powerpoint/2010/main" val="4088635896"/>
      </p:ext>
    </p:extLst>
  </p:cSld>
  <p:clrMapOvr>
    <a:masterClrMapping/>
  </p:clrMapOvr>
  <mc:AlternateContent xmlns:mc="http://schemas.openxmlformats.org/markup-compatibility/2006">
    <mc:Choice xmlns:p14="http://schemas.microsoft.com/office/powerpoint/2010/main" Requires="p14">
      <p:transition spd="slow">
        <p14:prism isInverted="1"/>
      </p:transition>
    </mc:Choice>
    <mc:Fallback>
      <p:transition spd="slow">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542</Words>
  <Application>Microsoft Office PowerPoint</Application>
  <PresentationFormat>Geniş ekran</PresentationFormat>
  <Paragraphs>85</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Albertus Extra Bold</vt:lpstr>
      <vt:lpstr>Arial</vt:lpstr>
      <vt:lpstr>Calibri</vt:lpstr>
      <vt:lpstr>Calibri Light</vt:lpstr>
      <vt:lpstr>Office Teması</vt:lpstr>
      <vt:lpstr>Family Learning Lifting Adult Education Barriers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SEZGİ</dc:creator>
  <cp:lastModifiedBy>SEZGİ</cp:lastModifiedBy>
  <cp:revision>7</cp:revision>
  <dcterms:created xsi:type="dcterms:W3CDTF">2024-02-05T12:45:02Z</dcterms:created>
  <dcterms:modified xsi:type="dcterms:W3CDTF">2024-02-05T13:38:16Z</dcterms:modified>
</cp:coreProperties>
</file>