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7"/>
  </p:notesMasterIdLst>
  <p:sldIdLst>
    <p:sldId id="256" r:id="rId2"/>
    <p:sldId id="262" r:id="rId3"/>
    <p:sldId id="258" r:id="rId4"/>
    <p:sldId id="290" r:id="rId5"/>
    <p:sldId id="291" r:id="rId6"/>
    <p:sldId id="263" r:id="rId7"/>
    <p:sldId id="268" r:id="rId8"/>
    <p:sldId id="269" r:id="rId9"/>
    <p:sldId id="267" r:id="rId10"/>
    <p:sldId id="292" r:id="rId11"/>
    <p:sldId id="270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93" r:id="rId22"/>
    <p:sldId id="295" r:id="rId23"/>
    <p:sldId id="264" r:id="rId24"/>
    <p:sldId id="271" r:id="rId25"/>
    <p:sldId id="296" r:id="rId26"/>
    <p:sldId id="297" r:id="rId27"/>
    <p:sldId id="299" r:id="rId28"/>
    <p:sldId id="300" r:id="rId29"/>
    <p:sldId id="301" r:id="rId30"/>
    <p:sldId id="302" r:id="rId31"/>
    <p:sldId id="303" r:id="rId32"/>
    <p:sldId id="304" r:id="rId33"/>
    <p:sldId id="305" r:id="rId34"/>
    <p:sldId id="306" r:id="rId35"/>
    <p:sldId id="307" r:id="rId36"/>
    <p:sldId id="294" r:id="rId37"/>
    <p:sldId id="265" r:id="rId38"/>
    <p:sldId id="281" r:id="rId39"/>
    <p:sldId id="284" r:id="rId40"/>
    <p:sldId id="288" r:id="rId41"/>
    <p:sldId id="282" r:id="rId42"/>
    <p:sldId id="286" r:id="rId43"/>
    <p:sldId id="287" r:id="rId44"/>
    <p:sldId id="285" r:id="rId45"/>
    <p:sldId id="289" r:id="rId46"/>
  </p:sldIdLst>
  <p:sldSz cx="9753600" cy="7315200"/>
  <p:notesSz cx="6858000" cy="9144000"/>
  <p:embeddedFontLst>
    <p:embeddedFont>
      <p:font typeface="Calibri" panose="020F0502020204030204" pitchFamily="34" charset="0"/>
      <p:regular r:id="rId48"/>
      <p:bold r:id="rId49"/>
      <p:italic r:id="rId50"/>
      <p:boldItalic r:id="rId51"/>
    </p:embeddedFont>
    <p:embeddedFont>
      <p:font typeface="Lucida Handwriting" panose="03010101010101010101" pitchFamily="66" charset="0"/>
      <p:regular r:id="rId52"/>
    </p:embeddedFont>
    <p:embeddedFont>
      <p:font typeface="Poppins" panose="00000500000000000000" pitchFamily="2" charset="0"/>
      <p:regular r:id="rId53"/>
      <p:bold r:id="rId54"/>
      <p:italic r:id="rId55"/>
      <p:boldItalic r:id="rId56"/>
    </p:embeddedFont>
    <p:embeddedFont>
      <p:font typeface="Xunta Sans" panose="00000500000000000000" pitchFamily="2" charset="0"/>
      <p:regular r:id="rId57"/>
      <p:bold r:id="rId58"/>
      <p:italic r:id="rId59"/>
      <p:boldItalic r:id="rId6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ntse" initials="M" lastIdx="2" clrIdx="0">
    <p:extLst>
      <p:ext uri="{19B8F6BF-5375-455C-9EA6-DF929625EA0E}">
        <p15:presenceInfo xmlns:p15="http://schemas.microsoft.com/office/powerpoint/2012/main" userId="Monts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76C8"/>
    <a:srgbClr val="0DA31B"/>
    <a:srgbClr val="FF3399"/>
    <a:srgbClr val="739BCB"/>
    <a:srgbClr val="4F81BD"/>
    <a:srgbClr val="0070C0"/>
    <a:srgbClr val="007B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88" autoAdjust="0"/>
    <p:restoredTop sz="94622" autoAdjust="0"/>
  </p:normalViewPr>
  <p:slideViewPr>
    <p:cSldViewPr>
      <p:cViewPr varScale="1">
        <p:scale>
          <a:sx n="77" d="100"/>
          <a:sy n="77" d="100"/>
        </p:scale>
        <p:origin x="130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font" Target="fonts/font3.fntdata"/><Relationship Id="rId55" Type="http://schemas.openxmlformats.org/officeDocument/2006/relationships/font" Target="fonts/font8.fntdata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6.fntdata"/><Relationship Id="rId58" Type="http://schemas.openxmlformats.org/officeDocument/2006/relationships/font" Target="fonts/font11.fntdata"/><Relationship Id="rId5" Type="http://schemas.openxmlformats.org/officeDocument/2006/relationships/slide" Target="slides/slide4.xml"/><Relationship Id="rId61" Type="http://schemas.openxmlformats.org/officeDocument/2006/relationships/commentAuthors" Target="commentAuthor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56" Type="http://schemas.openxmlformats.org/officeDocument/2006/relationships/font" Target="fonts/font9.fntdata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2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7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2.fntdata"/><Relationship Id="rId57" Type="http://schemas.openxmlformats.org/officeDocument/2006/relationships/font" Target="fonts/font10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5.fntdata"/><Relationship Id="rId60" Type="http://schemas.openxmlformats.org/officeDocument/2006/relationships/font" Target="fonts/font13.fntdata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583E69-CBA9-4350-A20F-B78CDE9A3155}" type="datetimeFigureOut">
              <a:rPr lang="es-ES" smtClean="0"/>
              <a:t>24/03/2024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D5A97F-20AE-455F-9797-5B08E40112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514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7BEF6-4A12-4F4B-93BC-EEAB789AC511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492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2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2.sv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hyperlink" Target="https://familylearnings.eu/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s://www.mentimeter.com/app/presentation/alzt7tvere7gxa38mxqidzuraruun1fw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55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areadne.eu/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hyperlink" Target="https://edu-bots.com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sv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hyperlink" Target="https://www.edu.xunta.gal/centros/eoiourense/" TargetMode="External"/><Relationship Id="rId4" Type="http://schemas.openxmlformats.org/officeDocument/2006/relationships/hyperlink" Target="https://www.eduvita.it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svg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rasmou.blogspot.com/" TargetMode="External"/><Relationship Id="rId5" Type="http://schemas.openxmlformats.org/officeDocument/2006/relationships/hyperlink" Target="https://erasmou.blogspot.com/2024/01/publicado-o-segundo-boletin-informativo.html" TargetMode="External"/><Relationship Id="rId4" Type="http://schemas.openxmlformats.org/officeDocument/2006/relationships/hyperlink" Target="https://erasmou.blogspot.com/2023/09/first-newsletter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15137" y="179495"/>
            <a:ext cx="2728570" cy="2926080"/>
          </a:xfrm>
          <a:custGeom>
            <a:avLst/>
            <a:gdLst/>
            <a:ahLst/>
            <a:cxnLst/>
            <a:rect l="l" t="t" r="r" b="b"/>
            <a:pathLst>
              <a:path w="2728570" h="2926080">
                <a:moveTo>
                  <a:pt x="0" y="0"/>
                </a:moveTo>
                <a:lnTo>
                  <a:pt x="2728569" y="0"/>
                </a:lnTo>
                <a:lnTo>
                  <a:pt x="2728569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6915131" y="4203262"/>
            <a:ext cx="2728570" cy="2926080"/>
          </a:xfrm>
          <a:custGeom>
            <a:avLst/>
            <a:gdLst/>
            <a:ahLst/>
            <a:cxnLst/>
            <a:rect l="l" t="t" r="r" b="b"/>
            <a:pathLst>
              <a:path w="2728570" h="2926080">
                <a:moveTo>
                  <a:pt x="0" y="0"/>
                </a:moveTo>
                <a:lnTo>
                  <a:pt x="2728570" y="0"/>
                </a:lnTo>
                <a:lnTo>
                  <a:pt x="2728570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6250871">
            <a:off x="1259906" y="5122626"/>
            <a:ext cx="907000" cy="797027"/>
          </a:xfrm>
          <a:custGeom>
            <a:avLst/>
            <a:gdLst/>
            <a:ahLst/>
            <a:cxnLst/>
            <a:rect l="l" t="t" r="r" b="b"/>
            <a:pathLst>
              <a:path w="907000" h="797027">
                <a:moveTo>
                  <a:pt x="0" y="0"/>
                </a:moveTo>
                <a:lnTo>
                  <a:pt x="907000" y="0"/>
                </a:lnTo>
                <a:lnTo>
                  <a:pt x="907000" y="797027"/>
                </a:lnTo>
                <a:lnTo>
                  <a:pt x="0" y="797027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7294440" y="228576"/>
            <a:ext cx="2459160" cy="752587"/>
          </a:xfrm>
          <a:custGeom>
            <a:avLst/>
            <a:gdLst/>
            <a:ahLst/>
            <a:cxnLst/>
            <a:rect l="l" t="t" r="r" b="b"/>
            <a:pathLst>
              <a:path w="2459160" h="752587">
                <a:moveTo>
                  <a:pt x="0" y="0"/>
                </a:moveTo>
                <a:lnTo>
                  <a:pt x="2459160" y="0"/>
                </a:lnTo>
                <a:lnTo>
                  <a:pt x="2459160" y="752587"/>
                </a:lnTo>
                <a:lnTo>
                  <a:pt x="0" y="75258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370" t="-118516" b="-112721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013765" y="3822186"/>
            <a:ext cx="3628061" cy="2366208"/>
          </a:xfrm>
          <a:custGeom>
            <a:avLst/>
            <a:gdLst/>
            <a:ahLst/>
            <a:cxnLst/>
            <a:rect l="l" t="t" r="r" b="b"/>
            <a:pathLst>
              <a:path w="4388976" h="2843238">
                <a:moveTo>
                  <a:pt x="0" y="0"/>
                </a:moveTo>
                <a:lnTo>
                  <a:pt x="4388976" y="0"/>
                </a:lnTo>
                <a:lnTo>
                  <a:pt x="4388976" y="2843238"/>
                </a:lnTo>
                <a:lnTo>
                  <a:pt x="0" y="284323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718" r="-14448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997959" y="6432411"/>
            <a:ext cx="1430894" cy="882789"/>
          </a:xfrm>
          <a:custGeom>
            <a:avLst/>
            <a:gdLst/>
            <a:ahLst/>
            <a:cxnLst/>
            <a:rect l="l" t="t" r="r" b="b"/>
            <a:pathLst>
              <a:path w="1430894" h="882789">
                <a:moveTo>
                  <a:pt x="0" y="0"/>
                </a:moveTo>
                <a:lnTo>
                  <a:pt x="1430894" y="0"/>
                </a:lnTo>
                <a:lnTo>
                  <a:pt x="1430894" y="882789"/>
                </a:lnTo>
                <a:lnTo>
                  <a:pt x="0" y="882789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print"/>
            <a:stretch>
              <a:fillRect l="-42372" t="-47793" r="-41929" b="-53928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0" y="6317241"/>
            <a:ext cx="997959" cy="997959"/>
          </a:xfrm>
          <a:custGeom>
            <a:avLst/>
            <a:gdLst/>
            <a:ahLst/>
            <a:cxnLst/>
            <a:rect l="l" t="t" r="r" b="b"/>
            <a:pathLst>
              <a:path w="997959" h="997959">
                <a:moveTo>
                  <a:pt x="0" y="0"/>
                </a:moveTo>
                <a:lnTo>
                  <a:pt x="997959" y="0"/>
                </a:lnTo>
                <a:lnTo>
                  <a:pt x="997959" y="997959"/>
                </a:lnTo>
                <a:lnTo>
                  <a:pt x="0" y="99795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591901" y="6669756"/>
            <a:ext cx="3082719" cy="645444"/>
          </a:xfrm>
          <a:custGeom>
            <a:avLst/>
            <a:gdLst/>
            <a:ahLst/>
            <a:cxnLst/>
            <a:rect l="l" t="t" r="r" b="b"/>
            <a:pathLst>
              <a:path w="3082719" h="645444">
                <a:moveTo>
                  <a:pt x="0" y="0"/>
                </a:moveTo>
                <a:lnTo>
                  <a:pt x="3082720" y="0"/>
                </a:lnTo>
                <a:lnTo>
                  <a:pt x="3082720" y="645444"/>
                </a:lnTo>
                <a:lnTo>
                  <a:pt x="0" y="64544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690474" y="836914"/>
            <a:ext cx="4077251" cy="4425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41"/>
              </a:lnSpc>
            </a:pPr>
            <a:r>
              <a:rPr lang="en-US" sz="2841" spc="142">
                <a:solidFill>
                  <a:srgbClr val="26606F"/>
                </a:solidFill>
                <a:latin typeface="Xunta Sans"/>
              </a:rPr>
              <a:t>O2302012 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11636" y="1189612"/>
            <a:ext cx="9132065" cy="462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98"/>
              </a:lnSpc>
            </a:pPr>
            <a:r>
              <a:rPr lang="en-US" sz="2462" spc="123" dirty="0" err="1">
                <a:solidFill>
                  <a:srgbClr val="007BC4"/>
                </a:solidFill>
                <a:latin typeface="Xunta Sans"/>
              </a:rPr>
              <a:t>Aprendizaxe</a:t>
            </a:r>
            <a:r>
              <a:rPr lang="en-US" sz="2462" spc="123" dirty="0">
                <a:solidFill>
                  <a:srgbClr val="007BC4"/>
                </a:solidFill>
                <a:latin typeface="Xunta Sans"/>
              </a:rPr>
              <a:t> </a:t>
            </a:r>
            <a:r>
              <a:rPr lang="en-US" sz="2462" spc="123" dirty="0" err="1">
                <a:solidFill>
                  <a:srgbClr val="007BC4"/>
                </a:solidFill>
                <a:latin typeface="Xunta Sans"/>
              </a:rPr>
              <a:t>en</a:t>
            </a:r>
            <a:r>
              <a:rPr lang="en-US" sz="2462" spc="123" dirty="0">
                <a:solidFill>
                  <a:srgbClr val="007BC4"/>
                </a:solidFill>
                <a:latin typeface="Xunta Sans"/>
              </a:rPr>
              <a:t> </a:t>
            </a:r>
            <a:r>
              <a:rPr lang="en-US" sz="2462" spc="123" dirty="0" err="1">
                <a:solidFill>
                  <a:srgbClr val="007BC4"/>
                </a:solidFill>
                <a:latin typeface="Xunta Sans"/>
              </a:rPr>
              <a:t>familia</a:t>
            </a:r>
            <a:r>
              <a:rPr lang="en-US" sz="2462" spc="123" dirty="0">
                <a:solidFill>
                  <a:srgbClr val="007BC4"/>
                </a:solidFill>
                <a:latin typeface="Xunta Sans"/>
              </a:rPr>
              <a:t> e </a:t>
            </a:r>
            <a:r>
              <a:rPr lang="en-US" sz="2462" spc="123" dirty="0" err="1">
                <a:solidFill>
                  <a:srgbClr val="007BC4"/>
                </a:solidFill>
                <a:latin typeface="Xunta Sans"/>
              </a:rPr>
              <a:t>recursos</a:t>
            </a:r>
            <a:r>
              <a:rPr lang="en-US" sz="2462" spc="123" dirty="0">
                <a:solidFill>
                  <a:srgbClr val="007BC4"/>
                </a:solidFill>
                <a:latin typeface="Xunta Sans"/>
              </a:rPr>
              <a:t> </a:t>
            </a:r>
            <a:r>
              <a:rPr lang="en-US" sz="2462" spc="123" dirty="0" err="1">
                <a:solidFill>
                  <a:srgbClr val="007BC4"/>
                </a:solidFill>
                <a:latin typeface="Xunta Sans"/>
              </a:rPr>
              <a:t>dixitais</a:t>
            </a:r>
            <a:endParaRPr lang="en-US" sz="2462" spc="123" dirty="0">
              <a:solidFill>
                <a:srgbClr val="007BC4"/>
              </a:solidFill>
              <a:latin typeface="Xunta San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732644" y="1779420"/>
            <a:ext cx="4077251" cy="30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22"/>
              </a:lnSpc>
            </a:pPr>
            <a:r>
              <a:rPr lang="en-US" sz="1610" spc="80" dirty="0">
                <a:solidFill>
                  <a:srgbClr val="000000"/>
                </a:solidFill>
                <a:latin typeface="Xunta Sans"/>
              </a:rPr>
              <a:t>24 de </a:t>
            </a:r>
            <a:r>
              <a:rPr lang="en-US" sz="1610" spc="80" dirty="0" err="1">
                <a:solidFill>
                  <a:srgbClr val="000000"/>
                </a:solidFill>
                <a:latin typeface="Xunta Sans"/>
              </a:rPr>
              <a:t>febreiro</a:t>
            </a:r>
            <a:r>
              <a:rPr lang="en-US" sz="1610" spc="80" dirty="0">
                <a:solidFill>
                  <a:srgbClr val="000000"/>
                </a:solidFill>
                <a:latin typeface="Xunta Sans"/>
              </a:rPr>
              <a:t>, EOI de Ourense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5957B34-21BA-47F5-AE30-3285ACE45AFC}"/>
              </a:ext>
            </a:extLst>
          </p:cNvPr>
          <p:cNvSpPr txBox="1"/>
          <p:nvPr/>
        </p:nvSpPr>
        <p:spPr>
          <a:xfrm>
            <a:off x="867356" y="2846043"/>
            <a:ext cx="7920880" cy="646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127"/>
              </a:lnSpc>
            </a:pPr>
            <a:r>
              <a:rPr lang="en-US" sz="2462" spc="123" dirty="0" err="1">
                <a:solidFill>
                  <a:srgbClr val="007BC4"/>
                </a:solidFill>
                <a:latin typeface="Xunta Sans"/>
              </a:rPr>
              <a:t>Aprendizaxe</a:t>
            </a:r>
            <a:r>
              <a:rPr lang="en-US" sz="2462" spc="123" dirty="0">
                <a:solidFill>
                  <a:srgbClr val="007BC4"/>
                </a:solidFill>
                <a:latin typeface="Xunta Sans"/>
              </a:rPr>
              <a:t> </a:t>
            </a:r>
            <a:r>
              <a:rPr lang="en-US" sz="2462" spc="123" dirty="0" err="1">
                <a:solidFill>
                  <a:srgbClr val="007BC4"/>
                </a:solidFill>
                <a:latin typeface="Xunta Sans"/>
              </a:rPr>
              <a:t>en</a:t>
            </a:r>
            <a:r>
              <a:rPr lang="en-US" sz="2462" spc="123" dirty="0">
                <a:solidFill>
                  <a:srgbClr val="007BC4"/>
                </a:solidFill>
                <a:latin typeface="Xunta Sans"/>
              </a:rPr>
              <a:t> </a:t>
            </a:r>
            <a:r>
              <a:rPr lang="en-US" sz="2462" spc="123" dirty="0" err="1">
                <a:solidFill>
                  <a:srgbClr val="007BC4"/>
                </a:solidFill>
                <a:latin typeface="Xunta Sans"/>
              </a:rPr>
              <a:t>familia</a:t>
            </a:r>
            <a:r>
              <a:rPr lang="en-US" sz="2462" spc="123" dirty="0">
                <a:solidFill>
                  <a:srgbClr val="007BC4"/>
                </a:solidFill>
                <a:latin typeface="Xunta Sans"/>
              </a:rPr>
              <a:t>: </a:t>
            </a:r>
            <a:r>
              <a:rPr lang="en-US" sz="2462" spc="123" dirty="0" err="1">
                <a:solidFill>
                  <a:srgbClr val="007BC4"/>
                </a:solidFill>
                <a:latin typeface="Xunta Sans"/>
              </a:rPr>
              <a:t>introdución</a:t>
            </a:r>
            <a:r>
              <a:rPr lang="en-US" sz="2462" spc="123" dirty="0">
                <a:solidFill>
                  <a:srgbClr val="007BC4"/>
                </a:solidFill>
                <a:latin typeface="Xunta Sans"/>
              </a:rPr>
              <a:t>, </a:t>
            </a:r>
            <a:r>
              <a:rPr lang="en-US" sz="2462" spc="123" dirty="0" err="1">
                <a:solidFill>
                  <a:srgbClr val="007BC4"/>
                </a:solidFill>
                <a:latin typeface="Xunta Sans"/>
              </a:rPr>
              <a:t>preparación</a:t>
            </a:r>
            <a:r>
              <a:rPr lang="en-US" sz="2462" spc="123" dirty="0">
                <a:solidFill>
                  <a:srgbClr val="007BC4"/>
                </a:solidFill>
                <a:latin typeface="Xunta Sans"/>
              </a:rPr>
              <a:t> e </a:t>
            </a:r>
            <a:r>
              <a:rPr lang="en-US" sz="2462" spc="123" dirty="0" err="1">
                <a:solidFill>
                  <a:srgbClr val="007BC4"/>
                </a:solidFill>
                <a:latin typeface="Xunta Sans"/>
              </a:rPr>
              <a:t>aplicación</a:t>
            </a:r>
            <a:r>
              <a:rPr lang="en-US" sz="2462" spc="123" dirty="0">
                <a:solidFill>
                  <a:srgbClr val="007BC4"/>
                </a:solidFill>
                <a:latin typeface="Xunta Sans"/>
              </a:rPr>
              <a:t> </a:t>
            </a:r>
            <a:r>
              <a:rPr lang="en-US" sz="2462" spc="123" dirty="0" err="1">
                <a:solidFill>
                  <a:srgbClr val="007BC4"/>
                </a:solidFill>
                <a:latin typeface="Xunta Sans"/>
              </a:rPr>
              <a:t>desta</a:t>
            </a:r>
            <a:r>
              <a:rPr lang="en-US" sz="2462" spc="123" dirty="0">
                <a:solidFill>
                  <a:srgbClr val="007BC4"/>
                </a:solidFill>
                <a:latin typeface="Xunta Sans"/>
              </a:rPr>
              <a:t> </a:t>
            </a:r>
            <a:r>
              <a:rPr lang="en-US" sz="2462" spc="123" dirty="0" err="1">
                <a:solidFill>
                  <a:srgbClr val="007BC4"/>
                </a:solidFill>
                <a:latin typeface="Xunta Sans"/>
              </a:rPr>
              <a:t>metodoloxía</a:t>
            </a:r>
            <a:endParaRPr lang="en-US" sz="2462" spc="123" dirty="0">
              <a:solidFill>
                <a:srgbClr val="007BC4"/>
              </a:solidFill>
              <a:latin typeface="Xunta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15137" y="179495"/>
            <a:ext cx="2728570" cy="2926080"/>
          </a:xfrm>
          <a:custGeom>
            <a:avLst/>
            <a:gdLst/>
            <a:ahLst/>
            <a:cxnLst/>
            <a:rect l="l" t="t" r="r" b="b"/>
            <a:pathLst>
              <a:path w="2728570" h="2926080">
                <a:moveTo>
                  <a:pt x="0" y="0"/>
                </a:moveTo>
                <a:lnTo>
                  <a:pt x="2728569" y="0"/>
                </a:lnTo>
                <a:lnTo>
                  <a:pt x="2728569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6915131" y="4184212"/>
            <a:ext cx="2728570" cy="2926080"/>
          </a:xfrm>
          <a:custGeom>
            <a:avLst/>
            <a:gdLst/>
            <a:ahLst/>
            <a:cxnLst/>
            <a:rect l="l" t="t" r="r" b="b"/>
            <a:pathLst>
              <a:path w="2728570" h="2926080">
                <a:moveTo>
                  <a:pt x="0" y="0"/>
                </a:moveTo>
                <a:lnTo>
                  <a:pt x="2728570" y="0"/>
                </a:lnTo>
                <a:lnTo>
                  <a:pt x="2728570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4">
            <a:extLst>
              <a:ext uri="{FF2B5EF4-FFF2-40B4-BE49-F238E27FC236}">
                <a16:creationId xmlns:a16="http://schemas.microsoft.com/office/drawing/2014/main" id="{5ACE3EEE-C82E-4884-B951-D552500CEB41}"/>
              </a:ext>
            </a:extLst>
          </p:cNvPr>
          <p:cNvGrpSpPr/>
          <p:nvPr/>
        </p:nvGrpSpPr>
        <p:grpSpPr>
          <a:xfrm>
            <a:off x="1744750" y="2682020"/>
            <a:ext cx="7524541" cy="1216564"/>
            <a:chOff x="-122641" y="-105834"/>
            <a:chExt cx="2397100" cy="450579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4C1B78C7-7BDE-4965-BB69-9EA554D6F464}"/>
                </a:ext>
              </a:extLst>
            </p:cNvPr>
            <p:cNvSpPr/>
            <p:nvPr/>
          </p:nvSpPr>
          <p:spPr>
            <a:xfrm>
              <a:off x="-89497" y="-4939"/>
              <a:ext cx="2300917" cy="288654"/>
            </a:xfrm>
            <a:custGeom>
              <a:avLst/>
              <a:gdLst/>
              <a:ahLst/>
              <a:cxnLst/>
              <a:rect l="l" t="t" r="r" b="b"/>
              <a:pathLst>
                <a:path w="2300917" h="288654">
                  <a:moveTo>
                    <a:pt x="44863" y="0"/>
                  </a:moveTo>
                  <a:lnTo>
                    <a:pt x="2256055" y="0"/>
                  </a:lnTo>
                  <a:cubicBezTo>
                    <a:pt x="2280832" y="0"/>
                    <a:pt x="2300917" y="20086"/>
                    <a:pt x="2300917" y="44863"/>
                  </a:cubicBezTo>
                  <a:lnTo>
                    <a:pt x="2300917" y="243791"/>
                  </a:lnTo>
                  <a:cubicBezTo>
                    <a:pt x="2300917" y="255690"/>
                    <a:pt x="2296191" y="267101"/>
                    <a:pt x="2287777" y="275514"/>
                  </a:cubicBezTo>
                  <a:cubicBezTo>
                    <a:pt x="2279364" y="283928"/>
                    <a:pt x="2267953" y="288654"/>
                    <a:pt x="2256055" y="288654"/>
                  </a:cubicBezTo>
                  <a:lnTo>
                    <a:pt x="44863" y="288654"/>
                  </a:lnTo>
                  <a:cubicBezTo>
                    <a:pt x="32964" y="288654"/>
                    <a:pt x="21553" y="283928"/>
                    <a:pt x="13140" y="275514"/>
                  </a:cubicBezTo>
                  <a:cubicBezTo>
                    <a:pt x="4727" y="267101"/>
                    <a:pt x="0" y="255690"/>
                    <a:pt x="0" y="243791"/>
                  </a:cubicBezTo>
                  <a:lnTo>
                    <a:pt x="0" y="44863"/>
                  </a:lnTo>
                  <a:cubicBezTo>
                    <a:pt x="0" y="32964"/>
                    <a:pt x="4727" y="21553"/>
                    <a:pt x="13140" y="13140"/>
                  </a:cubicBezTo>
                  <a:cubicBezTo>
                    <a:pt x="21553" y="4727"/>
                    <a:pt x="32964" y="0"/>
                    <a:pt x="44863" y="0"/>
                  </a:cubicBezTo>
                  <a:close/>
                </a:path>
              </a:pathLst>
            </a:custGeom>
            <a:solidFill>
              <a:srgbClr val="007BC4"/>
            </a:solidFill>
          </p:spPr>
        </p:sp>
        <p:sp>
          <p:nvSpPr>
            <p:cNvPr id="14" name="TextBox 6">
              <a:extLst>
                <a:ext uri="{FF2B5EF4-FFF2-40B4-BE49-F238E27FC236}">
                  <a16:creationId xmlns:a16="http://schemas.microsoft.com/office/drawing/2014/main" id="{0547EA51-8C2B-43A3-B74B-1AED11B9BC0E}"/>
                </a:ext>
              </a:extLst>
            </p:cNvPr>
            <p:cNvSpPr txBox="1"/>
            <p:nvPr/>
          </p:nvSpPr>
          <p:spPr>
            <a:xfrm>
              <a:off x="-122641" y="-105834"/>
              <a:ext cx="2397100" cy="4505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863"/>
                </a:lnSpc>
              </a:pPr>
              <a:r>
                <a:rPr lang="en-US" sz="3199" dirty="0" err="1">
                  <a:solidFill>
                    <a:srgbClr val="FEFEFF"/>
                  </a:solidFill>
                  <a:latin typeface="Xunta Sans"/>
                </a:rPr>
                <a:t>Introdución</a:t>
              </a:r>
              <a:r>
                <a:rPr lang="en-US" sz="3199" dirty="0">
                  <a:solidFill>
                    <a:srgbClr val="FEFEFF"/>
                  </a:solidFill>
                  <a:latin typeface="Xunta Sans"/>
                </a:rPr>
                <a:t> á </a:t>
              </a:r>
              <a:r>
                <a:rPr lang="en-US" sz="3199" dirty="0" err="1">
                  <a:solidFill>
                    <a:srgbClr val="FEFEFF"/>
                  </a:solidFill>
                  <a:latin typeface="Xunta Sans"/>
                </a:rPr>
                <a:t>Aprendizaxe</a:t>
              </a:r>
              <a:r>
                <a:rPr lang="en-US" sz="3199" dirty="0">
                  <a:solidFill>
                    <a:srgbClr val="FEFEFF"/>
                  </a:solidFill>
                  <a:latin typeface="Xunta Sans"/>
                </a:rPr>
                <a:t> </a:t>
              </a:r>
              <a:r>
                <a:rPr lang="en-US" sz="3199" dirty="0" err="1">
                  <a:solidFill>
                    <a:srgbClr val="FEFEFF"/>
                  </a:solidFill>
                  <a:latin typeface="Xunta Sans"/>
                </a:rPr>
                <a:t>en</a:t>
              </a:r>
              <a:r>
                <a:rPr lang="en-US" sz="3199" dirty="0">
                  <a:solidFill>
                    <a:srgbClr val="FEFEFF"/>
                  </a:solidFill>
                  <a:latin typeface="Xunta Sans"/>
                </a:rPr>
                <a:t> Familia</a:t>
              </a:r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2B1AB2DB-FF32-4D73-9457-213D9714C639}"/>
              </a:ext>
            </a:extLst>
          </p:cNvPr>
          <p:cNvGrpSpPr/>
          <p:nvPr/>
        </p:nvGrpSpPr>
        <p:grpSpPr>
          <a:xfrm>
            <a:off x="1009294" y="2831011"/>
            <a:ext cx="707313" cy="1216564"/>
            <a:chOff x="-1080011" y="-105834"/>
            <a:chExt cx="968655" cy="450579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335D08D2-B771-471C-8597-F7AE0719E489}"/>
                </a:ext>
              </a:extLst>
            </p:cNvPr>
            <p:cNvSpPr/>
            <p:nvPr/>
          </p:nvSpPr>
          <p:spPr>
            <a:xfrm>
              <a:off x="-1080011" y="-27218"/>
              <a:ext cx="911308" cy="288654"/>
            </a:xfrm>
            <a:custGeom>
              <a:avLst/>
              <a:gdLst/>
              <a:ahLst/>
              <a:cxnLst/>
              <a:rect l="l" t="t" r="r" b="b"/>
              <a:pathLst>
                <a:path w="2300917" h="288654">
                  <a:moveTo>
                    <a:pt x="44863" y="0"/>
                  </a:moveTo>
                  <a:lnTo>
                    <a:pt x="2256055" y="0"/>
                  </a:lnTo>
                  <a:cubicBezTo>
                    <a:pt x="2280832" y="0"/>
                    <a:pt x="2300917" y="20086"/>
                    <a:pt x="2300917" y="44863"/>
                  </a:cubicBezTo>
                  <a:lnTo>
                    <a:pt x="2300917" y="243791"/>
                  </a:lnTo>
                  <a:cubicBezTo>
                    <a:pt x="2300917" y="255690"/>
                    <a:pt x="2296191" y="267101"/>
                    <a:pt x="2287777" y="275514"/>
                  </a:cubicBezTo>
                  <a:cubicBezTo>
                    <a:pt x="2279364" y="283928"/>
                    <a:pt x="2267953" y="288654"/>
                    <a:pt x="2256055" y="288654"/>
                  </a:cubicBezTo>
                  <a:lnTo>
                    <a:pt x="44863" y="288654"/>
                  </a:lnTo>
                  <a:cubicBezTo>
                    <a:pt x="32964" y="288654"/>
                    <a:pt x="21553" y="283928"/>
                    <a:pt x="13140" y="275514"/>
                  </a:cubicBezTo>
                  <a:cubicBezTo>
                    <a:pt x="4727" y="267101"/>
                    <a:pt x="0" y="255690"/>
                    <a:pt x="0" y="243791"/>
                  </a:cubicBezTo>
                  <a:lnTo>
                    <a:pt x="0" y="44863"/>
                  </a:lnTo>
                  <a:cubicBezTo>
                    <a:pt x="0" y="32964"/>
                    <a:pt x="4727" y="21553"/>
                    <a:pt x="13140" y="13140"/>
                  </a:cubicBezTo>
                  <a:cubicBezTo>
                    <a:pt x="21553" y="4727"/>
                    <a:pt x="32964" y="0"/>
                    <a:pt x="44863" y="0"/>
                  </a:cubicBezTo>
                  <a:close/>
                </a:path>
              </a:pathLst>
            </a:custGeom>
            <a:solidFill>
              <a:srgbClr val="007BC4"/>
            </a:solidFill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20" name="TextBox 6">
              <a:extLst>
                <a:ext uri="{FF2B5EF4-FFF2-40B4-BE49-F238E27FC236}">
                  <a16:creationId xmlns:a16="http://schemas.microsoft.com/office/drawing/2014/main" id="{C74BB5FD-9363-44E3-9CC7-F0F9CD8F70AC}"/>
                </a:ext>
              </a:extLst>
            </p:cNvPr>
            <p:cNvSpPr txBox="1"/>
            <p:nvPr/>
          </p:nvSpPr>
          <p:spPr>
            <a:xfrm>
              <a:off x="-1050214" y="-105834"/>
              <a:ext cx="938858" cy="4505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/>
              <a:r>
                <a:rPr lang="en-US" sz="3199" dirty="0">
                  <a:solidFill>
                    <a:srgbClr val="FEFEFF"/>
                  </a:solidFill>
                  <a:latin typeface="Xunta Sans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1108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D98EFA-FEDE-029C-A943-1BB87A9EBB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>
            <a:extLst>
              <a:ext uri="{FF2B5EF4-FFF2-40B4-BE49-F238E27FC236}">
                <a16:creationId xmlns:a16="http://schemas.microsoft.com/office/drawing/2014/main" id="{FF9DA2EA-3703-2A8B-3233-920D738261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998" y="1423290"/>
            <a:ext cx="1682836" cy="1384371"/>
          </a:xfrm>
          <a:prstGeom prst="rect">
            <a:avLst/>
          </a:prstGeom>
        </p:spPr>
      </p:pic>
      <p:sp>
        <p:nvSpPr>
          <p:cNvPr id="2" name="Freeform 2">
            <a:extLst>
              <a:ext uri="{FF2B5EF4-FFF2-40B4-BE49-F238E27FC236}">
                <a16:creationId xmlns:a16="http://schemas.microsoft.com/office/drawing/2014/main" id="{5A1DD962-C3E6-AD48-CB3E-9670BF809F9D}"/>
              </a:ext>
            </a:extLst>
          </p:cNvPr>
          <p:cNvSpPr/>
          <p:nvPr/>
        </p:nvSpPr>
        <p:spPr>
          <a:xfrm>
            <a:off x="215137" y="149015"/>
            <a:ext cx="2728570" cy="2926080"/>
          </a:xfrm>
          <a:custGeom>
            <a:avLst/>
            <a:gdLst/>
            <a:ahLst/>
            <a:cxnLst/>
            <a:rect l="l" t="t" r="r" b="b"/>
            <a:pathLst>
              <a:path w="2728570" h="2926080">
                <a:moveTo>
                  <a:pt x="0" y="0"/>
                </a:moveTo>
                <a:lnTo>
                  <a:pt x="2728569" y="0"/>
                </a:lnTo>
                <a:lnTo>
                  <a:pt x="2728569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69372060-949E-EA66-F5DD-2111E6A575F3}"/>
              </a:ext>
            </a:extLst>
          </p:cNvPr>
          <p:cNvSpPr/>
          <p:nvPr/>
        </p:nvSpPr>
        <p:spPr>
          <a:xfrm rot="-10800000">
            <a:off x="6915131" y="4184212"/>
            <a:ext cx="2728570" cy="2926080"/>
          </a:xfrm>
          <a:custGeom>
            <a:avLst/>
            <a:gdLst/>
            <a:ahLst/>
            <a:cxnLst/>
            <a:rect l="l" t="t" r="r" b="b"/>
            <a:pathLst>
              <a:path w="2728570" h="2926080">
                <a:moveTo>
                  <a:pt x="0" y="0"/>
                </a:moveTo>
                <a:lnTo>
                  <a:pt x="2728570" y="0"/>
                </a:lnTo>
                <a:lnTo>
                  <a:pt x="2728570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8" name="TextBox 9">
            <a:extLst>
              <a:ext uri="{FF2B5EF4-FFF2-40B4-BE49-F238E27FC236}">
                <a16:creationId xmlns:a16="http://schemas.microsoft.com/office/drawing/2014/main" id="{1481AF93-84C6-732C-C3C5-18E0FD3B6C2B}"/>
              </a:ext>
            </a:extLst>
          </p:cNvPr>
          <p:cNvSpPr txBox="1"/>
          <p:nvPr/>
        </p:nvSpPr>
        <p:spPr>
          <a:xfrm>
            <a:off x="1579422" y="1986047"/>
            <a:ext cx="6658080" cy="71438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>
              <a:lnSpc>
                <a:spcPts val="2127"/>
              </a:lnSpc>
            </a:pPr>
            <a:r>
              <a:rPr lang="en-US" sz="2400" b="1" dirty="0">
                <a:solidFill>
                  <a:srgbClr val="0070C0"/>
                </a:solidFill>
                <a:latin typeface="Xunta Sans"/>
              </a:rPr>
              <a:t>Que é a </a:t>
            </a:r>
            <a:r>
              <a:rPr lang="en-US" sz="2400" b="1" dirty="0" err="1">
                <a:solidFill>
                  <a:srgbClr val="0070C0"/>
                </a:solidFill>
                <a:latin typeface="Xunta Sans"/>
              </a:rPr>
              <a:t>aprendizaxe</a:t>
            </a:r>
            <a:r>
              <a:rPr lang="en-US" sz="2400" b="1" dirty="0">
                <a:solidFill>
                  <a:srgbClr val="0070C0"/>
                </a:solidFill>
                <a:latin typeface="Xunta Sans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Xunta Sans"/>
              </a:rPr>
              <a:t>en</a:t>
            </a:r>
            <a:r>
              <a:rPr lang="en-US" sz="2400" b="1" dirty="0">
                <a:solidFill>
                  <a:srgbClr val="0070C0"/>
                </a:solidFill>
                <a:latin typeface="Xunta Sans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Xunta Sans"/>
              </a:rPr>
              <a:t>familia</a:t>
            </a:r>
            <a:r>
              <a:rPr lang="en-US" sz="2400" b="1" dirty="0">
                <a:solidFill>
                  <a:srgbClr val="0070C0"/>
                </a:solidFill>
                <a:latin typeface="Xunta Sans"/>
              </a:rPr>
              <a:t> ?</a:t>
            </a:r>
            <a:r>
              <a:rPr lang="en-US" sz="1100" b="1" dirty="0">
                <a:solidFill>
                  <a:srgbClr val="0070C0"/>
                </a:solidFill>
                <a:latin typeface="Xunta Sans"/>
              </a:rPr>
              <a:t> 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1364D38B-E5BF-3524-22BA-4ABA5A774ABE}"/>
              </a:ext>
            </a:extLst>
          </p:cNvPr>
          <p:cNvGrpSpPr/>
          <p:nvPr/>
        </p:nvGrpSpPr>
        <p:grpSpPr>
          <a:xfrm>
            <a:off x="1197126" y="2599541"/>
            <a:ext cx="7359347" cy="1614535"/>
            <a:chOff x="244254" y="893752"/>
            <a:chExt cx="3588076" cy="683637"/>
          </a:xfrm>
        </p:grpSpPr>
        <p:sp>
          <p:nvSpPr>
            <p:cNvPr id="7" name="TextBox 9">
              <a:extLst>
                <a:ext uri="{FF2B5EF4-FFF2-40B4-BE49-F238E27FC236}">
                  <a16:creationId xmlns:a16="http://schemas.microsoft.com/office/drawing/2014/main" id="{115A2F17-6712-2882-4BE6-B680D74F7933}"/>
                </a:ext>
              </a:extLst>
            </p:cNvPr>
            <p:cNvSpPr txBox="1"/>
            <p:nvPr/>
          </p:nvSpPr>
          <p:spPr>
            <a:xfrm>
              <a:off x="244254" y="1131426"/>
              <a:ext cx="3588076" cy="445963"/>
            </a:xfrm>
            <a:prstGeom prst="rect">
              <a:avLst/>
            </a:prstGeom>
            <a:ln w="57150">
              <a:solidFill>
                <a:srgbClr val="0070C0"/>
              </a:solidFill>
            </a:ln>
          </p:spPr>
          <p:txBody>
            <a:bodyPr lIns="144000" tIns="50800" rIns="144000" bIns="50800" rtlCol="0" anchor="ctr"/>
            <a:lstStyle/>
            <a:p>
              <a:pPr algn="just">
                <a:lnSpc>
                  <a:spcPts val="2300"/>
                </a:lnSpc>
              </a:pPr>
              <a:r>
                <a:rPr lang="es-ES" dirty="0" err="1">
                  <a:solidFill>
                    <a:prstClr val="black"/>
                  </a:solidFill>
                  <a:latin typeface="Xunta Sans" panose="00000500000000000000" pitchFamily="2" charset="0"/>
                </a:rPr>
                <a:t>Metodoloxía</a:t>
              </a:r>
              <a:r>
                <a:rPr lang="es-ES" dirty="0">
                  <a:solidFill>
                    <a:prstClr val="black"/>
                  </a:solidFill>
                  <a:latin typeface="Xunta Sans" panose="00000500000000000000" pitchFamily="2" charset="0"/>
                </a:rPr>
                <a:t> que pretende </a:t>
              </a:r>
              <a:r>
                <a:rPr lang="es-ES" b="1" dirty="0">
                  <a:solidFill>
                    <a:srgbClr val="0070C0"/>
                  </a:solidFill>
                  <a:latin typeface="Xunta Sans" panose="00000500000000000000" pitchFamily="2" charset="0"/>
                </a:rPr>
                <a:t>implicar </a:t>
              </a:r>
              <a:r>
                <a:rPr lang="es-ES" b="1" dirty="0" err="1">
                  <a:solidFill>
                    <a:srgbClr val="0070C0"/>
                  </a:solidFill>
                  <a:latin typeface="Xunta Sans" panose="00000500000000000000" pitchFamily="2" charset="0"/>
                </a:rPr>
                <a:t>ás</a:t>
              </a:r>
              <a:r>
                <a:rPr lang="es-ES" b="1" dirty="0">
                  <a:solidFill>
                    <a:srgbClr val="0070C0"/>
                  </a:solidFill>
                  <a:latin typeface="Xunta Sans" panose="00000500000000000000" pitchFamily="2" charset="0"/>
                </a:rPr>
                <a:t> familias nos resultados de </a:t>
              </a:r>
              <a:r>
                <a:rPr lang="es-ES" b="1" dirty="0" err="1">
                  <a:solidFill>
                    <a:srgbClr val="0070C0"/>
                  </a:solidFill>
                  <a:latin typeface="Xunta Sans" panose="00000500000000000000" pitchFamily="2" charset="0"/>
                </a:rPr>
                <a:t>aprendizaxe</a:t>
              </a:r>
              <a:r>
                <a:rPr lang="es-ES" b="1" dirty="0">
                  <a:solidFill>
                    <a:srgbClr val="0070C0"/>
                  </a:solidFill>
                  <a:latin typeface="Xunta Sans" panose="00000500000000000000" pitchFamily="2" charset="0"/>
                </a:rPr>
                <a:t> </a:t>
              </a:r>
              <a:r>
                <a:rPr lang="es-ES" dirty="0" err="1">
                  <a:solidFill>
                    <a:prstClr val="black"/>
                  </a:solidFill>
                  <a:latin typeface="Xunta Sans" panose="00000500000000000000" pitchFamily="2" charset="0"/>
                </a:rPr>
                <a:t>conxuntos</a:t>
              </a:r>
              <a:r>
                <a:rPr lang="es-ES" dirty="0">
                  <a:solidFill>
                    <a:srgbClr val="0070C0"/>
                  </a:solidFill>
                  <a:latin typeface="Xunta Sans" panose="00000500000000000000" pitchFamily="2" charset="0"/>
                </a:rPr>
                <a:t>.</a:t>
              </a:r>
              <a:endParaRPr lang="en-US" b="1" dirty="0">
                <a:solidFill>
                  <a:srgbClr val="0070C0"/>
                </a:solidFill>
                <a:latin typeface="Xunta Sans" panose="00000500000000000000" pitchFamily="2" charset="0"/>
              </a:endParaRPr>
            </a:p>
          </p:txBody>
        </p:sp>
        <p:cxnSp>
          <p:nvCxnSpPr>
            <p:cNvPr id="6" name="Conector recto de flecha 5">
              <a:extLst>
                <a:ext uri="{FF2B5EF4-FFF2-40B4-BE49-F238E27FC236}">
                  <a16:creationId xmlns:a16="http://schemas.microsoft.com/office/drawing/2014/main" id="{8817A6D4-5CE5-F033-585E-B1C41024B89B}"/>
                </a:ext>
              </a:extLst>
            </p:cNvPr>
            <p:cNvCxnSpPr>
              <a:cxnSpLocks/>
            </p:cNvCxnSpPr>
            <p:nvPr/>
          </p:nvCxnSpPr>
          <p:spPr>
            <a:xfrm>
              <a:off x="725461" y="893752"/>
              <a:ext cx="171279" cy="201538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4">
            <a:extLst>
              <a:ext uri="{FF2B5EF4-FFF2-40B4-BE49-F238E27FC236}">
                <a16:creationId xmlns:a16="http://schemas.microsoft.com/office/drawing/2014/main" id="{F8CB731F-11AC-8068-639B-846561B908EB}"/>
              </a:ext>
            </a:extLst>
          </p:cNvPr>
          <p:cNvGrpSpPr/>
          <p:nvPr/>
        </p:nvGrpSpPr>
        <p:grpSpPr>
          <a:xfrm>
            <a:off x="2180850" y="63102"/>
            <a:ext cx="7736510" cy="1216564"/>
            <a:chOff x="-299365" y="-105834"/>
            <a:chExt cx="2695633" cy="450579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41AA9D78-7591-3A39-F100-EAD3AD3C55B8}"/>
                </a:ext>
              </a:extLst>
            </p:cNvPr>
            <p:cNvSpPr/>
            <p:nvPr/>
          </p:nvSpPr>
          <p:spPr>
            <a:xfrm>
              <a:off x="-187977" y="0"/>
              <a:ext cx="2488894" cy="288654"/>
            </a:xfrm>
            <a:custGeom>
              <a:avLst/>
              <a:gdLst/>
              <a:ahLst/>
              <a:cxnLst/>
              <a:rect l="l" t="t" r="r" b="b"/>
              <a:pathLst>
                <a:path w="2300917" h="288654">
                  <a:moveTo>
                    <a:pt x="44863" y="0"/>
                  </a:moveTo>
                  <a:lnTo>
                    <a:pt x="2256055" y="0"/>
                  </a:lnTo>
                  <a:cubicBezTo>
                    <a:pt x="2280832" y="0"/>
                    <a:pt x="2300917" y="20086"/>
                    <a:pt x="2300917" y="44863"/>
                  </a:cubicBezTo>
                  <a:lnTo>
                    <a:pt x="2300917" y="243791"/>
                  </a:lnTo>
                  <a:cubicBezTo>
                    <a:pt x="2300917" y="255690"/>
                    <a:pt x="2296191" y="267101"/>
                    <a:pt x="2287777" y="275514"/>
                  </a:cubicBezTo>
                  <a:cubicBezTo>
                    <a:pt x="2279364" y="283928"/>
                    <a:pt x="2267953" y="288654"/>
                    <a:pt x="2256055" y="288654"/>
                  </a:cubicBezTo>
                  <a:lnTo>
                    <a:pt x="44863" y="288654"/>
                  </a:lnTo>
                  <a:cubicBezTo>
                    <a:pt x="32964" y="288654"/>
                    <a:pt x="21553" y="283928"/>
                    <a:pt x="13140" y="275514"/>
                  </a:cubicBezTo>
                  <a:cubicBezTo>
                    <a:pt x="4727" y="267101"/>
                    <a:pt x="0" y="255690"/>
                    <a:pt x="0" y="243791"/>
                  </a:cubicBezTo>
                  <a:lnTo>
                    <a:pt x="0" y="44863"/>
                  </a:lnTo>
                  <a:cubicBezTo>
                    <a:pt x="0" y="32964"/>
                    <a:pt x="4727" y="21553"/>
                    <a:pt x="13140" y="13140"/>
                  </a:cubicBezTo>
                  <a:cubicBezTo>
                    <a:pt x="21553" y="4727"/>
                    <a:pt x="32964" y="0"/>
                    <a:pt x="44863" y="0"/>
                  </a:cubicBezTo>
                  <a:close/>
                </a:path>
              </a:pathLst>
            </a:custGeom>
            <a:solidFill>
              <a:srgbClr val="007BC4"/>
            </a:solidFill>
          </p:spPr>
        </p:sp>
        <p:sp>
          <p:nvSpPr>
            <p:cNvPr id="10" name="TextBox 6">
              <a:extLst>
                <a:ext uri="{FF2B5EF4-FFF2-40B4-BE49-F238E27FC236}">
                  <a16:creationId xmlns:a16="http://schemas.microsoft.com/office/drawing/2014/main" id="{104A0575-8069-3863-4B11-A2F8FABD75F0}"/>
                </a:ext>
              </a:extLst>
            </p:cNvPr>
            <p:cNvSpPr txBox="1"/>
            <p:nvPr/>
          </p:nvSpPr>
          <p:spPr>
            <a:xfrm>
              <a:off x="-299365" y="-105834"/>
              <a:ext cx="2695633" cy="4505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863"/>
                </a:lnSpc>
              </a:pPr>
              <a:r>
                <a:rPr lang="en-US" sz="3200" dirty="0" err="1">
                  <a:solidFill>
                    <a:srgbClr val="FEFEFF"/>
                  </a:solidFill>
                  <a:latin typeface="Xunta Sans"/>
                </a:rPr>
                <a:t>Introdución</a:t>
              </a:r>
              <a:r>
                <a:rPr lang="en-US" sz="3200" dirty="0">
                  <a:solidFill>
                    <a:srgbClr val="FEFEFF"/>
                  </a:solidFill>
                  <a:latin typeface="Xunta Sans"/>
                </a:rPr>
                <a:t> á </a:t>
              </a:r>
              <a:r>
                <a:rPr lang="en-US" sz="3200" dirty="0" err="1">
                  <a:solidFill>
                    <a:srgbClr val="FEFEFF"/>
                  </a:solidFill>
                  <a:latin typeface="Xunta Sans"/>
                </a:rPr>
                <a:t>Aprendizaxe</a:t>
              </a:r>
              <a:r>
                <a:rPr lang="en-US" sz="3200" dirty="0">
                  <a:solidFill>
                    <a:srgbClr val="FEFEFF"/>
                  </a:solidFill>
                  <a:latin typeface="Xunta Sans"/>
                </a:rPr>
                <a:t> </a:t>
              </a:r>
              <a:r>
                <a:rPr lang="en-US" sz="3200" dirty="0" err="1">
                  <a:solidFill>
                    <a:srgbClr val="FEFEFF"/>
                  </a:solidFill>
                  <a:latin typeface="Xunta Sans"/>
                </a:rPr>
                <a:t>en</a:t>
              </a:r>
              <a:r>
                <a:rPr lang="en-US" sz="3200" dirty="0">
                  <a:solidFill>
                    <a:srgbClr val="FEFEFF"/>
                  </a:solidFill>
                  <a:latin typeface="Xunta Sans"/>
                </a:rPr>
                <a:t> Familia</a:t>
              </a:r>
            </a:p>
          </p:txBody>
        </p:sp>
      </p:grpSp>
      <p:grpSp>
        <p:nvGrpSpPr>
          <p:cNvPr id="11" name="Group 4">
            <a:extLst>
              <a:ext uri="{FF2B5EF4-FFF2-40B4-BE49-F238E27FC236}">
                <a16:creationId xmlns:a16="http://schemas.microsoft.com/office/drawing/2014/main" id="{2613B448-BC16-591C-1B8C-3F1C1F3DC70A}"/>
              </a:ext>
            </a:extLst>
          </p:cNvPr>
          <p:cNvGrpSpPr/>
          <p:nvPr/>
        </p:nvGrpSpPr>
        <p:grpSpPr>
          <a:xfrm>
            <a:off x="1662491" y="149015"/>
            <a:ext cx="678201" cy="1216564"/>
            <a:chOff x="-1114959" y="-108181"/>
            <a:chExt cx="946256" cy="450579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B9C41402-87A7-B08F-E463-78A4A6889D2E}"/>
                </a:ext>
              </a:extLst>
            </p:cNvPr>
            <p:cNvSpPr/>
            <p:nvPr/>
          </p:nvSpPr>
          <p:spPr>
            <a:xfrm>
              <a:off x="-1080011" y="-27218"/>
              <a:ext cx="911308" cy="288654"/>
            </a:xfrm>
            <a:custGeom>
              <a:avLst/>
              <a:gdLst/>
              <a:ahLst/>
              <a:cxnLst/>
              <a:rect l="l" t="t" r="r" b="b"/>
              <a:pathLst>
                <a:path w="2300917" h="288654">
                  <a:moveTo>
                    <a:pt x="44863" y="0"/>
                  </a:moveTo>
                  <a:lnTo>
                    <a:pt x="2256055" y="0"/>
                  </a:lnTo>
                  <a:cubicBezTo>
                    <a:pt x="2280832" y="0"/>
                    <a:pt x="2300917" y="20086"/>
                    <a:pt x="2300917" y="44863"/>
                  </a:cubicBezTo>
                  <a:lnTo>
                    <a:pt x="2300917" y="243791"/>
                  </a:lnTo>
                  <a:cubicBezTo>
                    <a:pt x="2300917" y="255690"/>
                    <a:pt x="2296191" y="267101"/>
                    <a:pt x="2287777" y="275514"/>
                  </a:cubicBezTo>
                  <a:cubicBezTo>
                    <a:pt x="2279364" y="283928"/>
                    <a:pt x="2267953" y="288654"/>
                    <a:pt x="2256055" y="288654"/>
                  </a:cubicBezTo>
                  <a:lnTo>
                    <a:pt x="44863" y="288654"/>
                  </a:lnTo>
                  <a:cubicBezTo>
                    <a:pt x="32964" y="288654"/>
                    <a:pt x="21553" y="283928"/>
                    <a:pt x="13140" y="275514"/>
                  </a:cubicBezTo>
                  <a:cubicBezTo>
                    <a:pt x="4727" y="267101"/>
                    <a:pt x="0" y="255690"/>
                    <a:pt x="0" y="243791"/>
                  </a:cubicBezTo>
                  <a:lnTo>
                    <a:pt x="0" y="44863"/>
                  </a:lnTo>
                  <a:cubicBezTo>
                    <a:pt x="0" y="32964"/>
                    <a:pt x="4727" y="21553"/>
                    <a:pt x="13140" y="13140"/>
                  </a:cubicBezTo>
                  <a:cubicBezTo>
                    <a:pt x="21553" y="4727"/>
                    <a:pt x="32964" y="0"/>
                    <a:pt x="44863" y="0"/>
                  </a:cubicBezTo>
                  <a:close/>
                </a:path>
              </a:pathLst>
            </a:custGeom>
            <a:solidFill>
              <a:srgbClr val="007BC4"/>
            </a:solidFill>
          </p:spPr>
          <p:txBody>
            <a:bodyPr/>
            <a:lstStyle/>
            <a:p>
              <a:endParaRPr lang="es-ES" dirty="0">
                <a:solidFill>
                  <a:prstClr val="black"/>
                </a:solidFill>
              </a:endParaRPr>
            </a:p>
          </p:txBody>
        </p:sp>
        <p:sp>
          <p:nvSpPr>
            <p:cNvPr id="17" name="TextBox 6">
              <a:extLst>
                <a:ext uri="{FF2B5EF4-FFF2-40B4-BE49-F238E27FC236}">
                  <a16:creationId xmlns:a16="http://schemas.microsoft.com/office/drawing/2014/main" id="{047D170D-A17B-571D-0B8B-54140F4D7248}"/>
                </a:ext>
              </a:extLst>
            </p:cNvPr>
            <p:cNvSpPr txBox="1"/>
            <p:nvPr/>
          </p:nvSpPr>
          <p:spPr>
            <a:xfrm>
              <a:off x="-1114959" y="-108181"/>
              <a:ext cx="938858" cy="4505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/>
              <a:r>
                <a:rPr lang="en-US" sz="3199" dirty="0">
                  <a:solidFill>
                    <a:srgbClr val="FEFEFF"/>
                  </a:solidFill>
                  <a:latin typeface="Xunta Sans"/>
                </a:rPr>
                <a:t>2</a:t>
              </a:r>
            </a:p>
          </p:txBody>
        </p:sp>
      </p:grpSp>
      <p:sp>
        <p:nvSpPr>
          <p:cNvPr id="25" name="TextBox 9">
            <a:extLst>
              <a:ext uri="{FF2B5EF4-FFF2-40B4-BE49-F238E27FC236}">
                <a16:creationId xmlns:a16="http://schemas.microsoft.com/office/drawing/2014/main" id="{E06BE1A9-02D4-E945-8129-4BAD83935E60}"/>
              </a:ext>
            </a:extLst>
          </p:cNvPr>
          <p:cNvSpPr txBox="1"/>
          <p:nvPr/>
        </p:nvSpPr>
        <p:spPr>
          <a:xfrm>
            <a:off x="988367" y="4384418"/>
            <a:ext cx="8079427" cy="1817250"/>
          </a:xfrm>
          <a:prstGeom prst="rect">
            <a:avLst/>
          </a:prstGeom>
          <a:ln w="57150">
            <a:noFill/>
          </a:ln>
        </p:spPr>
        <p:txBody>
          <a:bodyPr lIns="144000" tIns="50800" rIns="144000" bIns="50800" rtlCol="0" anchor="ctr"/>
          <a:lstStyle/>
          <a:p>
            <a:pPr algn="just">
              <a:lnSpc>
                <a:spcPts val="2300"/>
              </a:lnSpc>
            </a:pPr>
            <a:r>
              <a:rPr lang="es-ES" dirty="0">
                <a:solidFill>
                  <a:prstClr val="black"/>
                </a:solidFill>
                <a:latin typeface="Xunta Sans" panose="00000500000000000000" pitchFamily="2" charset="0"/>
              </a:rPr>
              <a:t>O termo </a:t>
            </a:r>
            <a:r>
              <a:rPr lang="es-ES" b="1" dirty="0" err="1">
                <a:solidFill>
                  <a:srgbClr val="0070C0"/>
                </a:solidFill>
                <a:latin typeface="Xunta Sans" panose="00000500000000000000" pitchFamily="2" charset="0"/>
              </a:rPr>
              <a:t>aprendizaxe</a:t>
            </a:r>
            <a:r>
              <a:rPr lang="es-ES" b="1" dirty="0">
                <a:solidFill>
                  <a:srgbClr val="0070C0"/>
                </a:solidFill>
                <a:latin typeface="Xunta Sans" panose="00000500000000000000" pitchFamily="2" charset="0"/>
              </a:rPr>
              <a:t> en familia </a:t>
            </a:r>
            <a:r>
              <a:rPr lang="es-ES" dirty="0" err="1">
                <a:solidFill>
                  <a:prstClr val="black"/>
                </a:solidFill>
                <a:latin typeface="Xunta Sans" panose="00000500000000000000" pitchFamily="2" charset="0"/>
              </a:rPr>
              <a:t>abrangue</a:t>
            </a:r>
            <a:r>
              <a:rPr lang="es-ES" dirty="0">
                <a:solidFill>
                  <a:prstClr val="black"/>
                </a:solidFill>
                <a:latin typeface="Xunta Sans" panose="00000500000000000000" pitchFamily="2" charset="0"/>
              </a:rPr>
              <a:t> </a:t>
            </a:r>
            <a:r>
              <a:rPr lang="es-ES" dirty="0" err="1">
                <a:solidFill>
                  <a:prstClr val="black"/>
                </a:solidFill>
                <a:latin typeface="Xunta Sans" panose="00000500000000000000" pitchFamily="2" charset="0"/>
              </a:rPr>
              <a:t>unha</a:t>
            </a:r>
            <a:r>
              <a:rPr lang="es-ES" dirty="0">
                <a:solidFill>
                  <a:prstClr val="black"/>
                </a:solidFill>
                <a:latin typeface="Xunta Sans" panose="00000500000000000000" pitchFamily="2" charset="0"/>
              </a:rPr>
              <a:t> ampla gama de modelos, normalmente referidos a </a:t>
            </a:r>
            <a:r>
              <a:rPr lang="es-ES" b="1" dirty="0">
                <a:solidFill>
                  <a:srgbClr val="0070C0"/>
                </a:solidFill>
                <a:latin typeface="Xunta Sans" panose="00000500000000000000" pitchFamily="2" charset="0"/>
              </a:rPr>
              <a:t>enfoques de </a:t>
            </a:r>
            <a:r>
              <a:rPr lang="es-ES" b="1" dirty="0" err="1">
                <a:solidFill>
                  <a:srgbClr val="0070C0"/>
                </a:solidFill>
                <a:latin typeface="Xunta Sans" panose="00000500000000000000" pitchFamily="2" charset="0"/>
              </a:rPr>
              <a:t>aprendizaxe</a:t>
            </a:r>
            <a:r>
              <a:rPr lang="es-ES" b="1" dirty="0">
                <a:solidFill>
                  <a:srgbClr val="0070C0"/>
                </a:solidFill>
                <a:latin typeface="Xunta Sans" panose="00000500000000000000" pitchFamily="2" charset="0"/>
              </a:rPr>
              <a:t> </a:t>
            </a:r>
            <a:r>
              <a:rPr lang="es-ES" b="1" dirty="0" err="1">
                <a:solidFill>
                  <a:srgbClr val="0070C0"/>
                </a:solidFill>
                <a:latin typeface="Xunta Sans" panose="00000500000000000000" pitchFamily="2" charset="0"/>
              </a:rPr>
              <a:t>interxeracional</a:t>
            </a:r>
            <a:r>
              <a:rPr lang="es-ES" b="1" dirty="0">
                <a:solidFill>
                  <a:srgbClr val="0070C0"/>
                </a:solidFill>
                <a:latin typeface="Xunta Sans" panose="00000500000000000000" pitchFamily="2" charset="0"/>
              </a:rPr>
              <a:t> </a:t>
            </a:r>
            <a:r>
              <a:rPr lang="es-ES" dirty="0">
                <a:solidFill>
                  <a:prstClr val="black"/>
                </a:solidFill>
                <a:latin typeface="Xunta Sans" panose="00000500000000000000" pitchFamily="2" charset="0"/>
              </a:rPr>
              <a:t>que implican a </a:t>
            </a:r>
            <a:r>
              <a:rPr lang="es-ES" dirty="0" err="1">
                <a:solidFill>
                  <a:prstClr val="black"/>
                </a:solidFill>
                <a:latin typeface="Xunta Sans" panose="00000500000000000000" pitchFamily="2" charset="0"/>
              </a:rPr>
              <a:t>pais</a:t>
            </a:r>
            <a:r>
              <a:rPr lang="es-ES" dirty="0">
                <a:solidFill>
                  <a:prstClr val="black"/>
                </a:solidFill>
                <a:latin typeface="Xunta Sans" panose="00000500000000000000" pitchFamily="2" charset="0"/>
              </a:rPr>
              <a:t> e nais, </a:t>
            </a:r>
            <a:r>
              <a:rPr lang="es-ES" dirty="0" err="1">
                <a:solidFill>
                  <a:prstClr val="black"/>
                </a:solidFill>
                <a:latin typeface="Xunta Sans" panose="00000500000000000000" pitchFamily="2" charset="0"/>
              </a:rPr>
              <a:t>fillos</a:t>
            </a:r>
            <a:r>
              <a:rPr lang="es-ES" dirty="0">
                <a:solidFill>
                  <a:prstClr val="black"/>
                </a:solidFill>
                <a:latin typeface="Xunta Sans" panose="00000500000000000000" pitchFamily="2" charset="0"/>
              </a:rPr>
              <a:t> e </a:t>
            </a:r>
            <a:r>
              <a:rPr lang="es-ES" dirty="0" err="1">
                <a:solidFill>
                  <a:prstClr val="black"/>
                </a:solidFill>
                <a:latin typeface="Xunta Sans" panose="00000500000000000000" pitchFamily="2" charset="0"/>
              </a:rPr>
              <a:t>fillas</a:t>
            </a:r>
            <a:r>
              <a:rPr lang="es-ES" dirty="0">
                <a:solidFill>
                  <a:prstClr val="black"/>
                </a:solidFill>
                <a:latin typeface="Xunta Sans" panose="00000500000000000000" pitchFamily="2" charset="0"/>
              </a:rPr>
              <a:t> </a:t>
            </a:r>
            <a:r>
              <a:rPr lang="es-ES" dirty="0" err="1">
                <a:solidFill>
                  <a:prstClr val="black"/>
                </a:solidFill>
                <a:latin typeface="Xunta Sans" panose="00000500000000000000" pitchFamily="2" charset="0"/>
              </a:rPr>
              <a:t>conxuntamente</a:t>
            </a:r>
            <a:r>
              <a:rPr lang="es-ES" dirty="0">
                <a:solidFill>
                  <a:srgbClr val="0070C0"/>
                </a:solidFill>
                <a:latin typeface="Xunta Sans" panose="00000500000000000000" pitchFamily="2" charset="0"/>
              </a:rPr>
              <a:t>.</a:t>
            </a:r>
            <a:endParaRPr lang="en-US" b="1" dirty="0">
              <a:solidFill>
                <a:srgbClr val="0070C0"/>
              </a:solidFill>
              <a:latin typeface="Xunta Sa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35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FA2F84-D48E-0A7D-9768-08606C632B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A2CCF7E-2B3F-914D-E561-B5FC72BF76CE}"/>
              </a:ext>
            </a:extLst>
          </p:cNvPr>
          <p:cNvSpPr/>
          <p:nvPr/>
        </p:nvSpPr>
        <p:spPr>
          <a:xfrm>
            <a:off x="215137" y="149015"/>
            <a:ext cx="2728570" cy="2926080"/>
          </a:xfrm>
          <a:custGeom>
            <a:avLst/>
            <a:gdLst/>
            <a:ahLst/>
            <a:cxnLst/>
            <a:rect l="l" t="t" r="r" b="b"/>
            <a:pathLst>
              <a:path w="2728570" h="2926080">
                <a:moveTo>
                  <a:pt x="0" y="0"/>
                </a:moveTo>
                <a:lnTo>
                  <a:pt x="2728569" y="0"/>
                </a:lnTo>
                <a:lnTo>
                  <a:pt x="2728569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262831C0-533B-941A-0DF1-ABACBF3E31B8}"/>
              </a:ext>
            </a:extLst>
          </p:cNvPr>
          <p:cNvSpPr/>
          <p:nvPr/>
        </p:nvSpPr>
        <p:spPr>
          <a:xfrm rot="-10800000">
            <a:off x="6915131" y="4184212"/>
            <a:ext cx="2728570" cy="2926080"/>
          </a:xfrm>
          <a:custGeom>
            <a:avLst/>
            <a:gdLst/>
            <a:ahLst/>
            <a:cxnLst/>
            <a:rect l="l" t="t" r="r" b="b"/>
            <a:pathLst>
              <a:path w="2728570" h="2926080">
                <a:moveTo>
                  <a:pt x="0" y="0"/>
                </a:moveTo>
                <a:lnTo>
                  <a:pt x="2728570" y="0"/>
                </a:lnTo>
                <a:lnTo>
                  <a:pt x="2728570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F823ECCF-4F20-CDFB-4D2D-8B51E50D7D9F}"/>
              </a:ext>
            </a:extLst>
          </p:cNvPr>
          <p:cNvGrpSpPr/>
          <p:nvPr/>
        </p:nvGrpSpPr>
        <p:grpSpPr>
          <a:xfrm>
            <a:off x="2180850" y="63102"/>
            <a:ext cx="7736510" cy="1216564"/>
            <a:chOff x="-299365" y="-105834"/>
            <a:chExt cx="2695633" cy="450579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FA10A2D0-5A85-3580-38AC-C7079F2EE2B0}"/>
                </a:ext>
              </a:extLst>
            </p:cNvPr>
            <p:cNvSpPr/>
            <p:nvPr/>
          </p:nvSpPr>
          <p:spPr>
            <a:xfrm>
              <a:off x="-187977" y="0"/>
              <a:ext cx="2488894" cy="288654"/>
            </a:xfrm>
            <a:custGeom>
              <a:avLst/>
              <a:gdLst/>
              <a:ahLst/>
              <a:cxnLst/>
              <a:rect l="l" t="t" r="r" b="b"/>
              <a:pathLst>
                <a:path w="2300917" h="288654">
                  <a:moveTo>
                    <a:pt x="44863" y="0"/>
                  </a:moveTo>
                  <a:lnTo>
                    <a:pt x="2256055" y="0"/>
                  </a:lnTo>
                  <a:cubicBezTo>
                    <a:pt x="2280832" y="0"/>
                    <a:pt x="2300917" y="20086"/>
                    <a:pt x="2300917" y="44863"/>
                  </a:cubicBezTo>
                  <a:lnTo>
                    <a:pt x="2300917" y="243791"/>
                  </a:lnTo>
                  <a:cubicBezTo>
                    <a:pt x="2300917" y="255690"/>
                    <a:pt x="2296191" y="267101"/>
                    <a:pt x="2287777" y="275514"/>
                  </a:cubicBezTo>
                  <a:cubicBezTo>
                    <a:pt x="2279364" y="283928"/>
                    <a:pt x="2267953" y="288654"/>
                    <a:pt x="2256055" y="288654"/>
                  </a:cubicBezTo>
                  <a:lnTo>
                    <a:pt x="44863" y="288654"/>
                  </a:lnTo>
                  <a:cubicBezTo>
                    <a:pt x="32964" y="288654"/>
                    <a:pt x="21553" y="283928"/>
                    <a:pt x="13140" y="275514"/>
                  </a:cubicBezTo>
                  <a:cubicBezTo>
                    <a:pt x="4727" y="267101"/>
                    <a:pt x="0" y="255690"/>
                    <a:pt x="0" y="243791"/>
                  </a:cubicBezTo>
                  <a:lnTo>
                    <a:pt x="0" y="44863"/>
                  </a:lnTo>
                  <a:cubicBezTo>
                    <a:pt x="0" y="32964"/>
                    <a:pt x="4727" y="21553"/>
                    <a:pt x="13140" y="13140"/>
                  </a:cubicBezTo>
                  <a:cubicBezTo>
                    <a:pt x="21553" y="4727"/>
                    <a:pt x="32964" y="0"/>
                    <a:pt x="44863" y="0"/>
                  </a:cubicBezTo>
                  <a:close/>
                </a:path>
              </a:pathLst>
            </a:custGeom>
            <a:solidFill>
              <a:srgbClr val="007BC4"/>
            </a:solidFill>
          </p:spPr>
        </p:sp>
        <p:sp>
          <p:nvSpPr>
            <p:cNvPr id="10" name="TextBox 6">
              <a:extLst>
                <a:ext uri="{FF2B5EF4-FFF2-40B4-BE49-F238E27FC236}">
                  <a16:creationId xmlns:a16="http://schemas.microsoft.com/office/drawing/2014/main" id="{ED44707C-8D12-1AA7-D232-3B1612EE644E}"/>
                </a:ext>
              </a:extLst>
            </p:cNvPr>
            <p:cNvSpPr txBox="1"/>
            <p:nvPr/>
          </p:nvSpPr>
          <p:spPr>
            <a:xfrm>
              <a:off x="-299365" y="-105834"/>
              <a:ext cx="2695633" cy="4505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863"/>
                </a:lnSpc>
              </a:pPr>
              <a:r>
                <a:rPr lang="en-US" sz="3200" dirty="0" err="1">
                  <a:solidFill>
                    <a:srgbClr val="FEFEFF"/>
                  </a:solidFill>
                  <a:latin typeface="Xunta Sans"/>
                </a:rPr>
                <a:t>Introdución</a:t>
              </a:r>
              <a:r>
                <a:rPr lang="en-US" sz="3200" dirty="0">
                  <a:solidFill>
                    <a:srgbClr val="FEFEFF"/>
                  </a:solidFill>
                  <a:latin typeface="Xunta Sans"/>
                </a:rPr>
                <a:t> á </a:t>
              </a:r>
              <a:r>
                <a:rPr lang="en-US" sz="3200" dirty="0" err="1">
                  <a:solidFill>
                    <a:srgbClr val="FEFEFF"/>
                  </a:solidFill>
                  <a:latin typeface="Xunta Sans"/>
                </a:rPr>
                <a:t>Aprendizaxe</a:t>
              </a:r>
              <a:r>
                <a:rPr lang="en-US" sz="3200" dirty="0">
                  <a:solidFill>
                    <a:srgbClr val="FEFEFF"/>
                  </a:solidFill>
                  <a:latin typeface="Xunta Sans"/>
                </a:rPr>
                <a:t> </a:t>
              </a:r>
              <a:r>
                <a:rPr lang="en-US" sz="3200" dirty="0" err="1">
                  <a:solidFill>
                    <a:srgbClr val="FEFEFF"/>
                  </a:solidFill>
                  <a:latin typeface="Xunta Sans"/>
                </a:rPr>
                <a:t>en</a:t>
              </a:r>
              <a:r>
                <a:rPr lang="en-US" sz="3200" dirty="0">
                  <a:solidFill>
                    <a:srgbClr val="FEFEFF"/>
                  </a:solidFill>
                  <a:latin typeface="Xunta Sans"/>
                </a:rPr>
                <a:t> Familia</a:t>
              </a:r>
            </a:p>
          </p:txBody>
        </p:sp>
      </p:grpSp>
      <p:grpSp>
        <p:nvGrpSpPr>
          <p:cNvPr id="11" name="Group 4">
            <a:extLst>
              <a:ext uri="{FF2B5EF4-FFF2-40B4-BE49-F238E27FC236}">
                <a16:creationId xmlns:a16="http://schemas.microsoft.com/office/drawing/2014/main" id="{3EEA6EA9-6C69-DB67-A9A9-320664ED99AF}"/>
              </a:ext>
            </a:extLst>
          </p:cNvPr>
          <p:cNvGrpSpPr/>
          <p:nvPr/>
        </p:nvGrpSpPr>
        <p:grpSpPr>
          <a:xfrm>
            <a:off x="1662491" y="149015"/>
            <a:ext cx="678201" cy="1216564"/>
            <a:chOff x="-1114959" y="-108181"/>
            <a:chExt cx="946256" cy="450579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86DAA849-318F-18E8-683D-82846263EB7C}"/>
                </a:ext>
              </a:extLst>
            </p:cNvPr>
            <p:cNvSpPr/>
            <p:nvPr/>
          </p:nvSpPr>
          <p:spPr>
            <a:xfrm>
              <a:off x="-1080011" y="-27218"/>
              <a:ext cx="911308" cy="288654"/>
            </a:xfrm>
            <a:custGeom>
              <a:avLst/>
              <a:gdLst/>
              <a:ahLst/>
              <a:cxnLst/>
              <a:rect l="l" t="t" r="r" b="b"/>
              <a:pathLst>
                <a:path w="2300917" h="288654">
                  <a:moveTo>
                    <a:pt x="44863" y="0"/>
                  </a:moveTo>
                  <a:lnTo>
                    <a:pt x="2256055" y="0"/>
                  </a:lnTo>
                  <a:cubicBezTo>
                    <a:pt x="2280832" y="0"/>
                    <a:pt x="2300917" y="20086"/>
                    <a:pt x="2300917" y="44863"/>
                  </a:cubicBezTo>
                  <a:lnTo>
                    <a:pt x="2300917" y="243791"/>
                  </a:lnTo>
                  <a:cubicBezTo>
                    <a:pt x="2300917" y="255690"/>
                    <a:pt x="2296191" y="267101"/>
                    <a:pt x="2287777" y="275514"/>
                  </a:cubicBezTo>
                  <a:cubicBezTo>
                    <a:pt x="2279364" y="283928"/>
                    <a:pt x="2267953" y="288654"/>
                    <a:pt x="2256055" y="288654"/>
                  </a:cubicBezTo>
                  <a:lnTo>
                    <a:pt x="44863" y="288654"/>
                  </a:lnTo>
                  <a:cubicBezTo>
                    <a:pt x="32964" y="288654"/>
                    <a:pt x="21553" y="283928"/>
                    <a:pt x="13140" y="275514"/>
                  </a:cubicBezTo>
                  <a:cubicBezTo>
                    <a:pt x="4727" y="267101"/>
                    <a:pt x="0" y="255690"/>
                    <a:pt x="0" y="243791"/>
                  </a:cubicBezTo>
                  <a:lnTo>
                    <a:pt x="0" y="44863"/>
                  </a:lnTo>
                  <a:cubicBezTo>
                    <a:pt x="0" y="32964"/>
                    <a:pt x="4727" y="21553"/>
                    <a:pt x="13140" y="13140"/>
                  </a:cubicBezTo>
                  <a:cubicBezTo>
                    <a:pt x="21553" y="4727"/>
                    <a:pt x="32964" y="0"/>
                    <a:pt x="44863" y="0"/>
                  </a:cubicBezTo>
                  <a:close/>
                </a:path>
              </a:pathLst>
            </a:custGeom>
            <a:solidFill>
              <a:srgbClr val="007BC4"/>
            </a:solidFill>
          </p:spPr>
          <p:txBody>
            <a:bodyPr/>
            <a:lstStyle/>
            <a:p>
              <a:endParaRPr lang="es-ES" dirty="0">
                <a:solidFill>
                  <a:prstClr val="black"/>
                </a:solidFill>
              </a:endParaRPr>
            </a:p>
          </p:txBody>
        </p:sp>
        <p:sp>
          <p:nvSpPr>
            <p:cNvPr id="17" name="TextBox 6">
              <a:extLst>
                <a:ext uri="{FF2B5EF4-FFF2-40B4-BE49-F238E27FC236}">
                  <a16:creationId xmlns:a16="http://schemas.microsoft.com/office/drawing/2014/main" id="{B849BA66-B8BE-648B-F77F-8543BED5C9C3}"/>
                </a:ext>
              </a:extLst>
            </p:cNvPr>
            <p:cNvSpPr txBox="1"/>
            <p:nvPr/>
          </p:nvSpPr>
          <p:spPr>
            <a:xfrm>
              <a:off x="-1114959" y="-108181"/>
              <a:ext cx="938858" cy="4505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/>
              <a:r>
                <a:rPr lang="en-US" sz="3199" dirty="0">
                  <a:solidFill>
                    <a:srgbClr val="FEFEFF"/>
                  </a:solidFill>
                  <a:latin typeface="Xunta Sans"/>
                </a:rPr>
                <a:t>2</a:t>
              </a:r>
            </a:p>
          </p:txBody>
        </p:sp>
      </p:grpSp>
      <p:sp>
        <p:nvSpPr>
          <p:cNvPr id="22" name="TextBox 9">
            <a:extLst>
              <a:ext uri="{FF2B5EF4-FFF2-40B4-BE49-F238E27FC236}">
                <a16:creationId xmlns:a16="http://schemas.microsoft.com/office/drawing/2014/main" id="{EC579F36-1ACC-4CB7-FA49-C1196EB4844C}"/>
              </a:ext>
            </a:extLst>
          </p:cNvPr>
          <p:cNvSpPr txBox="1"/>
          <p:nvPr/>
        </p:nvSpPr>
        <p:spPr>
          <a:xfrm>
            <a:off x="1663570" y="1585485"/>
            <a:ext cx="4543593" cy="71438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>
              <a:lnSpc>
                <a:spcPts val="2127"/>
              </a:lnSpc>
            </a:pPr>
            <a:r>
              <a:rPr lang="en-US" sz="2400" b="1" dirty="0" err="1">
                <a:solidFill>
                  <a:srgbClr val="0070C0"/>
                </a:solidFill>
                <a:latin typeface="Xunta Sans"/>
              </a:rPr>
              <a:t>Aprendizaxe</a:t>
            </a:r>
            <a:r>
              <a:rPr lang="en-US" sz="2400" b="1" dirty="0">
                <a:solidFill>
                  <a:srgbClr val="0070C0"/>
                </a:solidFill>
                <a:latin typeface="Xunta Sans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Xunta Sans"/>
              </a:rPr>
              <a:t>en</a:t>
            </a:r>
            <a:r>
              <a:rPr lang="en-US" sz="2400" b="1" dirty="0">
                <a:solidFill>
                  <a:srgbClr val="0070C0"/>
                </a:solidFill>
                <a:latin typeface="Xunta Sans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Xunta Sans"/>
              </a:rPr>
              <a:t>familia</a:t>
            </a:r>
            <a:r>
              <a:rPr lang="en-US" sz="2400" b="1" dirty="0">
                <a:solidFill>
                  <a:srgbClr val="0070C0"/>
                </a:solidFill>
                <a:latin typeface="Xunta Sans"/>
              </a:rPr>
              <a:t> é …</a:t>
            </a:r>
            <a:endParaRPr lang="en-US" sz="1100" b="1" dirty="0">
              <a:solidFill>
                <a:srgbClr val="0070C0"/>
              </a:solidFill>
              <a:latin typeface="Xunta San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D5798E5-2825-7085-4111-F23309A2AFDE}"/>
              </a:ext>
            </a:extLst>
          </p:cNvPr>
          <p:cNvSpPr txBox="1"/>
          <p:nvPr/>
        </p:nvSpPr>
        <p:spPr>
          <a:xfrm>
            <a:off x="1581515" y="2206030"/>
            <a:ext cx="4447413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dirty="0">
                <a:solidFill>
                  <a:srgbClr val="0070C0"/>
                </a:solidFill>
                <a:latin typeface="Xunta Sans" panose="00000500000000000000" pitchFamily="2" charset="0"/>
              </a:rPr>
              <a:t>INTERXERACIONAL</a:t>
            </a:r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D84E8D56-0D65-9B03-6A95-83BD84D6FDF6}"/>
              </a:ext>
            </a:extLst>
          </p:cNvPr>
          <p:cNvGrpSpPr/>
          <p:nvPr/>
        </p:nvGrpSpPr>
        <p:grpSpPr>
          <a:xfrm>
            <a:off x="1846290" y="2625079"/>
            <a:ext cx="7477923" cy="4487272"/>
            <a:chOff x="1846290" y="2625079"/>
            <a:chExt cx="7477923" cy="4487272"/>
          </a:xfrm>
        </p:grpSpPr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3F33FD74-3238-9547-7981-CDF7CCB50652}"/>
                </a:ext>
              </a:extLst>
            </p:cNvPr>
            <p:cNvSpPr txBox="1"/>
            <p:nvPr/>
          </p:nvSpPr>
          <p:spPr>
            <a:xfrm>
              <a:off x="1846290" y="2625079"/>
              <a:ext cx="677492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dirty="0">
                  <a:solidFill>
                    <a:prstClr val="black"/>
                  </a:solidFill>
                </a:rPr>
                <a:t>As </a:t>
              </a:r>
              <a:r>
                <a:rPr lang="pt-BR" dirty="0" err="1">
                  <a:solidFill>
                    <a:prstClr val="black"/>
                  </a:solidFill>
                </a:rPr>
                <a:t>diferenzas</a:t>
              </a:r>
              <a:r>
                <a:rPr lang="pt-BR" dirty="0">
                  <a:solidFill>
                    <a:prstClr val="black"/>
                  </a:solidFill>
                </a:rPr>
                <a:t> </a:t>
              </a:r>
              <a:r>
                <a:rPr lang="pt-BR" dirty="0" err="1">
                  <a:solidFill>
                    <a:prstClr val="black"/>
                  </a:solidFill>
                </a:rPr>
                <a:t>xeracionais</a:t>
              </a:r>
              <a:r>
                <a:rPr lang="pt-BR" dirty="0">
                  <a:solidFill>
                    <a:prstClr val="black"/>
                  </a:solidFill>
                </a:rPr>
                <a:t> </a:t>
              </a:r>
              <a:r>
                <a:rPr lang="pt-BR" dirty="0" err="1">
                  <a:solidFill>
                    <a:prstClr val="black"/>
                  </a:solidFill>
                </a:rPr>
                <a:t>convértense</a:t>
              </a:r>
              <a:r>
                <a:rPr lang="pt-BR" dirty="0">
                  <a:solidFill>
                    <a:prstClr val="black"/>
                  </a:solidFill>
                </a:rPr>
                <a:t> </a:t>
              </a:r>
              <a:r>
                <a:rPr lang="pt-BR" dirty="0" err="1">
                  <a:solidFill>
                    <a:prstClr val="black"/>
                  </a:solidFill>
                </a:rPr>
                <a:t>nunha</a:t>
              </a:r>
              <a:r>
                <a:rPr lang="pt-BR" dirty="0">
                  <a:solidFill>
                    <a:prstClr val="black"/>
                  </a:solidFill>
                </a:rPr>
                <a:t> oportunidade para </a:t>
              </a:r>
              <a:r>
                <a:rPr lang="pt-BR" dirty="0" err="1">
                  <a:solidFill>
                    <a:prstClr val="black"/>
                  </a:solidFill>
                </a:rPr>
                <a:t>crecer</a:t>
              </a:r>
              <a:r>
                <a:rPr lang="pt-BR" dirty="0">
                  <a:solidFill>
                    <a:prstClr val="black"/>
                  </a:solidFill>
                </a:rPr>
                <a:t> aprendendo uns dos outros.</a:t>
              </a:r>
              <a:endParaRPr lang="pt-BR" dirty="0">
                <a:solidFill>
                  <a:prstClr val="black"/>
                </a:solidFill>
                <a:latin typeface="Xunta Sans" panose="00000500000000000000" pitchFamily="2" charset="0"/>
              </a:endParaRPr>
            </a:p>
          </p:txBody>
        </p:sp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68125CFA-40A6-12A4-7106-8FD378C8B7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2664938"/>
              <a:ext cx="4447413" cy="4447413"/>
            </a:xfrm>
            <a:prstGeom prst="rect">
              <a:avLst/>
            </a:prstGeom>
          </p:spPr>
        </p:pic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id="{04DBD9AC-6600-FEA0-4BEC-0B4D67C580C5}"/>
              </a:ext>
            </a:extLst>
          </p:cNvPr>
          <p:cNvSpPr txBox="1"/>
          <p:nvPr/>
        </p:nvSpPr>
        <p:spPr>
          <a:xfrm>
            <a:off x="6020665" y="6648577"/>
            <a:ext cx="28160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 err="1">
                <a:solidFill>
                  <a:srgbClr val="0070C0"/>
                </a:solidFill>
              </a:rPr>
              <a:t>Imaxe</a:t>
            </a:r>
            <a:r>
              <a:rPr lang="pt-BR" sz="1400" dirty="0">
                <a:solidFill>
                  <a:srgbClr val="0070C0"/>
                </a:solidFill>
              </a:rPr>
              <a:t> de </a:t>
            </a:r>
            <a:r>
              <a:rPr lang="pt-BR" sz="1400" dirty="0" err="1">
                <a:solidFill>
                  <a:srgbClr val="0070C0"/>
                </a:solidFill>
              </a:rPr>
              <a:t>freepick</a:t>
            </a:r>
            <a:r>
              <a:rPr lang="pt-BR" sz="1400" dirty="0">
                <a:solidFill>
                  <a:srgbClr val="0070C0"/>
                </a:solidFill>
              </a:rPr>
              <a:t> - </a:t>
            </a:r>
            <a:r>
              <a:rPr lang="pt-BR" sz="1400" dirty="0" err="1">
                <a:solidFill>
                  <a:srgbClr val="0070C0"/>
                </a:solidFill>
              </a:rPr>
              <a:t>storyset</a:t>
            </a:r>
            <a:endParaRPr lang="pt-BR" sz="1400" dirty="0">
              <a:solidFill>
                <a:srgbClr val="0070C0"/>
              </a:solidFill>
              <a:latin typeface="Xunta Sa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20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5EDCF0-21F4-FFB3-507D-9D94DE9B13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2A0F3C8-8D7A-5DCC-094A-FF0C5CA75711}"/>
              </a:ext>
            </a:extLst>
          </p:cNvPr>
          <p:cNvSpPr/>
          <p:nvPr/>
        </p:nvSpPr>
        <p:spPr>
          <a:xfrm>
            <a:off x="215137" y="149015"/>
            <a:ext cx="2728570" cy="2926080"/>
          </a:xfrm>
          <a:custGeom>
            <a:avLst/>
            <a:gdLst/>
            <a:ahLst/>
            <a:cxnLst/>
            <a:rect l="l" t="t" r="r" b="b"/>
            <a:pathLst>
              <a:path w="2728570" h="2926080">
                <a:moveTo>
                  <a:pt x="0" y="0"/>
                </a:moveTo>
                <a:lnTo>
                  <a:pt x="2728569" y="0"/>
                </a:lnTo>
                <a:lnTo>
                  <a:pt x="2728569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ADCB55F6-02BA-D007-7026-A4D3A6FF1937}"/>
              </a:ext>
            </a:extLst>
          </p:cNvPr>
          <p:cNvSpPr/>
          <p:nvPr/>
        </p:nvSpPr>
        <p:spPr>
          <a:xfrm rot="-10800000">
            <a:off x="6915131" y="4184212"/>
            <a:ext cx="2728570" cy="2926080"/>
          </a:xfrm>
          <a:custGeom>
            <a:avLst/>
            <a:gdLst/>
            <a:ahLst/>
            <a:cxnLst/>
            <a:rect l="l" t="t" r="r" b="b"/>
            <a:pathLst>
              <a:path w="2728570" h="2926080">
                <a:moveTo>
                  <a:pt x="0" y="0"/>
                </a:moveTo>
                <a:lnTo>
                  <a:pt x="2728570" y="0"/>
                </a:lnTo>
                <a:lnTo>
                  <a:pt x="2728570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D9B2EECA-8D56-7BDC-3971-94D2CF28BF63}"/>
              </a:ext>
            </a:extLst>
          </p:cNvPr>
          <p:cNvGrpSpPr/>
          <p:nvPr/>
        </p:nvGrpSpPr>
        <p:grpSpPr>
          <a:xfrm>
            <a:off x="2180850" y="63102"/>
            <a:ext cx="7736510" cy="1216564"/>
            <a:chOff x="-299365" y="-105834"/>
            <a:chExt cx="2695633" cy="450579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C767DF4F-706F-966B-C6DD-53DD9261B87F}"/>
                </a:ext>
              </a:extLst>
            </p:cNvPr>
            <p:cNvSpPr/>
            <p:nvPr/>
          </p:nvSpPr>
          <p:spPr>
            <a:xfrm>
              <a:off x="-187977" y="0"/>
              <a:ext cx="2488894" cy="288654"/>
            </a:xfrm>
            <a:custGeom>
              <a:avLst/>
              <a:gdLst/>
              <a:ahLst/>
              <a:cxnLst/>
              <a:rect l="l" t="t" r="r" b="b"/>
              <a:pathLst>
                <a:path w="2300917" h="288654">
                  <a:moveTo>
                    <a:pt x="44863" y="0"/>
                  </a:moveTo>
                  <a:lnTo>
                    <a:pt x="2256055" y="0"/>
                  </a:lnTo>
                  <a:cubicBezTo>
                    <a:pt x="2280832" y="0"/>
                    <a:pt x="2300917" y="20086"/>
                    <a:pt x="2300917" y="44863"/>
                  </a:cubicBezTo>
                  <a:lnTo>
                    <a:pt x="2300917" y="243791"/>
                  </a:lnTo>
                  <a:cubicBezTo>
                    <a:pt x="2300917" y="255690"/>
                    <a:pt x="2296191" y="267101"/>
                    <a:pt x="2287777" y="275514"/>
                  </a:cubicBezTo>
                  <a:cubicBezTo>
                    <a:pt x="2279364" y="283928"/>
                    <a:pt x="2267953" y="288654"/>
                    <a:pt x="2256055" y="288654"/>
                  </a:cubicBezTo>
                  <a:lnTo>
                    <a:pt x="44863" y="288654"/>
                  </a:lnTo>
                  <a:cubicBezTo>
                    <a:pt x="32964" y="288654"/>
                    <a:pt x="21553" y="283928"/>
                    <a:pt x="13140" y="275514"/>
                  </a:cubicBezTo>
                  <a:cubicBezTo>
                    <a:pt x="4727" y="267101"/>
                    <a:pt x="0" y="255690"/>
                    <a:pt x="0" y="243791"/>
                  </a:cubicBezTo>
                  <a:lnTo>
                    <a:pt x="0" y="44863"/>
                  </a:lnTo>
                  <a:cubicBezTo>
                    <a:pt x="0" y="32964"/>
                    <a:pt x="4727" y="21553"/>
                    <a:pt x="13140" y="13140"/>
                  </a:cubicBezTo>
                  <a:cubicBezTo>
                    <a:pt x="21553" y="4727"/>
                    <a:pt x="32964" y="0"/>
                    <a:pt x="44863" y="0"/>
                  </a:cubicBezTo>
                  <a:close/>
                </a:path>
              </a:pathLst>
            </a:custGeom>
            <a:solidFill>
              <a:srgbClr val="007BC4"/>
            </a:solidFill>
          </p:spPr>
        </p:sp>
        <p:sp>
          <p:nvSpPr>
            <p:cNvPr id="10" name="TextBox 6">
              <a:extLst>
                <a:ext uri="{FF2B5EF4-FFF2-40B4-BE49-F238E27FC236}">
                  <a16:creationId xmlns:a16="http://schemas.microsoft.com/office/drawing/2014/main" id="{F8B7E4F4-2764-D07B-1E46-B704567F30B4}"/>
                </a:ext>
              </a:extLst>
            </p:cNvPr>
            <p:cNvSpPr txBox="1"/>
            <p:nvPr/>
          </p:nvSpPr>
          <p:spPr>
            <a:xfrm>
              <a:off x="-299365" y="-105834"/>
              <a:ext cx="2695633" cy="4505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863"/>
                </a:lnSpc>
              </a:pPr>
              <a:r>
                <a:rPr lang="en-US" sz="3200" dirty="0" err="1">
                  <a:solidFill>
                    <a:srgbClr val="FEFEFF"/>
                  </a:solidFill>
                  <a:latin typeface="Xunta Sans"/>
                </a:rPr>
                <a:t>Introdución</a:t>
              </a:r>
              <a:r>
                <a:rPr lang="en-US" sz="3200" dirty="0">
                  <a:solidFill>
                    <a:srgbClr val="FEFEFF"/>
                  </a:solidFill>
                  <a:latin typeface="Xunta Sans"/>
                </a:rPr>
                <a:t> á </a:t>
              </a:r>
              <a:r>
                <a:rPr lang="en-US" sz="3200" dirty="0" err="1">
                  <a:solidFill>
                    <a:srgbClr val="FEFEFF"/>
                  </a:solidFill>
                  <a:latin typeface="Xunta Sans"/>
                </a:rPr>
                <a:t>Aprendizaxe</a:t>
              </a:r>
              <a:r>
                <a:rPr lang="en-US" sz="3200" dirty="0">
                  <a:solidFill>
                    <a:srgbClr val="FEFEFF"/>
                  </a:solidFill>
                  <a:latin typeface="Xunta Sans"/>
                </a:rPr>
                <a:t> </a:t>
              </a:r>
              <a:r>
                <a:rPr lang="en-US" sz="3200" dirty="0" err="1">
                  <a:solidFill>
                    <a:srgbClr val="FEFEFF"/>
                  </a:solidFill>
                  <a:latin typeface="Xunta Sans"/>
                </a:rPr>
                <a:t>en</a:t>
              </a:r>
              <a:r>
                <a:rPr lang="en-US" sz="3200" dirty="0">
                  <a:solidFill>
                    <a:srgbClr val="FEFEFF"/>
                  </a:solidFill>
                  <a:latin typeface="Xunta Sans"/>
                </a:rPr>
                <a:t> Familia</a:t>
              </a:r>
            </a:p>
          </p:txBody>
        </p:sp>
      </p:grpSp>
      <p:grpSp>
        <p:nvGrpSpPr>
          <p:cNvPr id="11" name="Group 4">
            <a:extLst>
              <a:ext uri="{FF2B5EF4-FFF2-40B4-BE49-F238E27FC236}">
                <a16:creationId xmlns:a16="http://schemas.microsoft.com/office/drawing/2014/main" id="{14B929DE-6438-2845-AA8E-8519C662D9E5}"/>
              </a:ext>
            </a:extLst>
          </p:cNvPr>
          <p:cNvGrpSpPr/>
          <p:nvPr/>
        </p:nvGrpSpPr>
        <p:grpSpPr>
          <a:xfrm>
            <a:off x="1662491" y="149015"/>
            <a:ext cx="678201" cy="1216564"/>
            <a:chOff x="-1114959" y="-108181"/>
            <a:chExt cx="946256" cy="450579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85673A9A-A99E-1140-7A9A-16C10616F30A}"/>
                </a:ext>
              </a:extLst>
            </p:cNvPr>
            <p:cNvSpPr/>
            <p:nvPr/>
          </p:nvSpPr>
          <p:spPr>
            <a:xfrm>
              <a:off x="-1080011" y="-27218"/>
              <a:ext cx="911308" cy="288654"/>
            </a:xfrm>
            <a:custGeom>
              <a:avLst/>
              <a:gdLst/>
              <a:ahLst/>
              <a:cxnLst/>
              <a:rect l="l" t="t" r="r" b="b"/>
              <a:pathLst>
                <a:path w="2300917" h="288654">
                  <a:moveTo>
                    <a:pt x="44863" y="0"/>
                  </a:moveTo>
                  <a:lnTo>
                    <a:pt x="2256055" y="0"/>
                  </a:lnTo>
                  <a:cubicBezTo>
                    <a:pt x="2280832" y="0"/>
                    <a:pt x="2300917" y="20086"/>
                    <a:pt x="2300917" y="44863"/>
                  </a:cubicBezTo>
                  <a:lnTo>
                    <a:pt x="2300917" y="243791"/>
                  </a:lnTo>
                  <a:cubicBezTo>
                    <a:pt x="2300917" y="255690"/>
                    <a:pt x="2296191" y="267101"/>
                    <a:pt x="2287777" y="275514"/>
                  </a:cubicBezTo>
                  <a:cubicBezTo>
                    <a:pt x="2279364" y="283928"/>
                    <a:pt x="2267953" y="288654"/>
                    <a:pt x="2256055" y="288654"/>
                  </a:cubicBezTo>
                  <a:lnTo>
                    <a:pt x="44863" y="288654"/>
                  </a:lnTo>
                  <a:cubicBezTo>
                    <a:pt x="32964" y="288654"/>
                    <a:pt x="21553" y="283928"/>
                    <a:pt x="13140" y="275514"/>
                  </a:cubicBezTo>
                  <a:cubicBezTo>
                    <a:pt x="4727" y="267101"/>
                    <a:pt x="0" y="255690"/>
                    <a:pt x="0" y="243791"/>
                  </a:cubicBezTo>
                  <a:lnTo>
                    <a:pt x="0" y="44863"/>
                  </a:lnTo>
                  <a:cubicBezTo>
                    <a:pt x="0" y="32964"/>
                    <a:pt x="4727" y="21553"/>
                    <a:pt x="13140" y="13140"/>
                  </a:cubicBezTo>
                  <a:cubicBezTo>
                    <a:pt x="21553" y="4727"/>
                    <a:pt x="32964" y="0"/>
                    <a:pt x="44863" y="0"/>
                  </a:cubicBezTo>
                  <a:close/>
                </a:path>
              </a:pathLst>
            </a:custGeom>
            <a:solidFill>
              <a:srgbClr val="007BC4"/>
            </a:solidFill>
          </p:spPr>
          <p:txBody>
            <a:bodyPr/>
            <a:lstStyle/>
            <a:p>
              <a:endParaRPr lang="es-ES" dirty="0">
                <a:solidFill>
                  <a:prstClr val="black"/>
                </a:solidFill>
              </a:endParaRPr>
            </a:p>
          </p:txBody>
        </p:sp>
        <p:sp>
          <p:nvSpPr>
            <p:cNvPr id="17" name="TextBox 6">
              <a:extLst>
                <a:ext uri="{FF2B5EF4-FFF2-40B4-BE49-F238E27FC236}">
                  <a16:creationId xmlns:a16="http://schemas.microsoft.com/office/drawing/2014/main" id="{9FD854D3-8EFB-928D-78BD-4EDFA659182A}"/>
                </a:ext>
              </a:extLst>
            </p:cNvPr>
            <p:cNvSpPr txBox="1"/>
            <p:nvPr/>
          </p:nvSpPr>
          <p:spPr>
            <a:xfrm>
              <a:off x="-1114959" y="-108181"/>
              <a:ext cx="938858" cy="4505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/>
              <a:r>
                <a:rPr lang="en-US" sz="3199" dirty="0">
                  <a:solidFill>
                    <a:srgbClr val="FEFEFF"/>
                  </a:solidFill>
                  <a:latin typeface="Xunta Sans"/>
                </a:rPr>
                <a:t>2</a:t>
              </a:r>
            </a:p>
          </p:txBody>
        </p:sp>
      </p:grpSp>
      <p:sp>
        <p:nvSpPr>
          <p:cNvPr id="22" name="TextBox 9">
            <a:extLst>
              <a:ext uri="{FF2B5EF4-FFF2-40B4-BE49-F238E27FC236}">
                <a16:creationId xmlns:a16="http://schemas.microsoft.com/office/drawing/2014/main" id="{35A26926-299F-270A-D33F-E4950821399A}"/>
              </a:ext>
            </a:extLst>
          </p:cNvPr>
          <p:cNvSpPr txBox="1"/>
          <p:nvPr/>
        </p:nvSpPr>
        <p:spPr>
          <a:xfrm>
            <a:off x="1663570" y="1585485"/>
            <a:ext cx="4543593" cy="71438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>
              <a:lnSpc>
                <a:spcPts val="2127"/>
              </a:lnSpc>
            </a:pPr>
            <a:r>
              <a:rPr lang="en-US" sz="2400" b="1" dirty="0" err="1">
                <a:solidFill>
                  <a:srgbClr val="0070C0"/>
                </a:solidFill>
                <a:latin typeface="Xunta Sans"/>
              </a:rPr>
              <a:t>Aprendizaxe</a:t>
            </a:r>
            <a:r>
              <a:rPr lang="en-US" sz="2400" b="1" dirty="0">
                <a:solidFill>
                  <a:srgbClr val="0070C0"/>
                </a:solidFill>
                <a:latin typeface="Xunta Sans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Xunta Sans"/>
              </a:rPr>
              <a:t>en</a:t>
            </a:r>
            <a:r>
              <a:rPr lang="en-US" sz="2400" b="1" dirty="0">
                <a:solidFill>
                  <a:srgbClr val="0070C0"/>
                </a:solidFill>
                <a:latin typeface="Xunta Sans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Xunta Sans"/>
              </a:rPr>
              <a:t>familia</a:t>
            </a:r>
            <a:r>
              <a:rPr lang="en-US" sz="2400" b="1" dirty="0">
                <a:solidFill>
                  <a:srgbClr val="0070C0"/>
                </a:solidFill>
                <a:latin typeface="Xunta Sans"/>
              </a:rPr>
              <a:t> é …</a:t>
            </a:r>
            <a:endParaRPr lang="en-US" sz="1100" b="1" dirty="0">
              <a:solidFill>
                <a:srgbClr val="0070C0"/>
              </a:solidFill>
              <a:latin typeface="Xunta San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E2DE6E7-0F24-A808-C583-71E459DB89B6}"/>
              </a:ext>
            </a:extLst>
          </p:cNvPr>
          <p:cNvSpPr txBox="1"/>
          <p:nvPr/>
        </p:nvSpPr>
        <p:spPr>
          <a:xfrm>
            <a:off x="1581515" y="2206030"/>
            <a:ext cx="4447413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dirty="0">
                <a:solidFill>
                  <a:prstClr val="black"/>
                </a:solidFill>
                <a:latin typeface="Xunta Sans" panose="00000500000000000000" pitchFamily="2" charset="0"/>
              </a:rPr>
              <a:t>INTERXERACIONAL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85E3621-154F-D500-8A70-ED56F4BF0AD0}"/>
              </a:ext>
            </a:extLst>
          </p:cNvPr>
          <p:cNvSpPr txBox="1"/>
          <p:nvPr/>
        </p:nvSpPr>
        <p:spPr>
          <a:xfrm>
            <a:off x="1601692" y="2673173"/>
            <a:ext cx="4447413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dirty="0">
                <a:solidFill>
                  <a:srgbClr val="0070C0"/>
                </a:solidFill>
                <a:latin typeface="Xunta Sans" panose="00000500000000000000" pitchFamily="2" charset="0"/>
              </a:rPr>
              <a:t>SOCIAL</a:t>
            </a: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ABEAD3DE-88B9-496D-200A-D054A19E27B4}"/>
              </a:ext>
            </a:extLst>
          </p:cNvPr>
          <p:cNvGrpSpPr/>
          <p:nvPr/>
        </p:nvGrpSpPr>
        <p:grpSpPr>
          <a:xfrm>
            <a:off x="1749674" y="1126911"/>
            <a:ext cx="7771259" cy="4400665"/>
            <a:chOff x="1749674" y="1126911"/>
            <a:chExt cx="7771259" cy="4400665"/>
          </a:xfrm>
        </p:grpSpPr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F358E2AA-1B98-29EC-BEB3-8A7987DA43B9}"/>
                </a:ext>
              </a:extLst>
            </p:cNvPr>
            <p:cNvSpPr txBox="1"/>
            <p:nvPr/>
          </p:nvSpPr>
          <p:spPr>
            <a:xfrm>
              <a:off x="1749674" y="4881245"/>
              <a:ext cx="677492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dirty="0">
                  <a:solidFill>
                    <a:prstClr val="black"/>
                  </a:solidFill>
                </a:rPr>
                <a:t>Desenvolve e </a:t>
              </a:r>
              <a:r>
                <a:rPr lang="pt-BR" dirty="0" err="1">
                  <a:solidFill>
                    <a:prstClr val="black"/>
                  </a:solidFill>
                </a:rPr>
                <a:t>mellora</a:t>
              </a:r>
              <a:r>
                <a:rPr lang="pt-BR" dirty="0">
                  <a:solidFill>
                    <a:prstClr val="black"/>
                  </a:solidFill>
                </a:rPr>
                <a:t> as habilidades sociais: a </a:t>
              </a:r>
              <a:r>
                <a:rPr lang="pt-BR" dirty="0" err="1">
                  <a:solidFill>
                    <a:prstClr val="black"/>
                  </a:solidFill>
                </a:rPr>
                <a:t>intelixencia</a:t>
              </a:r>
              <a:r>
                <a:rPr lang="pt-BR" dirty="0">
                  <a:solidFill>
                    <a:prstClr val="black"/>
                  </a:solidFill>
                </a:rPr>
                <a:t> emocional, a </a:t>
              </a:r>
              <a:r>
                <a:rPr lang="pt-BR" dirty="0" err="1">
                  <a:solidFill>
                    <a:prstClr val="black"/>
                  </a:solidFill>
                </a:rPr>
                <a:t>colaboración</a:t>
              </a:r>
              <a:r>
                <a:rPr lang="pt-BR" dirty="0">
                  <a:solidFill>
                    <a:prstClr val="black"/>
                  </a:solidFill>
                </a:rPr>
                <a:t>, a </a:t>
              </a:r>
              <a:r>
                <a:rPr lang="pt-BR" dirty="0" err="1">
                  <a:solidFill>
                    <a:prstClr val="black"/>
                  </a:solidFill>
                </a:rPr>
                <a:t>tolerancia</a:t>
              </a:r>
              <a:r>
                <a:rPr lang="pt-BR" dirty="0">
                  <a:solidFill>
                    <a:prstClr val="black"/>
                  </a:solidFill>
                </a:rPr>
                <a:t>, a </a:t>
              </a:r>
              <a:r>
                <a:rPr lang="pt-BR" dirty="0" err="1">
                  <a:solidFill>
                    <a:prstClr val="black"/>
                  </a:solidFill>
                </a:rPr>
                <a:t>empatía</a:t>
              </a:r>
              <a:r>
                <a:rPr lang="pt-BR" dirty="0">
                  <a:solidFill>
                    <a:prstClr val="black"/>
                  </a:solidFill>
                </a:rPr>
                <a:t> e a </a:t>
              </a:r>
              <a:r>
                <a:rPr lang="pt-BR" dirty="0" err="1">
                  <a:solidFill>
                    <a:prstClr val="black"/>
                  </a:solidFill>
                </a:rPr>
                <a:t>crianza</a:t>
              </a:r>
              <a:r>
                <a:rPr lang="pt-BR" dirty="0">
                  <a:solidFill>
                    <a:prstClr val="black"/>
                  </a:solidFill>
                </a:rPr>
                <a:t> dos </a:t>
              </a:r>
              <a:r>
                <a:rPr lang="pt-BR" dirty="0" err="1">
                  <a:solidFill>
                    <a:prstClr val="black"/>
                  </a:solidFill>
                </a:rPr>
                <a:t>fillos</a:t>
              </a:r>
              <a:r>
                <a:rPr lang="pt-BR" dirty="0">
                  <a:solidFill>
                    <a:prstClr val="black"/>
                  </a:solidFill>
                </a:rPr>
                <a:t>.</a:t>
              </a:r>
              <a:endParaRPr lang="pt-BR" dirty="0">
                <a:solidFill>
                  <a:prstClr val="black"/>
                </a:solidFill>
                <a:latin typeface="Xunta Sans" panose="00000500000000000000" pitchFamily="2" charset="0"/>
              </a:endParaRPr>
            </a:p>
          </p:txBody>
        </p:sp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F527358A-139E-B78D-C802-41014ADC32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4566" y="1126911"/>
              <a:ext cx="3896367" cy="3896367"/>
            </a:xfrm>
            <a:prstGeom prst="rect">
              <a:avLst/>
            </a:prstGeom>
          </p:spPr>
        </p:pic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E1FD83E8-1523-0747-7458-68175D172EAD}"/>
              </a:ext>
            </a:extLst>
          </p:cNvPr>
          <p:cNvSpPr txBox="1"/>
          <p:nvPr/>
        </p:nvSpPr>
        <p:spPr>
          <a:xfrm>
            <a:off x="6460976" y="4551368"/>
            <a:ext cx="28160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 err="1">
                <a:solidFill>
                  <a:srgbClr val="0070C0"/>
                </a:solidFill>
              </a:rPr>
              <a:t>Imaxe</a:t>
            </a:r>
            <a:r>
              <a:rPr lang="pt-BR" sz="1400" dirty="0">
                <a:solidFill>
                  <a:srgbClr val="0070C0"/>
                </a:solidFill>
              </a:rPr>
              <a:t> de </a:t>
            </a:r>
            <a:r>
              <a:rPr lang="pt-BR" sz="1400" dirty="0" err="1">
                <a:solidFill>
                  <a:srgbClr val="0070C0"/>
                </a:solidFill>
              </a:rPr>
              <a:t>freepick</a:t>
            </a:r>
            <a:r>
              <a:rPr lang="pt-BR" sz="1400" dirty="0">
                <a:solidFill>
                  <a:srgbClr val="0070C0"/>
                </a:solidFill>
              </a:rPr>
              <a:t> - </a:t>
            </a:r>
            <a:r>
              <a:rPr lang="pt-BR" sz="1400" dirty="0" err="1">
                <a:solidFill>
                  <a:srgbClr val="0070C0"/>
                </a:solidFill>
              </a:rPr>
              <a:t>storyset</a:t>
            </a:r>
            <a:endParaRPr lang="pt-BR" sz="1400" dirty="0">
              <a:solidFill>
                <a:srgbClr val="0070C0"/>
              </a:solidFill>
              <a:latin typeface="Xunta Sa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022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37792C-AFF8-C1FD-6843-73A0F4B666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2A8E2A3-AD57-271A-6206-A5EC2562B143}"/>
              </a:ext>
            </a:extLst>
          </p:cNvPr>
          <p:cNvSpPr/>
          <p:nvPr/>
        </p:nvSpPr>
        <p:spPr>
          <a:xfrm>
            <a:off x="215137" y="149015"/>
            <a:ext cx="2728570" cy="2926080"/>
          </a:xfrm>
          <a:custGeom>
            <a:avLst/>
            <a:gdLst/>
            <a:ahLst/>
            <a:cxnLst/>
            <a:rect l="l" t="t" r="r" b="b"/>
            <a:pathLst>
              <a:path w="2728570" h="2926080">
                <a:moveTo>
                  <a:pt x="0" y="0"/>
                </a:moveTo>
                <a:lnTo>
                  <a:pt x="2728569" y="0"/>
                </a:lnTo>
                <a:lnTo>
                  <a:pt x="2728569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CE69614E-3EDD-828C-3CF9-C8F7748BAF64}"/>
              </a:ext>
            </a:extLst>
          </p:cNvPr>
          <p:cNvSpPr/>
          <p:nvPr/>
        </p:nvSpPr>
        <p:spPr>
          <a:xfrm rot="-10800000">
            <a:off x="6915131" y="4184212"/>
            <a:ext cx="2728570" cy="2926080"/>
          </a:xfrm>
          <a:custGeom>
            <a:avLst/>
            <a:gdLst/>
            <a:ahLst/>
            <a:cxnLst/>
            <a:rect l="l" t="t" r="r" b="b"/>
            <a:pathLst>
              <a:path w="2728570" h="2926080">
                <a:moveTo>
                  <a:pt x="0" y="0"/>
                </a:moveTo>
                <a:lnTo>
                  <a:pt x="2728570" y="0"/>
                </a:lnTo>
                <a:lnTo>
                  <a:pt x="2728570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1EFB8A8E-6185-7A81-82BC-8BEE880F9378}"/>
              </a:ext>
            </a:extLst>
          </p:cNvPr>
          <p:cNvGrpSpPr/>
          <p:nvPr/>
        </p:nvGrpSpPr>
        <p:grpSpPr>
          <a:xfrm>
            <a:off x="2180850" y="63102"/>
            <a:ext cx="7736510" cy="1216564"/>
            <a:chOff x="-299365" y="-105834"/>
            <a:chExt cx="2695633" cy="450579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B5EF4AAE-73B2-D228-7458-975DD5EB4F3A}"/>
                </a:ext>
              </a:extLst>
            </p:cNvPr>
            <p:cNvSpPr/>
            <p:nvPr/>
          </p:nvSpPr>
          <p:spPr>
            <a:xfrm>
              <a:off x="-187977" y="0"/>
              <a:ext cx="2488894" cy="288654"/>
            </a:xfrm>
            <a:custGeom>
              <a:avLst/>
              <a:gdLst/>
              <a:ahLst/>
              <a:cxnLst/>
              <a:rect l="l" t="t" r="r" b="b"/>
              <a:pathLst>
                <a:path w="2300917" h="288654">
                  <a:moveTo>
                    <a:pt x="44863" y="0"/>
                  </a:moveTo>
                  <a:lnTo>
                    <a:pt x="2256055" y="0"/>
                  </a:lnTo>
                  <a:cubicBezTo>
                    <a:pt x="2280832" y="0"/>
                    <a:pt x="2300917" y="20086"/>
                    <a:pt x="2300917" y="44863"/>
                  </a:cubicBezTo>
                  <a:lnTo>
                    <a:pt x="2300917" y="243791"/>
                  </a:lnTo>
                  <a:cubicBezTo>
                    <a:pt x="2300917" y="255690"/>
                    <a:pt x="2296191" y="267101"/>
                    <a:pt x="2287777" y="275514"/>
                  </a:cubicBezTo>
                  <a:cubicBezTo>
                    <a:pt x="2279364" y="283928"/>
                    <a:pt x="2267953" y="288654"/>
                    <a:pt x="2256055" y="288654"/>
                  </a:cubicBezTo>
                  <a:lnTo>
                    <a:pt x="44863" y="288654"/>
                  </a:lnTo>
                  <a:cubicBezTo>
                    <a:pt x="32964" y="288654"/>
                    <a:pt x="21553" y="283928"/>
                    <a:pt x="13140" y="275514"/>
                  </a:cubicBezTo>
                  <a:cubicBezTo>
                    <a:pt x="4727" y="267101"/>
                    <a:pt x="0" y="255690"/>
                    <a:pt x="0" y="243791"/>
                  </a:cubicBezTo>
                  <a:lnTo>
                    <a:pt x="0" y="44863"/>
                  </a:lnTo>
                  <a:cubicBezTo>
                    <a:pt x="0" y="32964"/>
                    <a:pt x="4727" y="21553"/>
                    <a:pt x="13140" y="13140"/>
                  </a:cubicBezTo>
                  <a:cubicBezTo>
                    <a:pt x="21553" y="4727"/>
                    <a:pt x="32964" y="0"/>
                    <a:pt x="44863" y="0"/>
                  </a:cubicBezTo>
                  <a:close/>
                </a:path>
              </a:pathLst>
            </a:custGeom>
            <a:solidFill>
              <a:srgbClr val="007BC4"/>
            </a:solidFill>
          </p:spPr>
        </p:sp>
        <p:sp>
          <p:nvSpPr>
            <p:cNvPr id="10" name="TextBox 6">
              <a:extLst>
                <a:ext uri="{FF2B5EF4-FFF2-40B4-BE49-F238E27FC236}">
                  <a16:creationId xmlns:a16="http://schemas.microsoft.com/office/drawing/2014/main" id="{4D864142-35A0-3022-8093-6FABBCFEC873}"/>
                </a:ext>
              </a:extLst>
            </p:cNvPr>
            <p:cNvSpPr txBox="1"/>
            <p:nvPr/>
          </p:nvSpPr>
          <p:spPr>
            <a:xfrm>
              <a:off x="-299365" y="-105834"/>
              <a:ext cx="2695633" cy="4505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863"/>
                </a:lnSpc>
              </a:pPr>
              <a:r>
                <a:rPr lang="en-US" sz="3200" dirty="0" err="1">
                  <a:solidFill>
                    <a:srgbClr val="FEFEFF"/>
                  </a:solidFill>
                  <a:latin typeface="Xunta Sans"/>
                </a:rPr>
                <a:t>Introdución</a:t>
              </a:r>
              <a:r>
                <a:rPr lang="en-US" sz="3200" dirty="0">
                  <a:solidFill>
                    <a:srgbClr val="FEFEFF"/>
                  </a:solidFill>
                  <a:latin typeface="Xunta Sans"/>
                </a:rPr>
                <a:t> á </a:t>
              </a:r>
              <a:r>
                <a:rPr lang="en-US" sz="3200" dirty="0" err="1">
                  <a:solidFill>
                    <a:srgbClr val="FEFEFF"/>
                  </a:solidFill>
                  <a:latin typeface="Xunta Sans"/>
                </a:rPr>
                <a:t>Aprendizaxe</a:t>
              </a:r>
              <a:r>
                <a:rPr lang="en-US" sz="3200" dirty="0">
                  <a:solidFill>
                    <a:srgbClr val="FEFEFF"/>
                  </a:solidFill>
                  <a:latin typeface="Xunta Sans"/>
                </a:rPr>
                <a:t> </a:t>
              </a:r>
              <a:r>
                <a:rPr lang="en-US" sz="3200" dirty="0" err="1">
                  <a:solidFill>
                    <a:srgbClr val="FEFEFF"/>
                  </a:solidFill>
                  <a:latin typeface="Xunta Sans"/>
                </a:rPr>
                <a:t>en</a:t>
              </a:r>
              <a:r>
                <a:rPr lang="en-US" sz="3200" dirty="0">
                  <a:solidFill>
                    <a:srgbClr val="FEFEFF"/>
                  </a:solidFill>
                  <a:latin typeface="Xunta Sans"/>
                </a:rPr>
                <a:t> Familia</a:t>
              </a:r>
            </a:p>
          </p:txBody>
        </p:sp>
      </p:grpSp>
      <p:grpSp>
        <p:nvGrpSpPr>
          <p:cNvPr id="11" name="Group 4">
            <a:extLst>
              <a:ext uri="{FF2B5EF4-FFF2-40B4-BE49-F238E27FC236}">
                <a16:creationId xmlns:a16="http://schemas.microsoft.com/office/drawing/2014/main" id="{76E7507C-77AF-6724-66C8-6CCC48307EC5}"/>
              </a:ext>
            </a:extLst>
          </p:cNvPr>
          <p:cNvGrpSpPr/>
          <p:nvPr/>
        </p:nvGrpSpPr>
        <p:grpSpPr>
          <a:xfrm>
            <a:off x="1662491" y="149015"/>
            <a:ext cx="678201" cy="1216564"/>
            <a:chOff x="-1114959" y="-108181"/>
            <a:chExt cx="946256" cy="450579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FA88D87-D1ED-8097-B82A-EE3C67F4AE50}"/>
                </a:ext>
              </a:extLst>
            </p:cNvPr>
            <p:cNvSpPr/>
            <p:nvPr/>
          </p:nvSpPr>
          <p:spPr>
            <a:xfrm>
              <a:off x="-1080011" y="-27218"/>
              <a:ext cx="911308" cy="288654"/>
            </a:xfrm>
            <a:custGeom>
              <a:avLst/>
              <a:gdLst/>
              <a:ahLst/>
              <a:cxnLst/>
              <a:rect l="l" t="t" r="r" b="b"/>
              <a:pathLst>
                <a:path w="2300917" h="288654">
                  <a:moveTo>
                    <a:pt x="44863" y="0"/>
                  </a:moveTo>
                  <a:lnTo>
                    <a:pt x="2256055" y="0"/>
                  </a:lnTo>
                  <a:cubicBezTo>
                    <a:pt x="2280832" y="0"/>
                    <a:pt x="2300917" y="20086"/>
                    <a:pt x="2300917" y="44863"/>
                  </a:cubicBezTo>
                  <a:lnTo>
                    <a:pt x="2300917" y="243791"/>
                  </a:lnTo>
                  <a:cubicBezTo>
                    <a:pt x="2300917" y="255690"/>
                    <a:pt x="2296191" y="267101"/>
                    <a:pt x="2287777" y="275514"/>
                  </a:cubicBezTo>
                  <a:cubicBezTo>
                    <a:pt x="2279364" y="283928"/>
                    <a:pt x="2267953" y="288654"/>
                    <a:pt x="2256055" y="288654"/>
                  </a:cubicBezTo>
                  <a:lnTo>
                    <a:pt x="44863" y="288654"/>
                  </a:lnTo>
                  <a:cubicBezTo>
                    <a:pt x="32964" y="288654"/>
                    <a:pt x="21553" y="283928"/>
                    <a:pt x="13140" y="275514"/>
                  </a:cubicBezTo>
                  <a:cubicBezTo>
                    <a:pt x="4727" y="267101"/>
                    <a:pt x="0" y="255690"/>
                    <a:pt x="0" y="243791"/>
                  </a:cubicBezTo>
                  <a:lnTo>
                    <a:pt x="0" y="44863"/>
                  </a:lnTo>
                  <a:cubicBezTo>
                    <a:pt x="0" y="32964"/>
                    <a:pt x="4727" y="21553"/>
                    <a:pt x="13140" y="13140"/>
                  </a:cubicBezTo>
                  <a:cubicBezTo>
                    <a:pt x="21553" y="4727"/>
                    <a:pt x="32964" y="0"/>
                    <a:pt x="44863" y="0"/>
                  </a:cubicBezTo>
                  <a:close/>
                </a:path>
              </a:pathLst>
            </a:custGeom>
            <a:solidFill>
              <a:srgbClr val="007BC4"/>
            </a:solidFill>
          </p:spPr>
          <p:txBody>
            <a:bodyPr/>
            <a:lstStyle/>
            <a:p>
              <a:endParaRPr lang="es-ES" dirty="0">
                <a:solidFill>
                  <a:prstClr val="black"/>
                </a:solidFill>
              </a:endParaRPr>
            </a:p>
          </p:txBody>
        </p:sp>
        <p:sp>
          <p:nvSpPr>
            <p:cNvPr id="17" name="TextBox 6">
              <a:extLst>
                <a:ext uri="{FF2B5EF4-FFF2-40B4-BE49-F238E27FC236}">
                  <a16:creationId xmlns:a16="http://schemas.microsoft.com/office/drawing/2014/main" id="{2546396D-B314-4E7A-908E-6EB2B6F61AE0}"/>
                </a:ext>
              </a:extLst>
            </p:cNvPr>
            <p:cNvSpPr txBox="1"/>
            <p:nvPr/>
          </p:nvSpPr>
          <p:spPr>
            <a:xfrm>
              <a:off x="-1114959" y="-108181"/>
              <a:ext cx="938858" cy="4505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/>
              <a:r>
                <a:rPr lang="en-US" sz="3199" dirty="0">
                  <a:solidFill>
                    <a:srgbClr val="FEFEFF"/>
                  </a:solidFill>
                  <a:latin typeface="Xunta Sans"/>
                </a:rPr>
                <a:t>2</a:t>
              </a:r>
            </a:p>
          </p:txBody>
        </p:sp>
      </p:grpSp>
      <p:sp>
        <p:nvSpPr>
          <p:cNvPr id="22" name="TextBox 9">
            <a:extLst>
              <a:ext uri="{FF2B5EF4-FFF2-40B4-BE49-F238E27FC236}">
                <a16:creationId xmlns:a16="http://schemas.microsoft.com/office/drawing/2014/main" id="{85AC1940-8DC7-B454-A8BF-4928D8861AEB}"/>
              </a:ext>
            </a:extLst>
          </p:cNvPr>
          <p:cNvSpPr txBox="1"/>
          <p:nvPr/>
        </p:nvSpPr>
        <p:spPr>
          <a:xfrm>
            <a:off x="1663570" y="1585485"/>
            <a:ext cx="4543593" cy="71438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>
              <a:lnSpc>
                <a:spcPts val="2127"/>
              </a:lnSpc>
            </a:pPr>
            <a:r>
              <a:rPr lang="en-US" sz="2400" b="1" dirty="0" err="1">
                <a:solidFill>
                  <a:srgbClr val="0070C0"/>
                </a:solidFill>
                <a:latin typeface="Xunta Sans"/>
              </a:rPr>
              <a:t>Aprendizaxe</a:t>
            </a:r>
            <a:r>
              <a:rPr lang="en-US" sz="2400" b="1" dirty="0">
                <a:solidFill>
                  <a:srgbClr val="0070C0"/>
                </a:solidFill>
                <a:latin typeface="Xunta Sans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Xunta Sans"/>
              </a:rPr>
              <a:t>en</a:t>
            </a:r>
            <a:r>
              <a:rPr lang="en-US" sz="2400" b="1" dirty="0">
                <a:solidFill>
                  <a:srgbClr val="0070C0"/>
                </a:solidFill>
                <a:latin typeface="Xunta Sans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Xunta Sans"/>
              </a:rPr>
              <a:t>familia</a:t>
            </a:r>
            <a:r>
              <a:rPr lang="en-US" sz="2400" b="1" dirty="0">
                <a:solidFill>
                  <a:srgbClr val="0070C0"/>
                </a:solidFill>
                <a:latin typeface="Xunta Sans"/>
              </a:rPr>
              <a:t> é …</a:t>
            </a:r>
            <a:endParaRPr lang="en-US" sz="1100" b="1" dirty="0">
              <a:solidFill>
                <a:srgbClr val="0070C0"/>
              </a:solidFill>
              <a:latin typeface="Xunta San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B53DCE8-5AE1-1073-329D-C18917881213}"/>
              </a:ext>
            </a:extLst>
          </p:cNvPr>
          <p:cNvSpPr txBox="1"/>
          <p:nvPr/>
        </p:nvSpPr>
        <p:spPr>
          <a:xfrm>
            <a:off x="1581515" y="2206030"/>
            <a:ext cx="4447413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dirty="0">
                <a:solidFill>
                  <a:prstClr val="black"/>
                </a:solidFill>
                <a:latin typeface="Xunta Sans" panose="00000500000000000000" pitchFamily="2" charset="0"/>
              </a:rPr>
              <a:t>INTERXERACIONAL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EDBC6EC-C506-78C3-7857-C3ABC3062D71}"/>
              </a:ext>
            </a:extLst>
          </p:cNvPr>
          <p:cNvSpPr txBox="1"/>
          <p:nvPr/>
        </p:nvSpPr>
        <p:spPr>
          <a:xfrm>
            <a:off x="1601692" y="2673173"/>
            <a:ext cx="4447413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dirty="0">
                <a:solidFill>
                  <a:prstClr val="black"/>
                </a:solidFill>
                <a:latin typeface="Xunta Sans" panose="00000500000000000000" pitchFamily="2" charset="0"/>
              </a:rPr>
              <a:t>SOCIAL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C5B0E8E-9CFA-FF6C-17D8-540C49064D6F}"/>
              </a:ext>
            </a:extLst>
          </p:cNvPr>
          <p:cNvSpPr txBox="1"/>
          <p:nvPr/>
        </p:nvSpPr>
        <p:spPr>
          <a:xfrm>
            <a:off x="1601692" y="3090137"/>
            <a:ext cx="2987076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dirty="0">
                <a:solidFill>
                  <a:srgbClr val="0070C0"/>
                </a:solidFill>
                <a:latin typeface="Xunta Sans" panose="00000500000000000000" pitchFamily="2" charset="0"/>
              </a:rPr>
              <a:t>ACTIVA</a:t>
            </a:r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8BBCCF8E-9331-2FB6-DF07-8A3065AF9692}"/>
              </a:ext>
            </a:extLst>
          </p:cNvPr>
          <p:cNvGrpSpPr/>
          <p:nvPr/>
        </p:nvGrpSpPr>
        <p:grpSpPr>
          <a:xfrm>
            <a:off x="1275925" y="1168639"/>
            <a:ext cx="8367776" cy="5957777"/>
            <a:chOff x="1275925" y="1168639"/>
            <a:chExt cx="8367776" cy="5957777"/>
          </a:xfrm>
        </p:grpSpPr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60DE310A-6C5C-6793-4B2C-09B6F6109833}"/>
                </a:ext>
              </a:extLst>
            </p:cNvPr>
            <p:cNvSpPr txBox="1"/>
            <p:nvPr/>
          </p:nvSpPr>
          <p:spPr>
            <a:xfrm>
              <a:off x="1275925" y="3877184"/>
              <a:ext cx="2664771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pt-BR" dirty="0">
                  <a:solidFill>
                    <a:prstClr val="black"/>
                  </a:solidFill>
                </a:rPr>
                <a:t>Centrada no </a:t>
              </a:r>
              <a:r>
                <a:rPr lang="pt-BR" dirty="0" err="1">
                  <a:solidFill>
                    <a:prstClr val="black"/>
                  </a:solidFill>
                </a:rPr>
                <a:t>alumno</a:t>
              </a:r>
              <a:r>
                <a:rPr lang="pt-BR" dirty="0">
                  <a:solidFill>
                    <a:prstClr val="black"/>
                  </a:solidFill>
                </a:rPr>
                <a:t>. </a:t>
              </a:r>
            </a:p>
            <a:p>
              <a:pPr algn="just"/>
              <a:r>
                <a:rPr lang="pt-BR" dirty="0">
                  <a:solidFill>
                    <a:prstClr val="black"/>
                  </a:solidFill>
                </a:rPr>
                <a:t>Se desenvolve a partir das </a:t>
              </a:r>
              <a:r>
                <a:rPr lang="pt-BR" dirty="0" err="1">
                  <a:solidFill>
                    <a:prstClr val="black"/>
                  </a:solidFill>
                </a:rPr>
                <a:t>necesidades</a:t>
              </a:r>
              <a:r>
                <a:rPr lang="pt-BR" dirty="0">
                  <a:solidFill>
                    <a:prstClr val="black"/>
                  </a:solidFill>
                </a:rPr>
                <a:t> e </a:t>
              </a:r>
              <a:r>
                <a:rPr lang="pt-BR" dirty="0" err="1">
                  <a:solidFill>
                    <a:prstClr val="black"/>
                  </a:solidFill>
                </a:rPr>
                <a:t>intereses</a:t>
              </a:r>
              <a:r>
                <a:rPr lang="pt-BR" dirty="0">
                  <a:solidFill>
                    <a:prstClr val="black"/>
                  </a:solidFill>
                </a:rPr>
                <a:t> dos membros da </a:t>
              </a:r>
              <a:r>
                <a:rPr lang="pt-BR" dirty="0" err="1">
                  <a:solidFill>
                    <a:prstClr val="black"/>
                  </a:solidFill>
                </a:rPr>
                <a:t>familia</a:t>
              </a:r>
              <a:r>
                <a:rPr lang="pt-BR" dirty="0">
                  <a:solidFill>
                    <a:prstClr val="black"/>
                  </a:solidFill>
                </a:rPr>
                <a:t>.</a:t>
              </a:r>
            </a:p>
          </p:txBody>
        </p:sp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6F13FEA0-8472-3CE7-1919-1403F18002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0883" y="1168639"/>
              <a:ext cx="4062818" cy="2708545"/>
            </a:xfrm>
            <a:prstGeom prst="rect">
              <a:avLst/>
            </a:prstGeom>
          </p:spPr>
        </p:pic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B4FEAE4F-8FBC-BEA2-7ECA-2C89A8B695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2718" y="3674696"/>
              <a:ext cx="5181718" cy="34517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8228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40ADBF-0136-7156-3459-DD0D83BD75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F3E5CB97-F152-4740-AF02-03848B14962B}"/>
              </a:ext>
            </a:extLst>
          </p:cNvPr>
          <p:cNvSpPr/>
          <p:nvPr/>
        </p:nvSpPr>
        <p:spPr>
          <a:xfrm>
            <a:off x="215137" y="149015"/>
            <a:ext cx="2728570" cy="2926080"/>
          </a:xfrm>
          <a:custGeom>
            <a:avLst/>
            <a:gdLst/>
            <a:ahLst/>
            <a:cxnLst/>
            <a:rect l="l" t="t" r="r" b="b"/>
            <a:pathLst>
              <a:path w="2728570" h="2926080">
                <a:moveTo>
                  <a:pt x="0" y="0"/>
                </a:moveTo>
                <a:lnTo>
                  <a:pt x="2728569" y="0"/>
                </a:lnTo>
                <a:lnTo>
                  <a:pt x="2728569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A669CA19-5EFD-F0A2-BAFF-5AF6CBE08488}"/>
              </a:ext>
            </a:extLst>
          </p:cNvPr>
          <p:cNvSpPr/>
          <p:nvPr/>
        </p:nvSpPr>
        <p:spPr>
          <a:xfrm rot="-10800000">
            <a:off x="6915131" y="4184212"/>
            <a:ext cx="2728570" cy="2926080"/>
          </a:xfrm>
          <a:custGeom>
            <a:avLst/>
            <a:gdLst/>
            <a:ahLst/>
            <a:cxnLst/>
            <a:rect l="l" t="t" r="r" b="b"/>
            <a:pathLst>
              <a:path w="2728570" h="2926080">
                <a:moveTo>
                  <a:pt x="0" y="0"/>
                </a:moveTo>
                <a:lnTo>
                  <a:pt x="2728570" y="0"/>
                </a:lnTo>
                <a:lnTo>
                  <a:pt x="2728570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C0608822-B68B-3D42-1954-C079A7B7F208}"/>
              </a:ext>
            </a:extLst>
          </p:cNvPr>
          <p:cNvGrpSpPr/>
          <p:nvPr/>
        </p:nvGrpSpPr>
        <p:grpSpPr>
          <a:xfrm>
            <a:off x="2180850" y="63102"/>
            <a:ext cx="7736510" cy="1216564"/>
            <a:chOff x="-299365" y="-105834"/>
            <a:chExt cx="2695633" cy="450579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E479F643-9A0D-7334-C0CD-8CECD93D1F05}"/>
                </a:ext>
              </a:extLst>
            </p:cNvPr>
            <p:cNvSpPr/>
            <p:nvPr/>
          </p:nvSpPr>
          <p:spPr>
            <a:xfrm>
              <a:off x="-187977" y="0"/>
              <a:ext cx="2488894" cy="288654"/>
            </a:xfrm>
            <a:custGeom>
              <a:avLst/>
              <a:gdLst/>
              <a:ahLst/>
              <a:cxnLst/>
              <a:rect l="l" t="t" r="r" b="b"/>
              <a:pathLst>
                <a:path w="2300917" h="288654">
                  <a:moveTo>
                    <a:pt x="44863" y="0"/>
                  </a:moveTo>
                  <a:lnTo>
                    <a:pt x="2256055" y="0"/>
                  </a:lnTo>
                  <a:cubicBezTo>
                    <a:pt x="2280832" y="0"/>
                    <a:pt x="2300917" y="20086"/>
                    <a:pt x="2300917" y="44863"/>
                  </a:cubicBezTo>
                  <a:lnTo>
                    <a:pt x="2300917" y="243791"/>
                  </a:lnTo>
                  <a:cubicBezTo>
                    <a:pt x="2300917" y="255690"/>
                    <a:pt x="2296191" y="267101"/>
                    <a:pt x="2287777" y="275514"/>
                  </a:cubicBezTo>
                  <a:cubicBezTo>
                    <a:pt x="2279364" y="283928"/>
                    <a:pt x="2267953" y="288654"/>
                    <a:pt x="2256055" y="288654"/>
                  </a:cubicBezTo>
                  <a:lnTo>
                    <a:pt x="44863" y="288654"/>
                  </a:lnTo>
                  <a:cubicBezTo>
                    <a:pt x="32964" y="288654"/>
                    <a:pt x="21553" y="283928"/>
                    <a:pt x="13140" y="275514"/>
                  </a:cubicBezTo>
                  <a:cubicBezTo>
                    <a:pt x="4727" y="267101"/>
                    <a:pt x="0" y="255690"/>
                    <a:pt x="0" y="243791"/>
                  </a:cubicBezTo>
                  <a:lnTo>
                    <a:pt x="0" y="44863"/>
                  </a:lnTo>
                  <a:cubicBezTo>
                    <a:pt x="0" y="32964"/>
                    <a:pt x="4727" y="21553"/>
                    <a:pt x="13140" y="13140"/>
                  </a:cubicBezTo>
                  <a:cubicBezTo>
                    <a:pt x="21553" y="4727"/>
                    <a:pt x="32964" y="0"/>
                    <a:pt x="44863" y="0"/>
                  </a:cubicBezTo>
                  <a:close/>
                </a:path>
              </a:pathLst>
            </a:custGeom>
            <a:solidFill>
              <a:srgbClr val="007BC4"/>
            </a:solidFill>
          </p:spPr>
        </p:sp>
        <p:sp>
          <p:nvSpPr>
            <p:cNvPr id="10" name="TextBox 6">
              <a:extLst>
                <a:ext uri="{FF2B5EF4-FFF2-40B4-BE49-F238E27FC236}">
                  <a16:creationId xmlns:a16="http://schemas.microsoft.com/office/drawing/2014/main" id="{BFE64E9A-CCDC-6FCD-F6EE-B6CB4E55A591}"/>
                </a:ext>
              </a:extLst>
            </p:cNvPr>
            <p:cNvSpPr txBox="1"/>
            <p:nvPr/>
          </p:nvSpPr>
          <p:spPr>
            <a:xfrm>
              <a:off x="-299365" y="-105834"/>
              <a:ext cx="2695633" cy="4505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863"/>
                </a:lnSpc>
              </a:pPr>
              <a:r>
                <a:rPr lang="en-US" sz="3200" dirty="0" err="1">
                  <a:solidFill>
                    <a:srgbClr val="FEFEFF"/>
                  </a:solidFill>
                  <a:latin typeface="Xunta Sans"/>
                </a:rPr>
                <a:t>Introdución</a:t>
              </a:r>
              <a:r>
                <a:rPr lang="en-US" sz="3200" dirty="0">
                  <a:solidFill>
                    <a:srgbClr val="FEFEFF"/>
                  </a:solidFill>
                  <a:latin typeface="Xunta Sans"/>
                </a:rPr>
                <a:t> á </a:t>
              </a:r>
              <a:r>
                <a:rPr lang="en-US" sz="3200" dirty="0" err="1">
                  <a:solidFill>
                    <a:srgbClr val="FEFEFF"/>
                  </a:solidFill>
                  <a:latin typeface="Xunta Sans"/>
                </a:rPr>
                <a:t>Aprendizaxe</a:t>
              </a:r>
              <a:r>
                <a:rPr lang="en-US" sz="3200" dirty="0">
                  <a:solidFill>
                    <a:srgbClr val="FEFEFF"/>
                  </a:solidFill>
                  <a:latin typeface="Xunta Sans"/>
                </a:rPr>
                <a:t> </a:t>
              </a:r>
              <a:r>
                <a:rPr lang="en-US" sz="3200" dirty="0" err="1">
                  <a:solidFill>
                    <a:srgbClr val="FEFEFF"/>
                  </a:solidFill>
                  <a:latin typeface="Xunta Sans"/>
                </a:rPr>
                <a:t>en</a:t>
              </a:r>
              <a:r>
                <a:rPr lang="en-US" sz="3200" dirty="0">
                  <a:solidFill>
                    <a:srgbClr val="FEFEFF"/>
                  </a:solidFill>
                  <a:latin typeface="Xunta Sans"/>
                </a:rPr>
                <a:t> Familia</a:t>
              </a:r>
            </a:p>
          </p:txBody>
        </p:sp>
      </p:grpSp>
      <p:grpSp>
        <p:nvGrpSpPr>
          <p:cNvPr id="11" name="Group 4">
            <a:extLst>
              <a:ext uri="{FF2B5EF4-FFF2-40B4-BE49-F238E27FC236}">
                <a16:creationId xmlns:a16="http://schemas.microsoft.com/office/drawing/2014/main" id="{806733FC-D3C1-D40B-7819-C297D76D9EA5}"/>
              </a:ext>
            </a:extLst>
          </p:cNvPr>
          <p:cNvGrpSpPr/>
          <p:nvPr/>
        </p:nvGrpSpPr>
        <p:grpSpPr>
          <a:xfrm>
            <a:off x="1662491" y="149015"/>
            <a:ext cx="678201" cy="1216564"/>
            <a:chOff x="-1114959" y="-108181"/>
            <a:chExt cx="946256" cy="450579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9673EDD-069F-AE38-F2EB-ED3EF6819E76}"/>
                </a:ext>
              </a:extLst>
            </p:cNvPr>
            <p:cNvSpPr/>
            <p:nvPr/>
          </p:nvSpPr>
          <p:spPr>
            <a:xfrm>
              <a:off x="-1080011" y="-27218"/>
              <a:ext cx="911308" cy="288654"/>
            </a:xfrm>
            <a:custGeom>
              <a:avLst/>
              <a:gdLst/>
              <a:ahLst/>
              <a:cxnLst/>
              <a:rect l="l" t="t" r="r" b="b"/>
              <a:pathLst>
                <a:path w="2300917" h="288654">
                  <a:moveTo>
                    <a:pt x="44863" y="0"/>
                  </a:moveTo>
                  <a:lnTo>
                    <a:pt x="2256055" y="0"/>
                  </a:lnTo>
                  <a:cubicBezTo>
                    <a:pt x="2280832" y="0"/>
                    <a:pt x="2300917" y="20086"/>
                    <a:pt x="2300917" y="44863"/>
                  </a:cubicBezTo>
                  <a:lnTo>
                    <a:pt x="2300917" y="243791"/>
                  </a:lnTo>
                  <a:cubicBezTo>
                    <a:pt x="2300917" y="255690"/>
                    <a:pt x="2296191" y="267101"/>
                    <a:pt x="2287777" y="275514"/>
                  </a:cubicBezTo>
                  <a:cubicBezTo>
                    <a:pt x="2279364" y="283928"/>
                    <a:pt x="2267953" y="288654"/>
                    <a:pt x="2256055" y="288654"/>
                  </a:cubicBezTo>
                  <a:lnTo>
                    <a:pt x="44863" y="288654"/>
                  </a:lnTo>
                  <a:cubicBezTo>
                    <a:pt x="32964" y="288654"/>
                    <a:pt x="21553" y="283928"/>
                    <a:pt x="13140" y="275514"/>
                  </a:cubicBezTo>
                  <a:cubicBezTo>
                    <a:pt x="4727" y="267101"/>
                    <a:pt x="0" y="255690"/>
                    <a:pt x="0" y="243791"/>
                  </a:cubicBezTo>
                  <a:lnTo>
                    <a:pt x="0" y="44863"/>
                  </a:lnTo>
                  <a:cubicBezTo>
                    <a:pt x="0" y="32964"/>
                    <a:pt x="4727" y="21553"/>
                    <a:pt x="13140" y="13140"/>
                  </a:cubicBezTo>
                  <a:cubicBezTo>
                    <a:pt x="21553" y="4727"/>
                    <a:pt x="32964" y="0"/>
                    <a:pt x="44863" y="0"/>
                  </a:cubicBezTo>
                  <a:close/>
                </a:path>
              </a:pathLst>
            </a:custGeom>
            <a:solidFill>
              <a:srgbClr val="007BC4"/>
            </a:solidFill>
          </p:spPr>
          <p:txBody>
            <a:bodyPr/>
            <a:lstStyle/>
            <a:p>
              <a:endParaRPr lang="es-ES" dirty="0">
                <a:solidFill>
                  <a:prstClr val="black"/>
                </a:solidFill>
              </a:endParaRPr>
            </a:p>
          </p:txBody>
        </p:sp>
        <p:sp>
          <p:nvSpPr>
            <p:cNvPr id="17" name="TextBox 6">
              <a:extLst>
                <a:ext uri="{FF2B5EF4-FFF2-40B4-BE49-F238E27FC236}">
                  <a16:creationId xmlns:a16="http://schemas.microsoft.com/office/drawing/2014/main" id="{174DA69E-91C3-8F77-3C70-A63DD906AFD3}"/>
                </a:ext>
              </a:extLst>
            </p:cNvPr>
            <p:cNvSpPr txBox="1"/>
            <p:nvPr/>
          </p:nvSpPr>
          <p:spPr>
            <a:xfrm>
              <a:off x="-1114959" y="-108181"/>
              <a:ext cx="938858" cy="4505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/>
              <a:r>
                <a:rPr lang="en-US" sz="3199" dirty="0">
                  <a:solidFill>
                    <a:srgbClr val="FEFEFF"/>
                  </a:solidFill>
                  <a:latin typeface="Xunta Sans"/>
                </a:rPr>
                <a:t>2</a:t>
              </a:r>
            </a:p>
          </p:txBody>
        </p:sp>
      </p:grpSp>
      <p:sp>
        <p:nvSpPr>
          <p:cNvPr id="22" name="TextBox 9">
            <a:extLst>
              <a:ext uri="{FF2B5EF4-FFF2-40B4-BE49-F238E27FC236}">
                <a16:creationId xmlns:a16="http://schemas.microsoft.com/office/drawing/2014/main" id="{38894246-6E3F-FE80-BEB3-24F2EC8DBFE5}"/>
              </a:ext>
            </a:extLst>
          </p:cNvPr>
          <p:cNvSpPr txBox="1"/>
          <p:nvPr/>
        </p:nvSpPr>
        <p:spPr>
          <a:xfrm>
            <a:off x="1663570" y="1585485"/>
            <a:ext cx="4543593" cy="71438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>
              <a:lnSpc>
                <a:spcPts val="2127"/>
              </a:lnSpc>
            </a:pPr>
            <a:r>
              <a:rPr lang="en-US" sz="2400" b="1" dirty="0" err="1">
                <a:solidFill>
                  <a:srgbClr val="0070C0"/>
                </a:solidFill>
                <a:latin typeface="Xunta Sans"/>
              </a:rPr>
              <a:t>Aprendizaxe</a:t>
            </a:r>
            <a:r>
              <a:rPr lang="en-US" sz="2400" b="1" dirty="0">
                <a:solidFill>
                  <a:srgbClr val="0070C0"/>
                </a:solidFill>
                <a:latin typeface="Xunta Sans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Xunta Sans"/>
              </a:rPr>
              <a:t>en</a:t>
            </a:r>
            <a:r>
              <a:rPr lang="en-US" sz="2400" b="1" dirty="0">
                <a:solidFill>
                  <a:srgbClr val="0070C0"/>
                </a:solidFill>
                <a:latin typeface="Xunta Sans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Xunta Sans"/>
              </a:rPr>
              <a:t>familia</a:t>
            </a:r>
            <a:r>
              <a:rPr lang="en-US" sz="2400" b="1" dirty="0">
                <a:solidFill>
                  <a:srgbClr val="0070C0"/>
                </a:solidFill>
                <a:latin typeface="Xunta Sans"/>
              </a:rPr>
              <a:t> é …</a:t>
            </a:r>
            <a:endParaRPr lang="en-US" sz="1100" b="1" dirty="0">
              <a:solidFill>
                <a:srgbClr val="0070C0"/>
              </a:solidFill>
              <a:latin typeface="Xunta San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3434293-0275-B5DD-D872-8C764068C676}"/>
              </a:ext>
            </a:extLst>
          </p:cNvPr>
          <p:cNvSpPr txBox="1"/>
          <p:nvPr/>
        </p:nvSpPr>
        <p:spPr>
          <a:xfrm>
            <a:off x="1581515" y="2206030"/>
            <a:ext cx="4447413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dirty="0">
                <a:solidFill>
                  <a:prstClr val="black"/>
                </a:solidFill>
                <a:latin typeface="Xunta Sans" panose="00000500000000000000" pitchFamily="2" charset="0"/>
              </a:rPr>
              <a:t>INTERXERACIONAL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B4278DC-F6D2-8067-933A-52C927C50261}"/>
              </a:ext>
            </a:extLst>
          </p:cNvPr>
          <p:cNvSpPr txBox="1"/>
          <p:nvPr/>
        </p:nvSpPr>
        <p:spPr>
          <a:xfrm>
            <a:off x="1601692" y="2673173"/>
            <a:ext cx="4447413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dirty="0">
                <a:solidFill>
                  <a:prstClr val="black"/>
                </a:solidFill>
                <a:latin typeface="Xunta Sans" panose="00000500000000000000" pitchFamily="2" charset="0"/>
              </a:rPr>
              <a:t>SOCIAL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8122562-FF4A-E9BD-F08D-F9249CE7E0A1}"/>
              </a:ext>
            </a:extLst>
          </p:cNvPr>
          <p:cNvSpPr txBox="1"/>
          <p:nvPr/>
        </p:nvSpPr>
        <p:spPr>
          <a:xfrm>
            <a:off x="1601692" y="3090137"/>
            <a:ext cx="2987076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dirty="0">
                <a:solidFill>
                  <a:prstClr val="black"/>
                </a:solidFill>
                <a:latin typeface="Xunta Sans" panose="00000500000000000000" pitchFamily="2" charset="0"/>
              </a:rPr>
              <a:t>ACTIVA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AD46DDA-1FAA-60C6-5DA1-6047C82AAE43}"/>
              </a:ext>
            </a:extLst>
          </p:cNvPr>
          <p:cNvSpPr txBox="1"/>
          <p:nvPr/>
        </p:nvSpPr>
        <p:spPr>
          <a:xfrm>
            <a:off x="1610395" y="3526783"/>
            <a:ext cx="2987076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dirty="0">
                <a:solidFill>
                  <a:srgbClr val="0070C0"/>
                </a:solidFill>
                <a:latin typeface="Xunta Sans" panose="00000500000000000000" pitchFamily="2" charset="0"/>
              </a:rPr>
              <a:t>MUTUA</a:t>
            </a: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166CA4ED-0AF6-50DC-0288-C7495C894150}"/>
              </a:ext>
            </a:extLst>
          </p:cNvPr>
          <p:cNvGrpSpPr/>
          <p:nvPr/>
        </p:nvGrpSpPr>
        <p:grpSpPr>
          <a:xfrm>
            <a:off x="1610395" y="1740884"/>
            <a:ext cx="8306965" cy="4657286"/>
            <a:chOff x="1610395" y="1740884"/>
            <a:chExt cx="8306965" cy="4657286"/>
          </a:xfrm>
        </p:grpSpPr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9883295E-6B22-8C1D-3369-D19653CD5A90}"/>
                </a:ext>
              </a:extLst>
            </p:cNvPr>
            <p:cNvSpPr txBox="1"/>
            <p:nvPr/>
          </p:nvSpPr>
          <p:spPr>
            <a:xfrm>
              <a:off x="1610395" y="6028838"/>
              <a:ext cx="677492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dirty="0">
                  <a:solidFill>
                    <a:prstClr val="black"/>
                  </a:solidFill>
                </a:rPr>
                <a:t>No que todos os membros </a:t>
              </a:r>
              <a:r>
                <a:rPr lang="es-ES" dirty="0">
                  <a:solidFill>
                    <a:prstClr val="black"/>
                  </a:solidFill>
                </a:rPr>
                <a:t>poden sentirse competentes e </a:t>
              </a:r>
              <a:r>
                <a:rPr lang="es-ES" dirty="0" err="1">
                  <a:solidFill>
                    <a:prstClr val="black"/>
                  </a:solidFill>
                </a:rPr>
                <a:t>contribuír</a:t>
              </a:r>
              <a:r>
                <a:rPr lang="es-ES" dirty="0">
                  <a:solidFill>
                    <a:prstClr val="black"/>
                  </a:solidFill>
                </a:rPr>
                <a:t>.</a:t>
              </a:r>
              <a:endParaRPr lang="pt-BR" dirty="0">
                <a:solidFill>
                  <a:prstClr val="black"/>
                </a:solidFill>
                <a:latin typeface="Xunta Sans" panose="00000500000000000000" pitchFamily="2" charset="0"/>
              </a:endParaRPr>
            </a:p>
          </p:txBody>
        </p:sp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2F762318-B284-B5A2-6FC6-D05B7C97A4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572316" y="1740884"/>
              <a:ext cx="6345044" cy="4240322"/>
            </a:xfrm>
            <a:prstGeom prst="rect">
              <a:avLst/>
            </a:prstGeom>
          </p:spPr>
        </p:pic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5797EF68-65EB-624B-384B-ED50A54DF92E}"/>
              </a:ext>
            </a:extLst>
          </p:cNvPr>
          <p:cNvSpPr txBox="1"/>
          <p:nvPr/>
        </p:nvSpPr>
        <p:spPr>
          <a:xfrm>
            <a:off x="5463366" y="5647251"/>
            <a:ext cx="28160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 err="1">
                <a:solidFill>
                  <a:srgbClr val="0070C0"/>
                </a:solidFill>
              </a:rPr>
              <a:t>Imaxe</a:t>
            </a:r>
            <a:r>
              <a:rPr lang="pt-BR" sz="1400" dirty="0">
                <a:solidFill>
                  <a:srgbClr val="0070C0"/>
                </a:solidFill>
              </a:rPr>
              <a:t> de </a:t>
            </a:r>
            <a:r>
              <a:rPr lang="pt-BR" sz="1400" dirty="0" err="1">
                <a:solidFill>
                  <a:srgbClr val="0070C0"/>
                </a:solidFill>
              </a:rPr>
              <a:t>freepick</a:t>
            </a:r>
            <a:r>
              <a:rPr lang="pt-BR" sz="1400" dirty="0">
                <a:solidFill>
                  <a:srgbClr val="0070C0"/>
                </a:solidFill>
              </a:rPr>
              <a:t> - </a:t>
            </a:r>
            <a:r>
              <a:rPr lang="pt-BR" sz="1400" dirty="0" err="1">
                <a:solidFill>
                  <a:srgbClr val="0070C0"/>
                </a:solidFill>
              </a:rPr>
              <a:t>storyset</a:t>
            </a:r>
            <a:endParaRPr lang="pt-BR" sz="1400" dirty="0">
              <a:solidFill>
                <a:srgbClr val="0070C0"/>
              </a:solidFill>
              <a:latin typeface="Xunta Sa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35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B7CE46-A05B-10D7-6B9E-FAC6D78498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B325DA4-3B21-4BF2-3066-0333717DAC86}"/>
              </a:ext>
            </a:extLst>
          </p:cNvPr>
          <p:cNvSpPr/>
          <p:nvPr/>
        </p:nvSpPr>
        <p:spPr>
          <a:xfrm>
            <a:off x="215137" y="149015"/>
            <a:ext cx="2728570" cy="2926080"/>
          </a:xfrm>
          <a:custGeom>
            <a:avLst/>
            <a:gdLst/>
            <a:ahLst/>
            <a:cxnLst/>
            <a:rect l="l" t="t" r="r" b="b"/>
            <a:pathLst>
              <a:path w="2728570" h="2926080">
                <a:moveTo>
                  <a:pt x="0" y="0"/>
                </a:moveTo>
                <a:lnTo>
                  <a:pt x="2728569" y="0"/>
                </a:lnTo>
                <a:lnTo>
                  <a:pt x="2728569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02114803-2AD3-344D-F6D2-B83A6EBEC1CD}"/>
              </a:ext>
            </a:extLst>
          </p:cNvPr>
          <p:cNvSpPr/>
          <p:nvPr/>
        </p:nvSpPr>
        <p:spPr>
          <a:xfrm rot="-10800000">
            <a:off x="6915131" y="4184212"/>
            <a:ext cx="2728570" cy="2926080"/>
          </a:xfrm>
          <a:custGeom>
            <a:avLst/>
            <a:gdLst/>
            <a:ahLst/>
            <a:cxnLst/>
            <a:rect l="l" t="t" r="r" b="b"/>
            <a:pathLst>
              <a:path w="2728570" h="2926080">
                <a:moveTo>
                  <a:pt x="0" y="0"/>
                </a:moveTo>
                <a:lnTo>
                  <a:pt x="2728570" y="0"/>
                </a:lnTo>
                <a:lnTo>
                  <a:pt x="2728570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F7FDEACB-FBC8-0617-9DED-A79D9730EA6D}"/>
              </a:ext>
            </a:extLst>
          </p:cNvPr>
          <p:cNvGrpSpPr/>
          <p:nvPr/>
        </p:nvGrpSpPr>
        <p:grpSpPr>
          <a:xfrm>
            <a:off x="2180850" y="63102"/>
            <a:ext cx="7736510" cy="1216564"/>
            <a:chOff x="-299365" y="-105834"/>
            <a:chExt cx="2695633" cy="450579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3EC95EAC-5EED-AFB4-73A5-DC5289F1D064}"/>
                </a:ext>
              </a:extLst>
            </p:cNvPr>
            <p:cNvSpPr/>
            <p:nvPr/>
          </p:nvSpPr>
          <p:spPr>
            <a:xfrm>
              <a:off x="-187977" y="0"/>
              <a:ext cx="2488894" cy="288654"/>
            </a:xfrm>
            <a:custGeom>
              <a:avLst/>
              <a:gdLst/>
              <a:ahLst/>
              <a:cxnLst/>
              <a:rect l="l" t="t" r="r" b="b"/>
              <a:pathLst>
                <a:path w="2300917" h="288654">
                  <a:moveTo>
                    <a:pt x="44863" y="0"/>
                  </a:moveTo>
                  <a:lnTo>
                    <a:pt x="2256055" y="0"/>
                  </a:lnTo>
                  <a:cubicBezTo>
                    <a:pt x="2280832" y="0"/>
                    <a:pt x="2300917" y="20086"/>
                    <a:pt x="2300917" y="44863"/>
                  </a:cubicBezTo>
                  <a:lnTo>
                    <a:pt x="2300917" y="243791"/>
                  </a:lnTo>
                  <a:cubicBezTo>
                    <a:pt x="2300917" y="255690"/>
                    <a:pt x="2296191" y="267101"/>
                    <a:pt x="2287777" y="275514"/>
                  </a:cubicBezTo>
                  <a:cubicBezTo>
                    <a:pt x="2279364" y="283928"/>
                    <a:pt x="2267953" y="288654"/>
                    <a:pt x="2256055" y="288654"/>
                  </a:cubicBezTo>
                  <a:lnTo>
                    <a:pt x="44863" y="288654"/>
                  </a:lnTo>
                  <a:cubicBezTo>
                    <a:pt x="32964" y="288654"/>
                    <a:pt x="21553" y="283928"/>
                    <a:pt x="13140" y="275514"/>
                  </a:cubicBezTo>
                  <a:cubicBezTo>
                    <a:pt x="4727" y="267101"/>
                    <a:pt x="0" y="255690"/>
                    <a:pt x="0" y="243791"/>
                  </a:cubicBezTo>
                  <a:lnTo>
                    <a:pt x="0" y="44863"/>
                  </a:lnTo>
                  <a:cubicBezTo>
                    <a:pt x="0" y="32964"/>
                    <a:pt x="4727" y="21553"/>
                    <a:pt x="13140" y="13140"/>
                  </a:cubicBezTo>
                  <a:cubicBezTo>
                    <a:pt x="21553" y="4727"/>
                    <a:pt x="32964" y="0"/>
                    <a:pt x="44863" y="0"/>
                  </a:cubicBezTo>
                  <a:close/>
                </a:path>
              </a:pathLst>
            </a:custGeom>
            <a:solidFill>
              <a:srgbClr val="007BC4"/>
            </a:solidFill>
          </p:spPr>
        </p:sp>
        <p:sp>
          <p:nvSpPr>
            <p:cNvPr id="10" name="TextBox 6">
              <a:extLst>
                <a:ext uri="{FF2B5EF4-FFF2-40B4-BE49-F238E27FC236}">
                  <a16:creationId xmlns:a16="http://schemas.microsoft.com/office/drawing/2014/main" id="{C0444DB2-9B9C-308F-EE51-98C5099AC857}"/>
                </a:ext>
              </a:extLst>
            </p:cNvPr>
            <p:cNvSpPr txBox="1"/>
            <p:nvPr/>
          </p:nvSpPr>
          <p:spPr>
            <a:xfrm>
              <a:off x="-299365" y="-105834"/>
              <a:ext cx="2695633" cy="4505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863"/>
                </a:lnSpc>
              </a:pPr>
              <a:r>
                <a:rPr lang="en-US" sz="3200" dirty="0" err="1">
                  <a:solidFill>
                    <a:srgbClr val="FEFEFF"/>
                  </a:solidFill>
                  <a:latin typeface="Xunta Sans"/>
                </a:rPr>
                <a:t>Introdución</a:t>
              </a:r>
              <a:r>
                <a:rPr lang="en-US" sz="3200" dirty="0">
                  <a:solidFill>
                    <a:srgbClr val="FEFEFF"/>
                  </a:solidFill>
                  <a:latin typeface="Xunta Sans"/>
                </a:rPr>
                <a:t> á </a:t>
              </a:r>
              <a:r>
                <a:rPr lang="en-US" sz="3200" dirty="0" err="1">
                  <a:solidFill>
                    <a:srgbClr val="FEFEFF"/>
                  </a:solidFill>
                  <a:latin typeface="Xunta Sans"/>
                </a:rPr>
                <a:t>Aprendizaxe</a:t>
              </a:r>
              <a:r>
                <a:rPr lang="en-US" sz="3200" dirty="0">
                  <a:solidFill>
                    <a:srgbClr val="FEFEFF"/>
                  </a:solidFill>
                  <a:latin typeface="Xunta Sans"/>
                </a:rPr>
                <a:t> </a:t>
              </a:r>
              <a:r>
                <a:rPr lang="en-US" sz="3200" dirty="0" err="1">
                  <a:solidFill>
                    <a:srgbClr val="FEFEFF"/>
                  </a:solidFill>
                  <a:latin typeface="Xunta Sans"/>
                </a:rPr>
                <a:t>en</a:t>
              </a:r>
              <a:r>
                <a:rPr lang="en-US" sz="3200" dirty="0">
                  <a:solidFill>
                    <a:srgbClr val="FEFEFF"/>
                  </a:solidFill>
                  <a:latin typeface="Xunta Sans"/>
                </a:rPr>
                <a:t> Familia</a:t>
              </a:r>
            </a:p>
          </p:txBody>
        </p:sp>
      </p:grpSp>
      <p:grpSp>
        <p:nvGrpSpPr>
          <p:cNvPr id="11" name="Group 4">
            <a:extLst>
              <a:ext uri="{FF2B5EF4-FFF2-40B4-BE49-F238E27FC236}">
                <a16:creationId xmlns:a16="http://schemas.microsoft.com/office/drawing/2014/main" id="{095289CC-AA97-5B41-B94F-0516CA8C051E}"/>
              </a:ext>
            </a:extLst>
          </p:cNvPr>
          <p:cNvGrpSpPr/>
          <p:nvPr/>
        </p:nvGrpSpPr>
        <p:grpSpPr>
          <a:xfrm>
            <a:off x="1662491" y="149015"/>
            <a:ext cx="678201" cy="1216564"/>
            <a:chOff x="-1114959" y="-108181"/>
            <a:chExt cx="946256" cy="450579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110459F6-6197-AB5B-F5B6-8711939AED4B}"/>
                </a:ext>
              </a:extLst>
            </p:cNvPr>
            <p:cNvSpPr/>
            <p:nvPr/>
          </p:nvSpPr>
          <p:spPr>
            <a:xfrm>
              <a:off x="-1080011" y="-27218"/>
              <a:ext cx="911308" cy="288654"/>
            </a:xfrm>
            <a:custGeom>
              <a:avLst/>
              <a:gdLst/>
              <a:ahLst/>
              <a:cxnLst/>
              <a:rect l="l" t="t" r="r" b="b"/>
              <a:pathLst>
                <a:path w="2300917" h="288654">
                  <a:moveTo>
                    <a:pt x="44863" y="0"/>
                  </a:moveTo>
                  <a:lnTo>
                    <a:pt x="2256055" y="0"/>
                  </a:lnTo>
                  <a:cubicBezTo>
                    <a:pt x="2280832" y="0"/>
                    <a:pt x="2300917" y="20086"/>
                    <a:pt x="2300917" y="44863"/>
                  </a:cubicBezTo>
                  <a:lnTo>
                    <a:pt x="2300917" y="243791"/>
                  </a:lnTo>
                  <a:cubicBezTo>
                    <a:pt x="2300917" y="255690"/>
                    <a:pt x="2296191" y="267101"/>
                    <a:pt x="2287777" y="275514"/>
                  </a:cubicBezTo>
                  <a:cubicBezTo>
                    <a:pt x="2279364" y="283928"/>
                    <a:pt x="2267953" y="288654"/>
                    <a:pt x="2256055" y="288654"/>
                  </a:cubicBezTo>
                  <a:lnTo>
                    <a:pt x="44863" y="288654"/>
                  </a:lnTo>
                  <a:cubicBezTo>
                    <a:pt x="32964" y="288654"/>
                    <a:pt x="21553" y="283928"/>
                    <a:pt x="13140" y="275514"/>
                  </a:cubicBezTo>
                  <a:cubicBezTo>
                    <a:pt x="4727" y="267101"/>
                    <a:pt x="0" y="255690"/>
                    <a:pt x="0" y="243791"/>
                  </a:cubicBezTo>
                  <a:lnTo>
                    <a:pt x="0" y="44863"/>
                  </a:lnTo>
                  <a:cubicBezTo>
                    <a:pt x="0" y="32964"/>
                    <a:pt x="4727" y="21553"/>
                    <a:pt x="13140" y="13140"/>
                  </a:cubicBezTo>
                  <a:cubicBezTo>
                    <a:pt x="21553" y="4727"/>
                    <a:pt x="32964" y="0"/>
                    <a:pt x="44863" y="0"/>
                  </a:cubicBezTo>
                  <a:close/>
                </a:path>
              </a:pathLst>
            </a:custGeom>
            <a:solidFill>
              <a:srgbClr val="007BC4"/>
            </a:solidFill>
          </p:spPr>
          <p:txBody>
            <a:bodyPr/>
            <a:lstStyle/>
            <a:p>
              <a:endParaRPr lang="es-ES" dirty="0">
                <a:solidFill>
                  <a:prstClr val="black"/>
                </a:solidFill>
              </a:endParaRPr>
            </a:p>
          </p:txBody>
        </p:sp>
        <p:sp>
          <p:nvSpPr>
            <p:cNvPr id="17" name="TextBox 6">
              <a:extLst>
                <a:ext uri="{FF2B5EF4-FFF2-40B4-BE49-F238E27FC236}">
                  <a16:creationId xmlns:a16="http://schemas.microsoft.com/office/drawing/2014/main" id="{A7585EC1-AC3F-9802-C925-AC13EBD04815}"/>
                </a:ext>
              </a:extLst>
            </p:cNvPr>
            <p:cNvSpPr txBox="1"/>
            <p:nvPr/>
          </p:nvSpPr>
          <p:spPr>
            <a:xfrm>
              <a:off x="-1114959" y="-108181"/>
              <a:ext cx="938858" cy="4505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/>
              <a:r>
                <a:rPr lang="en-US" sz="3199" dirty="0">
                  <a:solidFill>
                    <a:srgbClr val="FEFEFF"/>
                  </a:solidFill>
                  <a:latin typeface="Xunta Sans"/>
                </a:rPr>
                <a:t>2</a:t>
              </a:r>
            </a:p>
          </p:txBody>
        </p:sp>
      </p:grpSp>
      <p:sp>
        <p:nvSpPr>
          <p:cNvPr id="22" name="TextBox 9">
            <a:extLst>
              <a:ext uri="{FF2B5EF4-FFF2-40B4-BE49-F238E27FC236}">
                <a16:creationId xmlns:a16="http://schemas.microsoft.com/office/drawing/2014/main" id="{703DBDEE-DD51-9DD8-59C0-13800E2BC27D}"/>
              </a:ext>
            </a:extLst>
          </p:cNvPr>
          <p:cNvSpPr txBox="1"/>
          <p:nvPr/>
        </p:nvSpPr>
        <p:spPr>
          <a:xfrm>
            <a:off x="1663570" y="1585485"/>
            <a:ext cx="4543593" cy="71438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>
              <a:lnSpc>
                <a:spcPts val="2127"/>
              </a:lnSpc>
            </a:pPr>
            <a:r>
              <a:rPr lang="en-US" sz="2400" b="1" dirty="0" err="1">
                <a:solidFill>
                  <a:srgbClr val="0070C0"/>
                </a:solidFill>
                <a:latin typeface="Xunta Sans"/>
              </a:rPr>
              <a:t>Aprendizaxe</a:t>
            </a:r>
            <a:r>
              <a:rPr lang="en-US" sz="2400" b="1" dirty="0">
                <a:solidFill>
                  <a:srgbClr val="0070C0"/>
                </a:solidFill>
                <a:latin typeface="Xunta Sans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Xunta Sans"/>
              </a:rPr>
              <a:t>en</a:t>
            </a:r>
            <a:r>
              <a:rPr lang="en-US" sz="2400" b="1" dirty="0">
                <a:solidFill>
                  <a:srgbClr val="0070C0"/>
                </a:solidFill>
                <a:latin typeface="Xunta Sans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Xunta Sans"/>
              </a:rPr>
              <a:t>familia</a:t>
            </a:r>
            <a:r>
              <a:rPr lang="en-US" sz="2400" b="1" dirty="0">
                <a:solidFill>
                  <a:srgbClr val="0070C0"/>
                </a:solidFill>
                <a:latin typeface="Xunta Sans"/>
              </a:rPr>
              <a:t> é …</a:t>
            </a:r>
            <a:endParaRPr lang="en-US" sz="1100" b="1" dirty="0">
              <a:solidFill>
                <a:srgbClr val="0070C0"/>
              </a:solidFill>
              <a:latin typeface="Xunta San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AE1BF81-D964-2E69-2F0C-7CC792BBE1BA}"/>
              </a:ext>
            </a:extLst>
          </p:cNvPr>
          <p:cNvSpPr txBox="1"/>
          <p:nvPr/>
        </p:nvSpPr>
        <p:spPr>
          <a:xfrm>
            <a:off x="1581515" y="2206030"/>
            <a:ext cx="4447413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dirty="0">
                <a:solidFill>
                  <a:prstClr val="black"/>
                </a:solidFill>
                <a:latin typeface="Xunta Sans" panose="00000500000000000000" pitchFamily="2" charset="0"/>
              </a:rPr>
              <a:t>INTERXERACIONAL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81E7CB4-B0FA-03DF-EDBB-DFE88D2257FD}"/>
              </a:ext>
            </a:extLst>
          </p:cNvPr>
          <p:cNvSpPr txBox="1"/>
          <p:nvPr/>
        </p:nvSpPr>
        <p:spPr>
          <a:xfrm>
            <a:off x="1601692" y="2673173"/>
            <a:ext cx="4447413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dirty="0">
                <a:solidFill>
                  <a:prstClr val="black"/>
                </a:solidFill>
                <a:latin typeface="Xunta Sans" panose="00000500000000000000" pitchFamily="2" charset="0"/>
              </a:rPr>
              <a:t>SOCIAL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7B5A33A-2175-1C03-4CE0-08129CE4F663}"/>
              </a:ext>
            </a:extLst>
          </p:cNvPr>
          <p:cNvSpPr txBox="1"/>
          <p:nvPr/>
        </p:nvSpPr>
        <p:spPr>
          <a:xfrm>
            <a:off x="1601692" y="3090137"/>
            <a:ext cx="2987076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dirty="0">
                <a:solidFill>
                  <a:prstClr val="black"/>
                </a:solidFill>
                <a:latin typeface="Xunta Sans" panose="00000500000000000000" pitchFamily="2" charset="0"/>
              </a:rPr>
              <a:t>ACTIVA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C12E866-BB60-2C8A-F527-1DCE881C35FE}"/>
              </a:ext>
            </a:extLst>
          </p:cNvPr>
          <p:cNvSpPr txBox="1"/>
          <p:nvPr/>
        </p:nvSpPr>
        <p:spPr>
          <a:xfrm>
            <a:off x="1610395" y="3526783"/>
            <a:ext cx="2987076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dirty="0">
                <a:solidFill>
                  <a:prstClr val="black"/>
                </a:solidFill>
                <a:latin typeface="Xunta Sans" panose="00000500000000000000" pitchFamily="2" charset="0"/>
              </a:rPr>
              <a:t>MUTUA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5B31A618-9E56-CF91-0692-72475E3AF7B6}"/>
              </a:ext>
            </a:extLst>
          </p:cNvPr>
          <p:cNvSpPr txBox="1"/>
          <p:nvPr/>
        </p:nvSpPr>
        <p:spPr>
          <a:xfrm>
            <a:off x="1616311" y="3953666"/>
            <a:ext cx="2987076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dirty="0">
                <a:solidFill>
                  <a:srgbClr val="0070C0"/>
                </a:solidFill>
                <a:latin typeface="Xunta Sans" panose="00000500000000000000" pitchFamily="2" charset="0"/>
              </a:rPr>
              <a:t>AUTOREFLEXIVA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A1C6D8B0-2FC3-CE6C-1DB8-6EF10173B645}"/>
              </a:ext>
            </a:extLst>
          </p:cNvPr>
          <p:cNvGrpSpPr/>
          <p:nvPr/>
        </p:nvGrpSpPr>
        <p:grpSpPr>
          <a:xfrm>
            <a:off x="1662491" y="1128220"/>
            <a:ext cx="8118039" cy="5379425"/>
            <a:chOff x="1662491" y="1128220"/>
            <a:chExt cx="8118039" cy="5379425"/>
          </a:xfrm>
        </p:grpSpPr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89454683-D5CA-6E25-9EEC-0F6201E061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05893" y="1128220"/>
              <a:ext cx="4574637" cy="4589478"/>
            </a:xfrm>
            <a:prstGeom prst="rect">
              <a:avLst/>
            </a:prstGeom>
          </p:spPr>
        </p:pic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4D718C24-4D8B-28F9-D04D-19A906C83BB6}"/>
                </a:ext>
              </a:extLst>
            </p:cNvPr>
            <p:cNvSpPr txBox="1"/>
            <p:nvPr/>
          </p:nvSpPr>
          <p:spPr>
            <a:xfrm>
              <a:off x="1662491" y="5861314"/>
              <a:ext cx="677492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dirty="0">
                  <a:solidFill>
                    <a:prstClr val="black"/>
                  </a:solidFill>
                </a:rPr>
                <a:t>Permite aprender </a:t>
              </a:r>
              <a:r>
                <a:rPr lang="pt-BR" dirty="0" err="1">
                  <a:solidFill>
                    <a:prstClr val="black"/>
                  </a:solidFill>
                </a:rPr>
                <a:t>en</a:t>
              </a:r>
              <a:r>
                <a:rPr lang="pt-BR" dirty="0">
                  <a:solidFill>
                    <a:prstClr val="black"/>
                  </a:solidFill>
                </a:rPr>
                <a:t> </a:t>
              </a:r>
              <a:r>
                <a:rPr lang="pt-BR" dirty="0" err="1">
                  <a:solidFill>
                    <a:prstClr val="black"/>
                  </a:solidFill>
                </a:rPr>
                <a:t>familia</a:t>
              </a:r>
              <a:r>
                <a:rPr lang="pt-BR" dirty="0">
                  <a:solidFill>
                    <a:prstClr val="black"/>
                  </a:solidFill>
                </a:rPr>
                <a:t> dos erros e celebrar os </a:t>
              </a:r>
              <a:r>
                <a:rPr lang="pt-BR" dirty="0" err="1">
                  <a:solidFill>
                    <a:prstClr val="black"/>
                  </a:solidFill>
                </a:rPr>
                <a:t>éxitos</a:t>
              </a:r>
              <a:r>
                <a:rPr lang="pt-BR" dirty="0">
                  <a:solidFill>
                    <a:prstClr val="black"/>
                  </a:solidFill>
                </a:rPr>
                <a:t> de todos e de cada </a:t>
              </a:r>
              <a:r>
                <a:rPr lang="pt-BR" dirty="0" err="1">
                  <a:solidFill>
                    <a:prstClr val="black"/>
                  </a:solidFill>
                </a:rPr>
                <a:t>un</a:t>
              </a:r>
              <a:r>
                <a:rPr lang="pt-BR" dirty="0">
                  <a:solidFill>
                    <a:prstClr val="black"/>
                  </a:solidFill>
                </a:rPr>
                <a:t> dos seus membros.</a:t>
              </a:r>
              <a:endParaRPr lang="pt-BR" dirty="0">
                <a:solidFill>
                  <a:prstClr val="black"/>
                </a:solidFill>
                <a:latin typeface="Xunta Sans" panose="00000500000000000000" pitchFamily="2" charset="0"/>
              </a:endParaRPr>
            </a:p>
          </p:txBody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9F18D7FA-C268-6AC2-E285-C3CCDC3F69F4}"/>
              </a:ext>
            </a:extLst>
          </p:cNvPr>
          <p:cNvSpPr txBox="1"/>
          <p:nvPr/>
        </p:nvSpPr>
        <p:spPr>
          <a:xfrm>
            <a:off x="6085186" y="5456945"/>
            <a:ext cx="28160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 err="1">
                <a:solidFill>
                  <a:srgbClr val="0070C0"/>
                </a:solidFill>
              </a:rPr>
              <a:t>Imaxe</a:t>
            </a:r>
            <a:r>
              <a:rPr lang="pt-BR" sz="1400" dirty="0">
                <a:solidFill>
                  <a:srgbClr val="0070C0"/>
                </a:solidFill>
              </a:rPr>
              <a:t> de </a:t>
            </a:r>
            <a:r>
              <a:rPr lang="pt-BR" sz="1400" dirty="0" err="1">
                <a:solidFill>
                  <a:srgbClr val="0070C0"/>
                </a:solidFill>
              </a:rPr>
              <a:t>freepick</a:t>
            </a:r>
            <a:r>
              <a:rPr lang="pt-BR" sz="1400" dirty="0">
                <a:solidFill>
                  <a:srgbClr val="0070C0"/>
                </a:solidFill>
              </a:rPr>
              <a:t> - </a:t>
            </a:r>
            <a:r>
              <a:rPr lang="pt-BR" sz="1400" dirty="0" err="1">
                <a:solidFill>
                  <a:srgbClr val="0070C0"/>
                </a:solidFill>
              </a:rPr>
              <a:t>storyset</a:t>
            </a:r>
            <a:endParaRPr lang="pt-BR" sz="1400" dirty="0">
              <a:solidFill>
                <a:srgbClr val="0070C0"/>
              </a:solidFill>
              <a:latin typeface="Xunta Sa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720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B54ED5-8955-6741-5C1F-7B16FD4634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363F446-998F-67B6-2A0C-AFC6E9CBAB9E}"/>
              </a:ext>
            </a:extLst>
          </p:cNvPr>
          <p:cNvSpPr/>
          <p:nvPr/>
        </p:nvSpPr>
        <p:spPr>
          <a:xfrm>
            <a:off x="215137" y="149015"/>
            <a:ext cx="2728570" cy="2926080"/>
          </a:xfrm>
          <a:custGeom>
            <a:avLst/>
            <a:gdLst/>
            <a:ahLst/>
            <a:cxnLst/>
            <a:rect l="l" t="t" r="r" b="b"/>
            <a:pathLst>
              <a:path w="2728570" h="2926080">
                <a:moveTo>
                  <a:pt x="0" y="0"/>
                </a:moveTo>
                <a:lnTo>
                  <a:pt x="2728569" y="0"/>
                </a:lnTo>
                <a:lnTo>
                  <a:pt x="2728569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7C4F5DEA-5A2D-EFB9-3519-AE5D940A388E}"/>
              </a:ext>
            </a:extLst>
          </p:cNvPr>
          <p:cNvSpPr/>
          <p:nvPr/>
        </p:nvSpPr>
        <p:spPr>
          <a:xfrm rot="-10800000">
            <a:off x="6915131" y="4184212"/>
            <a:ext cx="2728570" cy="2926080"/>
          </a:xfrm>
          <a:custGeom>
            <a:avLst/>
            <a:gdLst/>
            <a:ahLst/>
            <a:cxnLst/>
            <a:rect l="l" t="t" r="r" b="b"/>
            <a:pathLst>
              <a:path w="2728570" h="2926080">
                <a:moveTo>
                  <a:pt x="0" y="0"/>
                </a:moveTo>
                <a:lnTo>
                  <a:pt x="2728570" y="0"/>
                </a:lnTo>
                <a:lnTo>
                  <a:pt x="2728570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747B100A-7AA0-E6B6-A3AF-D2B634D94130}"/>
              </a:ext>
            </a:extLst>
          </p:cNvPr>
          <p:cNvGrpSpPr/>
          <p:nvPr/>
        </p:nvGrpSpPr>
        <p:grpSpPr>
          <a:xfrm>
            <a:off x="2180850" y="63102"/>
            <a:ext cx="7736510" cy="1216564"/>
            <a:chOff x="-299365" y="-105834"/>
            <a:chExt cx="2695633" cy="450579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05DA4B28-A736-3667-179A-A7C182D7C923}"/>
                </a:ext>
              </a:extLst>
            </p:cNvPr>
            <p:cNvSpPr/>
            <p:nvPr/>
          </p:nvSpPr>
          <p:spPr>
            <a:xfrm>
              <a:off x="-187977" y="0"/>
              <a:ext cx="2488894" cy="288654"/>
            </a:xfrm>
            <a:custGeom>
              <a:avLst/>
              <a:gdLst/>
              <a:ahLst/>
              <a:cxnLst/>
              <a:rect l="l" t="t" r="r" b="b"/>
              <a:pathLst>
                <a:path w="2300917" h="288654">
                  <a:moveTo>
                    <a:pt x="44863" y="0"/>
                  </a:moveTo>
                  <a:lnTo>
                    <a:pt x="2256055" y="0"/>
                  </a:lnTo>
                  <a:cubicBezTo>
                    <a:pt x="2280832" y="0"/>
                    <a:pt x="2300917" y="20086"/>
                    <a:pt x="2300917" y="44863"/>
                  </a:cubicBezTo>
                  <a:lnTo>
                    <a:pt x="2300917" y="243791"/>
                  </a:lnTo>
                  <a:cubicBezTo>
                    <a:pt x="2300917" y="255690"/>
                    <a:pt x="2296191" y="267101"/>
                    <a:pt x="2287777" y="275514"/>
                  </a:cubicBezTo>
                  <a:cubicBezTo>
                    <a:pt x="2279364" y="283928"/>
                    <a:pt x="2267953" y="288654"/>
                    <a:pt x="2256055" y="288654"/>
                  </a:cubicBezTo>
                  <a:lnTo>
                    <a:pt x="44863" y="288654"/>
                  </a:lnTo>
                  <a:cubicBezTo>
                    <a:pt x="32964" y="288654"/>
                    <a:pt x="21553" y="283928"/>
                    <a:pt x="13140" y="275514"/>
                  </a:cubicBezTo>
                  <a:cubicBezTo>
                    <a:pt x="4727" y="267101"/>
                    <a:pt x="0" y="255690"/>
                    <a:pt x="0" y="243791"/>
                  </a:cubicBezTo>
                  <a:lnTo>
                    <a:pt x="0" y="44863"/>
                  </a:lnTo>
                  <a:cubicBezTo>
                    <a:pt x="0" y="32964"/>
                    <a:pt x="4727" y="21553"/>
                    <a:pt x="13140" y="13140"/>
                  </a:cubicBezTo>
                  <a:cubicBezTo>
                    <a:pt x="21553" y="4727"/>
                    <a:pt x="32964" y="0"/>
                    <a:pt x="44863" y="0"/>
                  </a:cubicBezTo>
                  <a:close/>
                </a:path>
              </a:pathLst>
            </a:custGeom>
            <a:solidFill>
              <a:srgbClr val="007BC4"/>
            </a:solidFill>
          </p:spPr>
        </p:sp>
        <p:sp>
          <p:nvSpPr>
            <p:cNvPr id="10" name="TextBox 6">
              <a:extLst>
                <a:ext uri="{FF2B5EF4-FFF2-40B4-BE49-F238E27FC236}">
                  <a16:creationId xmlns:a16="http://schemas.microsoft.com/office/drawing/2014/main" id="{4F23A2C7-73BA-04EC-07F6-27DEAB0FA890}"/>
                </a:ext>
              </a:extLst>
            </p:cNvPr>
            <p:cNvSpPr txBox="1"/>
            <p:nvPr/>
          </p:nvSpPr>
          <p:spPr>
            <a:xfrm>
              <a:off x="-299365" y="-105834"/>
              <a:ext cx="2695633" cy="4505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863"/>
                </a:lnSpc>
              </a:pPr>
              <a:r>
                <a:rPr lang="en-US" sz="3200" dirty="0" err="1">
                  <a:solidFill>
                    <a:srgbClr val="FEFEFF"/>
                  </a:solidFill>
                  <a:latin typeface="Xunta Sans"/>
                </a:rPr>
                <a:t>Introdución</a:t>
              </a:r>
              <a:r>
                <a:rPr lang="en-US" sz="3200" dirty="0">
                  <a:solidFill>
                    <a:srgbClr val="FEFEFF"/>
                  </a:solidFill>
                  <a:latin typeface="Xunta Sans"/>
                </a:rPr>
                <a:t> á </a:t>
              </a:r>
              <a:r>
                <a:rPr lang="en-US" sz="3200" dirty="0" err="1">
                  <a:solidFill>
                    <a:srgbClr val="FEFEFF"/>
                  </a:solidFill>
                  <a:latin typeface="Xunta Sans"/>
                </a:rPr>
                <a:t>Aprendizaxe</a:t>
              </a:r>
              <a:r>
                <a:rPr lang="en-US" sz="3200" dirty="0">
                  <a:solidFill>
                    <a:srgbClr val="FEFEFF"/>
                  </a:solidFill>
                  <a:latin typeface="Xunta Sans"/>
                </a:rPr>
                <a:t> </a:t>
              </a:r>
              <a:r>
                <a:rPr lang="en-US" sz="3200" dirty="0" err="1">
                  <a:solidFill>
                    <a:srgbClr val="FEFEFF"/>
                  </a:solidFill>
                  <a:latin typeface="Xunta Sans"/>
                </a:rPr>
                <a:t>en</a:t>
              </a:r>
              <a:r>
                <a:rPr lang="en-US" sz="3200" dirty="0">
                  <a:solidFill>
                    <a:srgbClr val="FEFEFF"/>
                  </a:solidFill>
                  <a:latin typeface="Xunta Sans"/>
                </a:rPr>
                <a:t> Familia</a:t>
              </a:r>
            </a:p>
          </p:txBody>
        </p:sp>
      </p:grpSp>
      <p:grpSp>
        <p:nvGrpSpPr>
          <p:cNvPr id="11" name="Group 4">
            <a:extLst>
              <a:ext uri="{FF2B5EF4-FFF2-40B4-BE49-F238E27FC236}">
                <a16:creationId xmlns:a16="http://schemas.microsoft.com/office/drawing/2014/main" id="{28DA02BB-D33E-9377-2227-5EECE3649507}"/>
              </a:ext>
            </a:extLst>
          </p:cNvPr>
          <p:cNvGrpSpPr/>
          <p:nvPr/>
        </p:nvGrpSpPr>
        <p:grpSpPr>
          <a:xfrm>
            <a:off x="1662491" y="149015"/>
            <a:ext cx="678201" cy="1216564"/>
            <a:chOff x="-1114959" y="-108181"/>
            <a:chExt cx="946256" cy="450579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E0BF9F08-2B0B-05A1-FED7-D3409382BA29}"/>
                </a:ext>
              </a:extLst>
            </p:cNvPr>
            <p:cNvSpPr/>
            <p:nvPr/>
          </p:nvSpPr>
          <p:spPr>
            <a:xfrm>
              <a:off x="-1080011" y="-27218"/>
              <a:ext cx="911308" cy="288654"/>
            </a:xfrm>
            <a:custGeom>
              <a:avLst/>
              <a:gdLst/>
              <a:ahLst/>
              <a:cxnLst/>
              <a:rect l="l" t="t" r="r" b="b"/>
              <a:pathLst>
                <a:path w="2300917" h="288654">
                  <a:moveTo>
                    <a:pt x="44863" y="0"/>
                  </a:moveTo>
                  <a:lnTo>
                    <a:pt x="2256055" y="0"/>
                  </a:lnTo>
                  <a:cubicBezTo>
                    <a:pt x="2280832" y="0"/>
                    <a:pt x="2300917" y="20086"/>
                    <a:pt x="2300917" y="44863"/>
                  </a:cubicBezTo>
                  <a:lnTo>
                    <a:pt x="2300917" y="243791"/>
                  </a:lnTo>
                  <a:cubicBezTo>
                    <a:pt x="2300917" y="255690"/>
                    <a:pt x="2296191" y="267101"/>
                    <a:pt x="2287777" y="275514"/>
                  </a:cubicBezTo>
                  <a:cubicBezTo>
                    <a:pt x="2279364" y="283928"/>
                    <a:pt x="2267953" y="288654"/>
                    <a:pt x="2256055" y="288654"/>
                  </a:cubicBezTo>
                  <a:lnTo>
                    <a:pt x="44863" y="288654"/>
                  </a:lnTo>
                  <a:cubicBezTo>
                    <a:pt x="32964" y="288654"/>
                    <a:pt x="21553" y="283928"/>
                    <a:pt x="13140" y="275514"/>
                  </a:cubicBezTo>
                  <a:cubicBezTo>
                    <a:pt x="4727" y="267101"/>
                    <a:pt x="0" y="255690"/>
                    <a:pt x="0" y="243791"/>
                  </a:cubicBezTo>
                  <a:lnTo>
                    <a:pt x="0" y="44863"/>
                  </a:lnTo>
                  <a:cubicBezTo>
                    <a:pt x="0" y="32964"/>
                    <a:pt x="4727" y="21553"/>
                    <a:pt x="13140" y="13140"/>
                  </a:cubicBezTo>
                  <a:cubicBezTo>
                    <a:pt x="21553" y="4727"/>
                    <a:pt x="32964" y="0"/>
                    <a:pt x="44863" y="0"/>
                  </a:cubicBezTo>
                  <a:close/>
                </a:path>
              </a:pathLst>
            </a:custGeom>
            <a:solidFill>
              <a:srgbClr val="007BC4"/>
            </a:solidFill>
          </p:spPr>
          <p:txBody>
            <a:bodyPr/>
            <a:lstStyle/>
            <a:p>
              <a:endParaRPr lang="es-ES" dirty="0">
                <a:solidFill>
                  <a:prstClr val="black"/>
                </a:solidFill>
              </a:endParaRPr>
            </a:p>
          </p:txBody>
        </p:sp>
        <p:sp>
          <p:nvSpPr>
            <p:cNvPr id="17" name="TextBox 6">
              <a:extLst>
                <a:ext uri="{FF2B5EF4-FFF2-40B4-BE49-F238E27FC236}">
                  <a16:creationId xmlns:a16="http://schemas.microsoft.com/office/drawing/2014/main" id="{E76C8112-D958-DBED-8DAD-1594393F06EE}"/>
                </a:ext>
              </a:extLst>
            </p:cNvPr>
            <p:cNvSpPr txBox="1"/>
            <p:nvPr/>
          </p:nvSpPr>
          <p:spPr>
            <a:xfrm>
              <a:off x="-1114959" y="-108181"/>
              <a:ext cx="938858" cy="4505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/>
              <a:r>
                <a:rPr lang="en-US" sz="3199" dirty="0">
                  <a:solidFill>
                    <a:srgbClr val="FEFEFF"/>
                  </a:solidFill>
                  <a:latin typeface="Xunta Sans"/>
                </a:rPr>
                <a:t>2</a:t>
              </a:r>
            </a:p>
          </p:txBody>
        </p:sp>
      </p:grpSp>
      <p:sp>
        <p:nvSpPr>
          <p:cNvPr id="22" name="TextBox 9">
            <a:extLst>
              <a:ext uri="{FF2B5EF4-FFF2-40B4-BE49-F238E27FC236}">
                <a16:creationId xmlns:a16="http://schemas.microsoft.com/office/drawing/2014/main" id="{BD3C7F4D-8943-0681-14B9-AC65AD87CF77}"/>
              </a:ext>
            </a:extLst>
          </p:cNvPr>
          <p:cNvSpPr txBox="1"/>
          <p:nvPr/>
        </p:nvSpPr>
        <p:spPr>
          <a:xfrm>
            <a:off x="1663570" y="1585485"/>
            <a:ext cx="4543593" cy="71438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>
              <a:lnSpc>
                <a:spcPts val="2127"/>
              </a:lnSpc>
            </a:pPr>
            <a:r>
              <a:rPr lang="en-US" sz="2400" b="1" dirty="0" err="1">
                <a:solidFill>
                  <a:srgbClr val="0070C0"/>
                </a:solidFill>
                <a:latin typeface="Xunta Sans"/>
              </a:rPr>
              <a:t>Aprendizaxe</a:t>
            </a:r>
            <a:r>
              <a:rPr lang="en-US" sz="2400" b="1" dirty="0">
                <a:solidFill>
                  <a:srgbClr val="0070C0"/>
                </a:solidFill>
                <a:latin typeface="Xunta Sans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Xunta Sans"/>
              </a:rPr>
              <a:t>en</a:t>
            </a:r>
            <a:r>
              <a:rPr lang="en-US" sz="2400" b="1" dirty="0">
                <a:solidFill>
                  <a:srgbClr val="0070C0"/>
                </a:solidFill>
                <a:latin typeface="Xunta Sans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Xunta Sans"/>
              </a:rPr>
              <a:t>familia</a:t>
            </a:r>
            <a:r>
              <a:rPr lang="en-US" sz="2400" b="1" dirty="0">
                <a:solidFill>
                  <a:srgbClr val="0070C0"/>
                </a:solidFill>
                <a:latin typeface="Xunta Sans"/>
              </a:rPr>
              <a:t> é …</a:t>
            </a:r>
            <a:endParaRPr lang="en-US" sz="1100" b="1" dirty="0">
              <a:solidFill>
                <a:srgbClr val="0070C0"/>
              </a:solidFill>
              <a:latin typeface="Xunta San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B9AF5CB-B691-7E8F-C4AB-A6BC4D4AE381}"/>
              </a:ext>
            </a:extLst>
          </p:cNvPr>
          <p:cNvSpPr txBox="1"/>
          <p:nvPr/>
        </p:nvSpPr>
        <p:spPr>
          <a:xfrm>
            <a:off x="1581515" y="2206030"/>
            <a:ext cx="4447413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dirty="0">
                <a:solidFill>
                  <a:prstClr val="black"/>
                </a:solidFill>
                <a:latin typeface="Xunta Sans" panose="00000500000000000000" pitchFamily="2" charset="0"/>
              </a:rPr>
              <a:t>INTERXERACIONAL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182637B-FAEC-3E71-52F3-189AB32B50D9}"/>
              </a:ext>
            </a:extLst>
          </p:cNvPr>
          <p:cNvSpPr txBox="1"/>
          <p:nvPr/>
        </p:nvSpPr>
        <p:spPr>
          <a:xfrm>
            <a:off x="1601692" y="2673173"/>
            <a:ext cx="4447413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dirty="0">
                <a:solidFill>
                  <a:prstClr val="black"/>
                </a:solidFill>
                <a:latin typeface="Xunta Sans" panose="00000500000000000000" pitchFamily="2" charset="0"/>
              </a:rPr>
              <a:t>SOCIAL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8D0EF81-DBDE-D9FE-436A-DBF9DCBBACF4}"/>
              </a:ext>
            </a:extLst>
          </p:cNvPr>
          <p:cNvSpPr txBox="1"/>
          <p:nvPr/>
        </p:nvSpPr>
        <p:spPr>
          <a:xfrm>
            <a:off x="1601692" y="3090137"/>
            <a:ext cx="2987076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dirty="0">
                <a:solidFill>
                  <a:prstClr val="black"/>
                </a:solidFill>
                <a:latin typeface="Xunta Sans" panose="00000500000000000000" pitchFamily="2" charset="0"/>
              </a:rPr>
              <a:t>ACTIVA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53A2A6B-CA80-B867-87D2-D9CE6DB5BD20}"/>
              </a:ext>
            </a:extLst>
          </p:cNvPr>
          <p:cNvSpPr txBox="1"/>
          <p:nvPr/>
        </p:nvSpPr>
        <p:spPr>
          <a:xfrm>
            <a:off x="1610395" y="3526783"/>
            <a:ext cx="2987076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dirty="0">
                <a:solidFill>
                  <a:prstClr val="black"/>
                </a:solidFill>
                <a:latin typeface="Xunta Sans" panose="00000500000000000000" pitchFamily="2" charset="0"/>
              </a:rPr>
              <a:t>MUTUA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7FC04122-7992-6E73-050C-A9E1F85FE3FC}"/>
              </a:ext>
            </a:extLst>
          </p:cNvPr>
          <p:cNvSpPr txBox="1"/>
          <p:nvPr/>
        </p:nvSpPr>
        <p:spPr>
          <a:xfrm>
            <a:off x="1616311" y="3953666"/>
            <a:ext cx="2987076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dirty="0">
                <a:solidFill>
                  <a:prstClr val="black"/>
                </a:solidFill>
                <a:latin typeface="Xunta Sans" panose="00000500000000000000" pitchFamily="2" charset="0"/>
              </a:rPr>
              <a:t>AUTOREFLEXIVA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9C44549B-C4BC-BFDB-4650-19D3A93C244F}"/>
              </a:ext>
            </a:extLst>
          </p:cNvPr>
          <p:cNvSpPr txBox="1"/>
          <p:nvPr/>
        </p:nvSpPr>
        <p:spPr>
          <a:xfrm>
            <a:off x="1638095" y="4412574"/>
            <a:ext cx="2987076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dirty="0">
                <a:solidFill>
                  <a:srgbClr val="0070C0"/>
                </a:solidFill>
                <a:latin typeface="Xunta Sans" panose="00000500000000000000" pitchFamily="2" charset="0"/>
              </a:rPr>
              <a:t>CONTINUA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00A2EE2D-672E-819C-9DE7-0A52697D8D7B}"/>
              </a:ext>
            </a:extLst>
          </p:cNvPr>
          <p:cNvGrpSpPr/>
          <p:nvPr/>
        </p:nvGrpSpPr>
        <p:grpSpPr>
          <a:xfrm>
            <a:off x="1002466" y="1838319"/>
            <a:ext cx="8637145" cy="4501079"/>
            <a:chOff x="1002466" y="1838319"/>
            <a:chExt cx="8637145" cy="4501079"/>
          </a:xfrm>
        </p:grpSpPr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F73FF95A-7983-DDAD-A105-BAB2E47E4B78}"/>
                </a:ext>
              </a:extLst>
            </p:cNvPr>
            <p:cNvSpPr txBox="1"/>
            <p:nvPr/>
          </p:nvSpPr>
          <p:spPr>
            <a:xfrm>
              <a:off x="1002467" y="5025958"/>
              <a:ext cx="423437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dirty="0">
                  <a:solidFill>
                    <a:prstClr val="black"/>
                  </a:solidFill>
                </a:rPr>
                <a:t>Permite sentar as bases para a </a:t>
              </a:r>
              <a:r>
                <a:rPr lang="pt-BR" dirty="0" err="1">
                  <a:solidFill>
                    <a:prstClr val="black"/>
                  </a:solidFill>
                </a:rPr>
                <a:t>aprendizaxe</a:t>
              </a:r>
              <a:r>
                <a:rPr lang="pt-BR" dirty="0">
                  <a:solidFill>
                    <a:prstClr val="black"/>
                  </a:solidFill>
                </a:rPr>
                <a:t> permanente dos </a:t>
              </a:r>
              <a:r>
                <a:rPr lang="pt-BR" dirty="0" err="1">
                  <a:solidFill>
                    <a:prstClr val="black"/>
                  </a:solidFill>
                </a:rPr>
                <a:t>fillos</a:t>
              </a:r>
              <a:r>
                <a:rPr lang="pt-BR" dirty="0">
                  <a:solidFill>
                    <a:prstClr val="black"/>
                  </a:solidFill>
                </a:rPr>
                <a:t>.</a:t>
              </a:r>
              <a:endParaRPr lang="pt-BR" dirty="0">
                <a:solidFill>
                  <a:prstClr val="black"/>
                </a:solidFill>
                <a:latin typeface="Xunta Sans" panose="00000500000000000000" pitchFamily="2" charset="0"/>
              </a:endParaRPr>
            </a:p>
          </p:txBody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EDE88117-B2BF-C86C-5765-B1DAB57FA871}"/>
                </a:ext>
              </a:extLst>
            </p:cNvPr>
            <p:cNvSpPr txBox="1"/>
            <p:nvPr/>
          </p:nvSpPr>
          <p:spPr>
            <a:xfrm>
              <a:off x="1002466" y="5693067"/>
              <a:ext cx="610658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dirty="0">
                  <a:solidFill>
                    <a:prstClr val="black"/>
                  </a:solidFill>
                </a:rPr>
                <a:t>Anima aos membros maiores a volver aprender, a desenvolver novos </a:t>
              </a:r>
              <a:r>
                <a:rPr lang="pt-BR" dirty="0" err="1">
                  <a:solidFill>
                    <a:prstClr val="black"/>
                  </a:solidFill>
                </a:rPr>
                <a:t>coñecementos</a:t>
              </a:r>
              <a:r>
                <a:rPr lang="pt-BR" dirty="0">
                  <a:solidFill>
                    <a:prstClr val="black"/>
                  </a:solidFill>
                </a:rPr>
                <a:t> e novas </a:t>
              </a:r>
              <a:r>
                <a:rPr lang="pt-BR" dirty="0" err="1">
                  <a:solidFill>
                    <a:prstClr val="black"/>
                  </a:solidFill>
                </a:rPr>
                <a:t>competencias</a:t>
              </a:r>
              <a:r>
                <a:rPr lang="pt-BR" dirty="0">
                  <a:solidFill>
                    <a:prstClr val="black"/>
                  </a:solidFill>
                </a:rPr>
                <a:t>.</a:t>
              </a:r>
              <a:endParaRPr lang="pt-BR" dirty="0">
                <a:solidFill>
                  <a:prstClr val="black"/>
                </a:solidFill>
                <a:latin typeface="Xunta Sans" panose="00000500000000000000" pitchFamily="2" charset="0"/>
              </a:endParaRPr>
            </a:p>
          </p:txBody>
        </p:sp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id="{62851A7B-7DC1-FD52-EDA3-FEF3DCE6E9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943632" y="1838319"/>
              <a:ext cx="5695979" cy="3808932"/>
            </a:xfrm>
            <a:prstGeom prst="rect">
              <a:avLst/>
            </a:prstGeom>
          </p:spPr>
        </p:pic>
      </p:grpSp>
      <p:sp>
        <p:nvSpPr>
          <p:cNvPr id="26" name="CuadroTexto 25">
            <a:extLst>
              <a:ext uri="{FF2B5EF4-FFF2-40B4-BE49-F238E27FC236}">
                <a16:creationId xmlns:a16="http://schemas.microsoft.com/office/drawing/2014/main" id="{E12BD755-F035-6330-B3AB-7C42610CD44A}"/>
              </a:ext>
            </a:extLst>
          </p:cNvPr>
          <p:cNvSpPr txBox="1"/>
          <p:nvPr/>
        </p:nvSpPr>
        <p:spPr>
          <a:xfrm>
            <a:off x="7109048" y="4900370"/>
            <a:ext cx="28160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 err="1">
                <a:solidFill>
                  <a:srgbClr val="0070C0"/>
                </a:solidFill>
              </a:rPr>
              <a:t>Imaxe</a:t>
            </a:r>
            <a:r>
              <a:rPr lang="pt-BR" sz="1400" dirty="0">
                <a:solidFill>
                  <a:srgbClr val="0070C0"/>
                </a:solidFill>
              </a:rPr>
              <a:t> de </a:t>
            </a:r>
            <a:r>
              <a:rPr lang="pt-BR" sz="1400" dirty="0" err="1">
                <a:solidFill>
                  <a:srgbClr val="0070C0"/>
                </a:solidFill>
              </a:rPr>
              <a:t>freepick</a:t>
            </a:r>
            <a:r>
              <a:rPr lang="pt-BR" sz="1400" dirty="0">
                <a:solidFill>
                  <a:srgbClr val="0070C0"/>
                </a:solidFill>
              </a:rPr>
              <a:t> - </a:t>
            </a:r>
            <a:r>
              <a:rPr lang="pt-BR" sz="1400" dirty="0" err="1">
                <a:solidFill>
                  <a:srgbClr val="0070C0"/>
                </a:solidFill>
              </a:rPr>
              <a:t>storyset</a:t>
            </a:r>
            <a:endParaRPr lang="pt-BR" sz="1400" dirty="0">
              <a:solidFill>
                <a:srgbClr val="0070C0"/>
              </a:solidFill>
              <a:latin typeface="Xunta Sa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87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3D7DFA-2336-2EA0-AEAA-34227DE965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EDEACBA-C70F-A13D-8EBF-75587F5EF53C}"/>
              </a:ext>
            </a:extLst>
          </p:cNvPr>
          <p:cNvSpPr/>
          <p:nvPr/>
        </p:nvSpPr>
        <p:spPr>
          <a:xfrm>
            <a:off x="215137" y="149015"/>
            <a:ext cx="2728570" cy="2926080"/>
          </a:xfrm>
          <a:custGeom>
            <a:avLst/>
            <a:gdLst/>
            <a:ahLst/>
            <a:cxnLst/>
            <a:rect l="l" t="t" r="r" b="b"/>
            <a:pathLst>
              <a:path w="2728570" h="2926080">
                <a:moveTo>
                  <a:pt x="0" y="0"/>
                </a:moveTo>
                <a:lnTo>
                  <a:pt x="2728569" y="0"/>
                </a:lnTo>
                <a:lnTo>
                  <a:pt x="2728569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FB6F48B9-25B2-948A-E23C-A0DBA9D7B3D1}"/>
              </a:ext>
            </a:extLst>
          </p:cNvPr>
          <p:cNvSpPr/>
          <p:nvPr/>
        </p:nvSpPr>
        <p:spPr>
          <a:xfrm rot="-10800000">
            <a:off x="6915131" y="4184212"/>
            <a:ext cx="2728570" cy="2926080"/>
          </a:xfrm>
          <a:custGeom>
            <a:avLst/>
            <a:gdLst/>
            <a:ahLst/>
            <a:cxnLst/>
            <a:rect l="l" t="t" r="r" b="b"/>
            <a:pathLst>
              <a:path w="2728570" h="2926080">
                <a:moveTo>
                  <a:pt x="0" y="0"/>
                </a:moveTo>
                <a:lnTo>
                  <a:pt x="2728570" y="0"/>
                </a:lnTo>
                <a:lnTo>
                  <a:pt x="2728570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DCAF9DCA-1A9A-E33C-6428-042D0C3587C9}"/>
              </a:ext>
            </a:extLst>
          </p:cNvPr>
          <p:cNvGrpSpPr/>
          <p:nvPr/>
        </p:nvGrpSpPr>
        <p:grpSpPr>
          <a:xfrm>
            <a:off x="2180850" y="63102"/>
            <a:ext cx="7736510" cy="1216564"/>
            <a:chOff x="-299365" y="-105834"/>
            <a:chExt cx="2695633" cy="450579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ECE81281-7AF4-C2F8-2E3C-440F68C8D602}"/>
                </a:ext>
              </a:extLst>
            </p:cNvPr>
            <p:cNvSpPr/>
            <p:nvPr/>
          </p:nvSpPr>
          <p:spPr>
            <a:xfrm>
              <a:off x="-187977" y="0"/>
              <a:ext cx="2488894" cy="288654"/>
            </a:xfrm>
            <a:custGeom>
              <a:avLst/>
              <a:gdLst/>
              <a:ahLst/>
              <a:cxnLst/>
              <a:rect l="l" t="t" r="r" b="b"/>
              <a:pathLst>
                <a:path w="2300917" h="288654">
                  <a:moveTo>
                    <a:pt x="44863" y="0"/>
                  </a:moveTo>
                  <a:lnTo>
                    <a:pt x="2256055" y="0"/>
                  </a:lnTo>
                  <a:cubicBezTo>
                    <a:pt x="2280832" y="0"/>
                    <a:pt x="2300917" y="20086"/>
                    <a:pt x="2300917" y="44863"/>
                  </a:cubicBezTo>
                  <a:lnTo>
                    <a:pt x="2300917" y="243791"/>
                  </a:lnTo>
                  <a:cubicBezTo>
                    <a:pt x="2300917" y="255690"/>
                    <a:pt x="2296191" y="267101"/>
                    <a:pt x="2287777" y="275514"/>
                  </a:cubicBezTo>
                  <a:cubicBezTo>
                    <a:pt x="2279364" y="283928"/>
                    <a:pt x="2267953" y="288654"/>
                    <a:pt x="2256055" y="288654"/>
                  </a:cubicBezTo>
                  <a:lnTo>
                    <a:pt x="44863" y="288654"/>
                  </a:lnTo>
                  <a:cubicBezTo>
                    <a:pt x="32964" y="288654"/>
                    <a:pt x="21553" y="283928"/>
                    <a:pt x="13140" y="275514"/>
                  </a:cubicBezTo>
                  <a:cubicBezTo>
                    <a:pt x="4727" y="267101"/>
                    <a:pt x="0" y="255690"/>
                    <a:pt x="0" y="243791"/>
                  </a:cubicBezTo>
                  <a:lnTo>
                    <a:pt x="0" y="44863"/>
                  </a:lnTo>
                  <a:cubicBezTo>
                    <a:pt x="0" y="32964"/>
                    <a:pt x="4727" y="21553"/>
                    <a:pt x="13140" y="13140"/>
                  </a:cubicBezTo>
                  <a:cubicBezTo>
                    <a:pt x="21553" y="4727"/>
                    <a:pt x="32964" y="0"/>
                    <a:pt x="44863" y="0"/>
                  </a:cubicBezTo>
                  <a:close/>
                </a:path>
              </a:pathLst>
            </a:custGeom>
            <a:solidFill>
              <a:srgbClr val="007BC4"/>
            </a:solidFill>
          </p:spPr>
        </p:sp>
        <p:sp>
          <p:nvSpPr>
            <p:cNvPr id="10" name="TextBox 6">
              <a:extLst>
                <a:ext uri="{FF2B5EF4-FFF2-40B4-BE49-F238E27FC236}">
                  <a16:creationId xmlns:a16="http://schemas.microsoft.com/office/drawing/2014/main" id="{AE734906-62B6-7CCD-2E64-02B74A285398}"/>
                </a:ext>
              </a:extLst>
            </p:cNvPr>
            <p:cNvSpPr txBox="1"/>
            <p:nvPr/>
          </p:nvSpPr>
          <p:spPr>
            <a:xfrm>
              <a:off x="-299365" y="-105834"/>
              <a:ext cx="2695633" cy="4505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863"/>
                </a:lnSpc>
              </a:pPr>
              <a:r>
                <a:rPr lang="en-US" sz="3200" dirty="0" err="1">
                  <a:solidFill>
                    <a:srgbClr val="FEFEFF"/>
                  </a:solidFill>
                  <a:latin typeface="Xunta Sans"/>
                </a:rPr>
                <a:t>Introdución</a:t>
              </a:r>
              <a:r>
                <a:rPr lang="en-US" sz="3200" dirty="0">
                  <a:solidFill>
                    <a:srgbClr val="FEFEFF"/>
                  </a:solidFill>
                  <a:latin typeface="Xunta Sans"/>
                </a:rPr>
                <a:t> á </a:t>
              </a:r>
              <a:r>
                <a:rPr lang="en-US" sz="3200" dirty="0" err="1">
                  <a:solidFill>
                    <a:srgbClr val="FEFEFF"/>
                  </a:solidFill>
                  <a:latin typeface="Xunta Sans"/>
                </a:rPr>
                <a:t>Aprendizaxe</a:t>
              </a:r>
              <a:r>
                <a:rPr lang="en-US" sz="3200" dirty="0">
                  <a:solidFill>
                    <a:srgbClr val="FEFEFF"/>
                  </a:solidFill>
                  <a:latin typeface="Xunta Sans"/>
                </a:rPr>
                <a:t> </a:t>
              </a:r>
              <a:r>
                <a:rPr lang="en-US" sz="3200" dirty="0" err="1">
                  <a:solidFill>
                    <a:srgbClr val="FEFEFF"/>
                  </a:solidFill>
                  <a:latin typeface="Xunta Sans"/>
                </a:rPr>
                <a:t>en</a:t>
              </a:r>
              <a:r>
                <a:rPr lang="en-US" sz="3200" dirty="0">
                  <a:solidFill>
                    <a:srgbClr val="FEFEFF"/>
                  </a:solidFill>
                  <a:latin typeface="Xunta Sans"/>
                </a:rPr>
                <a:t> Familia</a:t>
              </a:r>
            </a:p>
          </p:txBody>
        </p:sp>
      </p:grpSp>
      <p:grpSp>
        <p:nvGrpSpPr>
          <p:cNvPr id="11" name="Group 4">
            <a:extLst>
              <a:ext uri="{FF2B5EF4-FFF2-40B4-BE49-F238E27FC236}">
                <a16:creationId xmlns:a16="http://schemas.microsoft.com/office/drawing/2014/main" id="{C232CAB3-4FD7-CAEB-469E-6BDF734CA589}"/>
              </a:ext>
            </a:extLst>
          </p:cNvPr>
          <p:cNvGrpSpPr/>
          <p:nvPr/>
        </p:nvGrpSpPr>
        <p:grpSpPr>
          <a:xfrm>
            <a:off x="1662491" y="149015"/>
            <a:ext cx="678201" cy="1216564"/>
            <a:chOff x="-1114959" y="-108181"/>
            <a:chExt cx="946256" cy="450579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2EA37F21-48B0-5E89-1E30-78976DFCF1D2}"/>
                </a:ext>
              </a:extLst>
            </p:cNvPr>
            <p:cNvSpPr/>
            <p:nvPr/>
          </p:nvSpPr>
          <p:spPr>
            <a:xfrm>
              <a:off x="-1080011" y="-27218"/>
              <a:ext cx="911308" cy="288654"/>
            </a:xfrm>
            <a:custGeom>
              <a:avLst/>
              <a:gdLst/>
              <a:ahLst/>
              <a:cxnLst/>
              <a:rect l="l" t="t" r="r" b="b"/>
              <a:pathLst>
                <a:path w="2300917" h="288654">
                  <a:moveTo>
                    <a:pt x="44863" y="0"/>
                  </a:moveTo>
                  <a:lnTo>
                    <a:pt x="2256055" y="0"/>
                  </a:lnTo>
                  <a:cubicBezTo>
                    <a:pt x="2280832" y="0"/>
                    <a:pt x="2300917" y="20086"/>
                    <a:pt x="2300917" y="44863"/>
                  </a:cubicBezTo>
                  <a:lnTo>
                    <a:pt x="2300917" y="243791"/>
                  </a:lnTo>
                  <a:cubicBezTo>
                    <a:pt x="2300917" y="255690"/>
                    <a:pt x="2296191" y="267101"/>
                    <a:pt x="2287777" y="275514"/>
                  </a:cubicBezTo>
                  <a:cubicBezTo>
                    <a:pt x="2279364" y="283928"/>
                    <a:pt x="2267953" y="288654"/>
                    <a:pt x="2256055" y="288654"/>
                  </a:cubicBezTo>
                  <a:lnTo>
                    <a:pt x="44863" y="288654"/>
                  </a:lnTo>
                  <a:cubicBezTo>
                    <a:pt x="32964" y="288654"/>
                    <a:pt x="21553" y="283928"/>
                    <a:pt x="13140" y="275514"/>
                  </a:cubicBezTo>
                  <a:cubicBezTo>
                    <a:pt x="4727" y="267101"/>
                    <a:pt x="0" y="255690"/>
                    <a:pt x="0" y="243791"/>
                  </a:cubicBezTo>
                  <a:lnTo>
                    <a:pt x="0" y="44863"/>
                  </a:lnTo>
                  <a:cubicBezTo>
                    <a:pt x="0" y="32964"/>
                    <a:pt x="4727" y="21553"/>
                    <a:pt x="13140" y="13140"/>
                  </a:cubicBezTo>
                  <a:cubicBezTo>
                    <a:pt x="21553" y="4727"/>
                    <a:pt x="32964" y="0"/>
                    <a:pt x="44863" y="0"/>
                  </a:cubicBezTo>
                  <a:close/>
                </a:path>
              </a:pathLst>
            </a:custGeom>
            <a:solidFill>
              <a:srgbClr val="007BC4"/>
            </a:solidFill>
          </p:spPr>
          <p:txBody>
            <a:bodyPr/>
            <a:lstStyle/>
            <a:p>
              <a:endParaRPr lang="es-ES" dirty="0">
                <a:solidFill>
                  <a:prstClr val="black"/>
                </a:solidFill>
              </a:endParaRPr>
            </a:p>
          </p:txBody>
        </p:sp>
        <p:sp>
          <p:nvSpPr>
            <p:cNvPr id="17" name="TextBox 6">
              <a:extLst>
                <a:ext uri="{FF2B5EF4-FFF2-40B4-BE49-F238E27FC236}">
                  <a16:creationId xmlns:a16="http://schemas.microsoft.com/office/drawing/2014/main" id="{C0BF6D70-932A-F760-5953-FC66CB1B60F4}"/>
                </a:ext>
              </a:extLst>
            </p:cNvPr>
            <p:cNvSpPr txBox="1"/>
            <p:nvPr/>
          </p:nvSpPr>
          <p:spPr>
            <a:xfrm>
              <a:off x="-1114959" y="-108181"/>
              <a:ext cx="938858" cy="4505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/>
              <a:r>
                <a:rPr lang="en-US" sz="3199" dirty="0">
                  <a:solidFill>
                    <a:srgbClr val="FEFEFF"/>
                  </a:solidFill>
                  <a:latin typeface="Xunta Sans"/>
                </a:rPr>
                <a:t>2</a:t>
              </a:r>
            </a:p>
          </p:txBody>
        </p:sp>
      </p:grpSp>
      <p:sp>
        <p:nvSpPr>
          <p:cNvPr id="22" name="TextBox 9">
            <a:extLst>
              <a:ext uri="{FF2B5EF4-FFF2-40B4-BE49-F238E27FC236}">
                <a16:creationId xmlns:a16="http://schemas.microsoft.com/office/drawing/2014/main" id="{CF138122-94F9-5084-76BA-FF3BEC0FABAE}"/>
              </a:ext>
            </a:extLst>
          </p:cNvPr>
          <p:cNvSpPr txBox="1"/>
          <p:nvPr/>
        </p:nvSpPr>
        <p:spPr>
          <a:xfrm>
            <a:off x="1663570" y="1585485"/>
            <a:ext cx="4543593" cy="71438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>
              <a:lnSpc>
                <a:spcPts val="2127"/>
              </a:lnSpc>
            </a:pPr>
            <a:r>
              <a:rPr lang="en-US" sz="2400" b="1" dirty="0" err="1">
                <a:solidFill>
                  <a:srgbClr val="0070C0"/>
                </a:solidFill>
                <a:latin typeface="Xunta Sans"/>
              </a:rPr>
              <a:t>Aprendizaxe</a:t>
            </a:r>
            <a:r>
              <a:rPr lang="en-US" sz="2400" b="1" dirty="0">
                <a:solidFill>
                  <a:srgbClr val="0070C0"/>
                </a:solidFill>
                <a:latin typeface="Xunta Sans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Xunta Sans"/>
              </a:rPr>
              <a:t>en</a:t>
            </a:r>
            <a:r>
              <a:rPr lang="en-US" sz="2400" b="1" dirty="0">
                <a:solidFill>
                  <a:srgbClr val="0070C0"/>
                </a:solidFill>
                <a:latin typeface="Xunta Sans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Xunta Sans"/>
              </a:rPr>
              <a:t>familia</a:t>
            </a:r>
            <a:r>
              <a:rPr lang="en-US" sz="2400" b="1" dirty="0">
                <a:solidFill>
                  <a:srgbClr val="0070C0"/>
                </a:solidFill>
                <a:latin typeface="Xunta Sans"/>
              </a:rPr>
              <a:t> é …</a:t>
            </a:r>
            <a:endParaRPr lang="en-US" sz="1100" b="1" dirty="0">
              <a:solidFill>
                <a:srgbClr val="0070C0"/>
              </a:solidFill>
              <a:latin typeface="Xunta San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A2B226B-C620-3BB0-17D2-D01964618F93}"/>
              </a:ext>
            </a:extLst>
          </p:cNvPr>
          <p:cNvSpPr txBox="1"/>
          <p:nvPr/>
        </p:nvSpPr>
        <p:spPr>
          <a:xfrm>
            <a:off x="1581515" y="2206030"/>
            <a:ext cx="4447413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dirty="0">
                <a:solidFill>
                  <a:prstClr val="black"/>
                </a:solidFill>
                <a:latin typeface="Xunta Sans" panose="00000500000000000000" pitchFamily="2" charset="0"/>
              </a:rPr>
              <a:t>INTERXERACIONAL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BC0BCD3-516C-02B2-DD8F-EFB19AD158A4}"/>
              </a:ext>
            </a:extLst>
          </p:cNvPr>
          <p:cNvSpPr txBox="1"/>
          <p:nvPr/>
        </p:nvSpPr>
        <p:spPr>
          <a:xfrm>
            <a:off x="1601692" y="2673173"/>
            <a:ext cx="4447413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dirty="0">
                <a:solidFill>
                  <a:prstClr val="black"/>
                </a:solidFill>
                <a:latin typeface="Xunta Sans" panose="00000500000000000000" pitchFamily="2" charset="0"/>
              </a:rPr>
              <a:t>SOCIAL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2048379-FDCA-93A3-12FC-E55414FCA3ED}"/>
              </a:ext>
            </a:extLst>
          </p:cNvPr>
          <p:cNvSpPr txBox="1"/>
          <p:nvPr/>
        </p:nvSpPr>
        <p:spPr>
          <a:xfrm>
            <a:off x="1601692" y="3090137"/>
            <a:ext cx="2987076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dirty="0">
                <a:solidFill>
                  <a:prstClr val="black"/>
                </a:solidFill>
                <a:latin typeface="Xunta Sans" panose="00000500000000000000" pitchFamily="2" charset="0"/>
              </a:rPr>
              <a:t>ACTIVA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1915D990-D2FA-7467-6B3F-8ACBFD7A25E9}"/>
              </a:ext>
            </a:extLst>
          </p:cNvPr>
          <p:cNvSpPr txBox="1"/>
          <p:nvPr/>
        </p:nvSpPr>
        <p:spPr>
          <a:xfrm>
            <a:off x="1610395" y="3526783"/>
            <a:ext cx="2987076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dirty="0">
                <a:solidFill>
                  <a:prstClr val="black"/>
                </a:solidFill>
                <a:latin typeface="Xunta Sans" panose="00000500000000000000" pitchFamily="2" charset="0"/>
              </a:rPr>
              <a:t>MUTUA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3DF554B-F1FF-A5BD-BB14-F2F7F5D96124}"/>
              </a:ext>
            </a:extLst>
          </p:cNvPr>
          <p:cNvSpPr txBox="1"/>
          <p:nvPr/>
        </p:nvSpPr>
        <p:spPr>
          <a:xfrm>
            <a:off x="1616311" y="3953666"/>
            <a:ext cx="2987076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dirty="0">
                <a:solidFill>
                  <a:prstClr val="black"/>
                </a:solidFill>
                <a:latin typeface="Xunta Sans" panose="00000500000000000000" pitchFamily="2" charset="0"/>
              </a:rPr>
              <a:t>AUTOREFLEXIVA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1B33B031-5DD5-4E40-31A2-5FA441D347BE}"/>
              </a:ext>
            </a:extLst>
          </p:cNvPr>
          <p:cNvSpPr txBox="1"/>
          <p:nvPr/>
        </p:nvSpPr>
        <p:spPr>
          <a:xfrm>
            <a:off x="1638095" y="4412574"/>
            <a:ext cx="2987076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dirty="0">
                <a:solidFill>
                  <a:prstClr val="black"/>
                </a:solidFill>
                <a:latin typeface="Xunta Sans" panose="00000500000000000000" pitchFamily="2" charset="0"/>
              </a:rPr>
              <a:t>CONTINUA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62D25909-DFD3-A4EC-ECB0-9FC70D3A555E}"/>
              </a:ext>
            </a:extLst>
          </p:cNvPr>
          <p:cNvSpPr txBox="1"/>
          <p:nvPr/>
        </p:nvSpPr>
        <p:spPr>
          <a:xfrm>
            <a:off x="1653794" y="4902656"/>
            <a:ext cx="2987076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dirty="0">
                <a:solidFill>
                  <a:srgbClr val="0070C0"/>
                </a:solidFill>
                <a:latin typeface="Xunta Sans" panose="00000500000000000000" pitchFamily="2" charset="0"/>
              </a:rPr>
              <a:t>DIVERTIDA</a:t>
            </a: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E51E3C14-BA5F-AE5E-A601-CB538469684A}"/>
              </a:ext>
            </a:extLst>
          </p:cNvPr>
          <p:cNvGrpSpPr/>
          <p:nvPr/>
        </p:nvGrpSpPr>
        <p:grpSpPr>
          <a:xfrm>
            <a:off x="1687539" y="1413972"/>
            <a:ext cx="7574977" cy="5111064"/>
            <a:chOff x="1687539" y="1413972"/>
            <a:chExt cx="7574977" cy="5111064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DA46306E-47BF-AC4A-588F-8539BD64E7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380856" y="1413972"/>
              <a:ext cx="3881660" cy="3894253"/>
            </a:xfrm>
            <a:prstGeom prst="rect">
              <a:avLst/>
            </a:prstGeom>
          </p:spPr>
        </p:pic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68C0F145-4FCA-0297-964D-6BA838CF5C9B}"/>
                </a:ext>
              </a:extLst>
            </p:cNvPr>
            <p:cNvSpPr txBox="1"/>
            <p:nvPr/>
          </p:nvSpPr>
          <p:spPr>
            <a:xfrm>
              <a:off x="1687539" y="5601706"/>
              <a:ext cx="7126332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dirty="0" err="1">
                  <a:solidFill>
                    <a:prstClr val="black"/>
                  </a:solidFill>
                </a:rPr>
                <a:t>Supón</a:t>
              </a:r>
              <a:r>
                <a:rPr lang="pt-BR" dirty="0">
                  <a:solidFill>
                    <a:prstClr val="black"/>
                  </a:solidFill>
                </a:rPr>
                <a:t> tempo de </a:t>
              </a:r>
              <a:r>
                <a:rPr lang="pt-BR" dirty="0" err="1">
                  <a:solidFill>
                    <a:prstClr val="black"/>
                  </a:solidFill>
                </a:rPr>
                <a:t>calidade</a:t>
              </a:r>
              <a:r>
                <a:rPr lang="pt-BR" dirty="0">
                  <a:solidFill>
                    <a:prstClr val="black"/>
                  </a:solidFill>
                </a:rPr>
                <a:t> cos seres queridos.</a:t>
              </a:r>
            </a:p>
            <a:p>
              <a:pPr algn="just"/>
              <a:r>
                <a:rPr lang="es-ES" dirty="0">
                  <a:solidFill>
                    <a:prstClr val="black"/>
                  </a:solidFill>
                </a:rPr>
                <a:t>Consiste en </a:t>
              </a:r>
              <a:r>
                <a:rPr lang="es-ES" dirty="0" err="1">
                  <a:solidFill>
                    <a:prstClr val="black"/>
                  </a:solidFill>
                </a:rPr>
                <a:t>xogar</a:t>
              </a:r>
              <a:r>
                <a:rPr lang="es-ES" dirty="0">
                  <a:solidFill>
                    <a:prstClr val="black"/>
                  </a:solidFill>
                </a:rPr>
                <a:t>, </a:t>
              </a:r>
              <a:r>
                <a:rPr lang="es-ES" dirty="0" err="1">
                  <a:solidFill>
                    <a:prstClr val="black"/>
                  </a:solidFill>
                </a:rPr>
                <a:t>rir</a:t>
              </a:r>
              <a:r>
                <a:rPr lang="es-ES" dirty="0">
                  <a:solidFill>
                    <a:prstClr val="black"/>
                  </a:solidFill>
                </a:rPr>
                <a:t> e gozar </a:t>
              </a:r>
              <a:r>
                <a:rPr lang="es-ES" dirty="0" err="1">
                  <a:solidFill>
                    <a:prstClr val="black"/>
                  </a:solidFill>
                </a:rPr>
                <a:t>xuntos</a:t>
              </a:r>
              <a:r>
                <a:rPr lang="es-ES" dirty="0">
                  <a:solidFill>
                    <a:prstClr val="black"/>
                  </a:solidFill>
                </a:rPr>
                <a:t>, participar en actividades creativas, resolver problemas, e vivir experiencias novas e emocionantes.</a:t>
              </a:r>
              <a:endParaRPr lang="pt-BR" dirty="0">
                <a:solidFill>
                  <a:prstClr val="black"/>
                </a:solidFill>
                <a:latin typeface="Xunta Sans" panose="00000500000000000000" pitchFamily="2" charset="0"/>
              </a:endParaRPr>
            </a:p>
          </p:txBody>
        </p:sp>
      </p:grp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D6BDE48-906C-E52D-B5B2-2B6535E4044D}"/>
              </a:ext>
            </a:extLst>
          </p:cNvPr>
          <p:cNvSpPr txBox="1"/>
          <p:nvPr/>
        </p:nvSpPr>
        <p:spPr>
          <a:xfrm>
            <a:off x="6142292" y="5110010"/>
            <a:ext cx="28160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 err="1">
                <a:solidFill>
                  <a:srgbClr val="0070C0"/>
                </a:solidFill>
              </a:rPr>
              <a:t>Imaxe</a:t>
            </a:r>
            <a:r>
              <a:rPr lang="pt-BR" sz="1400" dirty="0">
                <a:solidFill>
                  <a:srgbClr val="0070C0"/>
                </a:solidFill>
              </a:rPr>
              <a:t> de </a:t>
            </a:r>
            <a:r>
              <a:rPr lang="pt-BR" sz="1400" dirty="0" err="1">
                <a:solidFill>
                  <a:srgbClr val="0070C0"/>
                </a:solidFill>
              </a:rPr>
              <a:t>freepick</a:t>
            </a:r>
            <a:r>
              <a:rPr lang="pt-BR" sz="1400" dirty="0">
                <a:solidFill>
                  <a:srgbClr val="0070C0"/>
                </a:solidFill>
              </a:rPr>
              <a:t> - </a:t>
            </a:r>
            <a:r>
              <a:rPr lang="pt-BR" sz="1400" dirty="0" err="1">
                <a:solidFill>
                  <a:srgbClr val="0070C0"/>
                </a:solidFill>
              </a:rPr>
              <a:t>storyset</a:t>
            </a:r>
            <a:endParaRPr lang="pt-BR" sz="1400" dirty="0">
              <a:solidFill>
                <a:srgbClr val="0070C0"/>
              </a:solidFill>
              <a:latin typeface="Xunta Sa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549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D339D3-E24F-EEF0-1CE2-CCD9A6C8D5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F37EFD58-C1D5-E4CC-420B-E6D3F9D7562E}"/>
              </a:ext>
            </a:extLst>
          </p:cNvPr>
          <p:cNvSpPr/>
          <p:nvPr/>
        </p:nvSpPr>
        <p:spPr>
          <a:xfrm>
            <a:off x="215137" y="149015"/>
            <a:ext cx="2728570" cy="2926080"/>
          </a:xfrm>
          <a:custGeom>
            <a:avLst/>
            <a:gdLst/>
            <a:ahLst/>
            <a:cxnLst/>
            <a:rect l="l" t="t" r="r" b="b"/>
            <a:pathLst>
              <a:path w="2728570" h="2926080">
                <a:moveTo>
                  <a:pt x="0" y="0"/>
                </a:moveTo>
                <a:lnTo>
                  <a:pt x="2728569" y="0"/>
                </a:lnTo>
                <a:lnTo>
                  <a:pt x="2728569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05009701-388F-056D-2414-10404745BB49}"/>
              </a:ext>
            </a:extLst>
          </p:cNvPr>
          <p:cNvSpPr/>
          <p:nvPr/>
        </p:nvSpPr>
        <p:spPr>
          <a:xfrm rot="-10800000">
            <a:off x="6915131" y="4184212"/>
            <a:ext cx="2728570" cy="2926080"/>
          </a:xfrm>
          <a:custGeom>
            <a:avLst/>
            <a:gdLst/>
            <a:ahLst/>
            <a:cxnLst/>
            <a:rect l="l" t="t" r="r" b="b"/>
            <a:pathLst>
              <a:path w="2728570" h="2926080">
                <a:moveTo>
                  <a:pt x="0" y="0"/>
                </a:moveTo>
                <a:lnTo>
                  <a:pt x="2728570" y="0"/>
                </a:lnTo>
                <a:lnTo>
                  <a:pt x="2728570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8" name="TextBox 9">
            <a:extLst>
              <a:ext uri="{FF2B5EF4-FFF2-40B4-BE49-F238E27FC236}">
                <a16:creationId xmlns:a16="http://schemas.microsoft.com/office/drawing/2014/main" id="{CE90AB29-5820-33F9-5426-F8A1CF75DDC5}"/>
              </a:ext>
            </a:extLst>
          </p:cNvPr>
          <p:cNvSpPr txBox="1"/>
          <p:nvPr/>
        </p:nvSpPr>
        <p:spPr>
          <a:xfrm>
            <a:off x="1132384" y="1365579"/>
            <a:ext cx="6658080" cy="71438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>
              <a:lnSpc>
                <a:spcPts val="2127"/>
              </a:lnSpc>
            </a:pPr>
            <a:r>
              <a:rPr lang="en-US" sz="2400" b="1" dirty="0">
                <a:solidFill>
                  <a:srgbClr val="0070C0"/>
                </a:solidFill>
                <a:latin typeface="Xunta Sans"/>
              </a:rPr>
              <a:t>A </a:t>
            </a:r>
            <a:r>
              <a:rPr lang="en-US" sz="2400" b="1" dirty="0" err="1">
                <a:solidFill>
                  <a:srgbClr val="0070C0"/>
                </a:solidFill>
                <a:latin typeface="Xunta Sans"/>
              </a:rPr>
              <a:t>quén</a:t>
            </a:r>
            <a:r>
              <a:rPr lang="en-US" sz="2400" b="1" dirty="0">
                <a:solidFill>
                  <a:srgbClr val="0070C0"/>
                </a:solidFill>
                <a:latin typeface="Xunta Sans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Xunta Sans"/>
              </a:rPr>
              <a:t>vai</a:t>
            </a:r>
            <a:r>
              <a:rPr lang="en-US" sz="2400" b="1" dirty="0">
                <a:solidFill>
                  <a:srgbClr val="0070C0"/>
                </a:solidFill>
                <a:latin typeface="Xunta Sans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Xunta Sans"/>
              </a:rPr>
              <a:t>dirixido</a:t>
            </a:r>
            <a:r>
              <a:rPr lang="en-US" sz="2400" b="1" dirty="0">
                <a:solidFill>
                  <a:srgbClr val="0070C0"/>
                </a:solidFill>
                <a:latin typeface="Xunta Sans"/>
              </a:rPr>
              <a:t> e </a:t>
            </a:r>
            <a:r>
              <a:rPr lang="en-US" sz="2400" b="1" dirty="0" err="1">
                <a:solidFill>
                  <a:srgbClr val="0070C0"/>
                </a:solidFill>
                <a:latin typeface="Xunta Sans"/>
              </a:rPr>
              <a:t>por</a:t>
            </a:r>
            <a:r>
              <a:rPr lang="en-US" sz="2400" b="1" dirty="0">
                <a:solidFill>
                  <a:srgbClr val="0070C0"/>
                </a:solidFill>
                <a:latin typeface="Xunta Sans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Xunta Sans"/>
              </a:rPr>
              <a:t>qué</a:t>
            </a:r>
            <a:r>
              <a:rPr lang="en-US" sz="1100" b="1" dirty="0">
                <a:solidFill>
                  <a:srgbClr val="0070C0"/>
                </a:solidFill>
                <a:latin typeface="Xunta Sans"/>
              </a:rPr>
              <a:t> 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F29287C6-2412-98BE-7ABA-E2EEA4753AD1}"/>
              </a:ext>
            </a:extLst>
          </p:cNvPr>
          <p:cNvGrpSpPr/>
          <p:nvPr/>
        </p:nvGrpSpPr>
        <p:grpSpPr>
          <a:xfrm>
            <a:off x="955026" y="2007173"/>
            <a:ext cx="5960105" cy="1267763"/>
            <a:chOff x="279362" y="1012178"/>
            <a:chExt cx="3588076" cy="721181"/>
          </a:xfrm>
        </p:grpSpPr>
        <p:sp>
          <p:nvSpPr>
            <p:cNvPr id="7" name="TextBox 9">
              <a:extLst>
                <a:ext uri="{FF2B5EF4-FFF2-40B4-BE49-F238E27FC236}">
                  <a16:creationId xmlns:a16="http://schemas.microsoft.com/office/drawing/2014/main" id="{91FF6620-7396-13BD-533B-C622B98D4E9C}"/>
                </a:ext>
              </a:extLst>
            </p:cNvPr>
            <p:cNvSpPr txBox="1"/>
            <p:nvPr/>
          </p:nvSpPr>
          <p:spPr>
            <a:xfrm>
              <a:off x="279362" y="1295634"/>
              <a:ext cx="3588076" cy="437725"/>
            </a:xfrm>
            <a:prstGeom prst="rect">
              <a:avLst/>
            </a:prstGeom>
            <a:ln w="57150">
              <a:solidFill>
                <a:srgbClr val="0070C0"/>
              </a:solidFill>
            </a:ln>
          </p:spPr>
          <p:txBody>
            <a:bodyPr lIns="144000" tIns="50800" rIns="144000" bIns="50800" rtlCol="0" anchor="ctr"/>
            <a:lstStyle/>
            <a:p>
              <a:pPr algn="just">
                <a:lnSpc>
                  <a:spcPts val="2300"/>
                </a:lnSpc>
              </a:pPr>
              <a:r>
                <a:rPr lang="es-ES" dirty="0">
                  <a:solidFill>
                    <a:prstClr val="black"/>
                  </a:solidFill>
                  <a:latin typeface="Xunta Sans" panose="00000500000000000000" pitchFamily="2" charset="0"/>
                </a:rPr>
                <a:t>A </a:t>
              </a:r>
              <a:r>
                <a:rPr lang="es-ES" dirty="0" err="1">
                  <a:solidFill>
                    <a:prstClr val="black"/>
                  </a:solidFill>
                  <a:latin typeface="Xunta Sans" panose="00000500000000000000" pitchFamily="2" charset="0"/>
                </a:rPr>
                <a:t>miúdo</a:t>
              </a:r>
              <a:r>
                <a:rPr lang="es-ES" dirty="0">
                  <a:solidFill>
                    <a:prstClr val="black"/>
                  </a:solidFill>
                  <a:latin typeface="Xunta Sans" panose="00000500000000000000" pitchFamily="2" charset="0"/>
                </a:rPr>
                <a:t> a vida moderna leva as </a:t>
              </a:r>
              <a:r>
                <a:rPr lang="es-ES" dirty="0" err="1">
                  <a:solidFill>
                    <a:prstClr val="black"/>
                  </a:solidFill>
                  <a:latin typeface="Xunta Sans" panose="00000500000000000000" pitchFamily="2" charset="0"/>
                </a:rPr>
                <a:t>persoas</a:t>
              </a:r>
              <a:r>
                <a:rPr lang="es-ES" dirty="0">
                  <a:solidFill>
                    <a:prstClr val="black"/>
                  </a:solidFill>
                  <a:latin typeface="Xunta Sans" panose="00000500000000000000" pitchFamily="2" charset="0"/>
                </a:rPr>
                <a:t> adultas a </a:t>
              </a:r>
              <a:r>
                <a:rPr lang="es-ES" dirty="0" err="1">
                  <a:solidFill>
                    <a:prstClr val="black"/>
                  </a:solidFill>
                  <a:latin typeface="Xunta Sans" panose="00000500000000000000" pitchFamily="2" charset="0"/>
                </a:rPr>
                <a:t>voltar</a:t>
              </a:r>
              <a:r>
                <a:rPr lang="es-ES" dirty="0">
                  <a:solidFill>
                    <a:prstClr val="black"/>
                  </a:solidFill>
                  <a:latin typeface="Xunta Sans" panose="00000500000000000000" pitchFamily="2" charset="0"/>
                </a:rPr>
                <a:t> á educación e a formación.</a:t>
              </a:r>
              <a:endParaRPr lang="en-US" b="1" dirty="0">
                <a:solidFill>
                  <a:srgbClr val="0070C0"/>
                </a:solidFill>
                <a:latin typeface="Xunta Sans" panose="00000500000000000000" pitchFamily="2" charset="0"/>
              </a:endParaRPr>
            </a:p>
          </p:txBody>
        </p:sp>
        <p:cxnSp>
          <p:nvCxnSpPr>
            <p:cNvPr id="6" name="Conector recto de flecha 5">
              <a:extLst>
                <a:ext uri="{FF2B5EF4-FFF2-40B4-BE49-F238E27FC236}">
                  <a16:creationId xmlns:a16="http://schemas.microsoft.com/office/drawing/2014/main" id="{D0E68C35-AA11-0760-ABAC-4D3982FF1068}"/>
                </a:ext>
              </a:extLst>
            </p:cNvPr>
            <p:cNvCxnSpPr>
              <a:cxnSpLocks/>
            </p:cNvCxnSpPr>
            <p:nvPr/>
          </p:nvCxnSpPr>
          <p:spPr>
            <a:xfrm>
              <a:off x="1043171" y="1012178"/>
              <a:ext cx="171279" cy="201538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4">
            <a:extLst>
              <a:ext uri="{FF2B5EF4-FFF2-40B4-BE49-F238E27FC236}">
                <a16:creationId xmlns:a16="http://schemas.microsoft.com/office/drawing/2014/main" id="{A4FD5B15-AAFF-BD64-3CC2-BEB03BBBF6A6}"/>
              </a:ext>
            </a:extLst>
          </p:cNvPr>
          <p:cNvGrpSpPr/>
          <p:nvPr/>
        </p:nvGrpSpPr>
        <p:grpSpPr>
          <a:xfrm>
            <a:off x="2180850" y="63102"/>
            <a:ext cx="7736510" cy="1216564"/>
            <a:chOff x="-299365" y="-105834"/>
            <a:chExt cx="2695633" cy="450579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FC82A353-B92B-FAB5-DC84-C1C4A8A43662}"/>
                </a:ext>
              </a:extLst>
            </p:cNvPr>
            <p:cNvSpPr/>
            <p:nvPr/>
          </p:nvSpPr>
          <p:spPr>
            <a:xfrm>
              <a:off x="-187977" y="0"/>
              <a:ext cx="2488894" cy="288654"/>
            </a:xfrm>
            <a:custGeom>
              <a:avLst/>
              <a:gdLst/>
              <a:ahLst/>
              <a:cxnLst/>
              <a:rect l="l" t="t" r="r" b="b"/>
              <a:pathLst>
                <a:path w="2300917" h="288654">
                  <a:moveTo>
                    <a:pt x="44863" y="0"/>
                  </a:moveTo>
                  <a:lnTo>
                    <a:pt x="2256055" y="0"/>
                  </a:lnTo>
                  <a:cubicBezTo>
                    <a:pt x="2280832" y="0"/>
                    <a:pt x="2300917" y="20086"/>
                    <a:pt x="2300917" y="44863"/>
                  </a:cubicBezTo>
                  <a:lnTo>
                    <a:pt x="2300917" y="243791"/>
                  </a:lnTo>
                  <a:cubicBezTo>
                    <a:pt x="2300917" y="255690"/>
                    <a:pt x="2296191" y="267101"/>
                    <a:pt x="2287777" y="275514"/>
                  </a:cubicBezTo>
                  <a:cubicBezTo>
                    <a:pt x="2279364" y="283928"/>
                    <a:pt x="2267953" y="288654"/>
                    <a:pt x="2256055" y="288654"/>
                  </a:cubicBezTo>
                  <a:lnTo>
                    <a:pt x="44863" y="288654"/>
                  </a:lnTo>
                  <a:cubicBezTo>
                    <a:pt x="32964" y="288654"/>
                    <a:pt x="21553" y="283928"/>
                    <a:pt x="13140" y="275514"/>
                  </a:cubicBezTo>
                  <a:cubicBezTo>
                    <a:pt x="4727" y="267101"/>
                    <a:pt x="0" y="255690"/>
                    <a:pt x="0" y="243791"/>
                  </a:cubicBezTo>
                  <a:lnTo>
                    <a:pt x="0" y="44863"/>
                  </a:lnTo>
                  <a:cubicBezTo>
                    <a:pt x="0" y="32964"/>
                    <a:pt x="4727" y="21553"/>
                    <a:pt x="13140" y="13140"/>
                  </a:cubicBezTo>
                  <a:cubicBezTo>
                    <a:pt x="21553" y="4727"/>
                    <a:pt x="32964" y="0"/>
                    <a:pt x="44863" y="0"/>
                  </a:cubicBezTo>
                  <a:close/>
                </a:path>
              </a:pathLst>
            </a:custGeom>
            <a:solidFill>
              <a:srgbClr val="007BC4"/>
            </a:solidFill>
          </p:spPr>
        </p:sp>
        <p:sp>
          <p:nvSpPr>
            <p:cNvPr id="10" name="TextBox 6">
              <a:extLst>
                <a:ext uri="{FF2B5EF4-FFF2-40B4-BE49-F238E27FC236}">
                  <a16:creationId xmlns:a16="http://schemas.microsoft.com/office/drawing/2014/main" id="{602952D6-86CB-1C12-1C73-43FEF196B86C}"/>
                </a:ext>
              </a:extLst>
            </p:cNvPr>
            <p:cNvSpPr txBox="1"/>
            <p:nvPr/>
          </p:nvSpPr>
          <p:spPr>
            <a:xfrm>
              <a:off x="-299365" y="-105834"/>
              <a:ext cx="2695633" cy="4505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863"/>
                </a:lnSpc>
              </a:pPr>
              <a:r>
                <a:rPr lang="en-US" sz="3200" dirty="0" err="1">
                  <a:solidFill>
                    <a:srgbClr val="FEFEFF"/>
                  </a:solidFill>
                  <a:latin typeface="Xunta Sans"/>
                </a:rPr>
                <a:t>Introdución</a:t>
              </a:r>
              <a:r>
                <a:rPr lang="en-US" sz="3200" dirty="0">
                  <a:solidFill>
                    <a:srgbClr val="FEFEFF"/>
                  </a:solidFill>
                  <a:latin typeface="Xunta Sans"/>
                </a:rPr>
                <a:t> á </a:t>
              </a:r>
              <a:r>
                <a:rPr lang="en-US" sz="3200" dirty="0" err="1">
                  <a:solidFill>
                    <a:srgbClr val="FEFEFF"/>
                  </a:solidFill>
                  <a:latin typeface="Xunta Sans"/>
                </a:rPr>
                <a:t>Aprendizaxe</a:t>
              </a:r>
              <a:r>
                <a:rPr lang="en-US" sz="3200" dirty="0">
                  <a:solidFill>
                    <a:srgbClr val="FEFEFF"/>
                  </a:solidFill>
                  <a:latin typeface="Xunta Sans"/>
                </a:rPr>
                <a:t> </a:t>
              </a:r>
              <a:r>
                <a:rPr lang="en-US" sz="3200" dirty="0" err="1">
                  <a:solidFill>
                    <a:srgbClr val="FEFEFF"/>
                  </a:solidFill>
                  <a:latin typeface="Xunta Sans"/>
                </a:rPr>
                <a:t>en</a:t>
              </a:r>
              <a:r>
                <a:rPr lang="en-US" sz="3200" dirty="0">
                  <a:solidFill>
                    <a:srgbClr val="FEFEFF"/>
                  </a:solidFill>
                  <a:latin typeface="Xunta Sans"/>
                </a:rPr>
                <a:t> Familia</a:t>
              </a:r>
            </a:p>
          </p:txBody>
        </p:sp>
      </p:grpSp>
      <p:grpSp>
        <p:nvGrpSpPr>
          <p:cNvPr id="11" name="Group 4">
            <a:extLst>
              <a:ext uri="{FF2B5EF4-FFF2-40B4-BE49-F238E27FC236}">
                <a16:creationId xmlns:a16="http://schemas.microsoft.com/office/drawing/2014/main" id="{D026B196-4F3D-7B08-31E7-19AF329F35B7}"/>
              </a:ext>
            </a:extLst>
          </p:cNvPr>
          <p:cNvGrpSpPr/>
          <p:nvPr/>
        </p:nvGrpSpPr>
        <p:grpSpPr>
          <a:xfrm>
            <a:off x="1662491" y="149015"/>
            <a:ext cx="678201" cy="1216564"/>
            <a:chOff x="-1114959" y="-108181"/>
            <a:chExt cx="946256" cy="450579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3B718F9-976B-6410-2FFA-E267A43D9FFB}"/>
                </a:ext>
              </a:extLst>
            </p:cNvPr>
            <p:cNvSpPr/>
            <p:nvPr/>
          </p:nvSpPr>
          <p:spPr>
            <a:xfrm>
              <a:off x="-1080011" y="-27218"/>
              <a:ext cx="911308" cy="288654"/>
            </a:xfrm>
            <a:custGeom>
              <a:avLst/>
              <a:gdLst/>
              <a:ahLst/>
              <a:cxnLst/>
              <a:rect l="l" t="t" r="r" b="b"/>
              <a:pathLst>
                <a:path w="2300917" h="288654">
                  <a:moveTo>
                    <a:pt x="44863" y="0"/>
                  </a:moveTo>
                  <a:lnTo>
                    <a:pt x="2256055" y="0"/>
                  </a:lnTo>
                  <a:cubicBezTo>
                    <a:pt x="2280832" y="0"/>
                    <a:pt x="2300917" y="20086"/>
                    <a:pt x="2300917" y="44863"/>
                  </a:cubicBezTo>
                  <a:lnTo>
                    <a:pt x="2300917" y="243791"/>
                  </a:lnTo>
                  <a:cubicBezTo>
                    <a:pt x="2300917" y="255690"/>
                    <a:pt x="2296191" y="267101"/>
                    <a:pt x="2287777" y="275514"/>
                  </a:cubicBezTo>
                  <a:cubicBezTo>
                    <a:pt x="2279364" y="283928"/>
                    <a:pt x="2267953" y="288654"/>
                    <a:pt x="2256055" y="288654"/>
                  </a:cubicBezTo>
                  <a:lnTo>
                    <a:pt x="44863" y="288654"/>
                  </a:lnTo>
                  <a:cubicBezTo>
                    <a:pt x="32964" y="288654"/>
                    <a:pt x="21553" y="283928"/>
                    <a:pt x="13140" y="275514"/>
                  </a:cubicBezTo>
                  <a:cubicBezTo>
                    <a:pt x="4727" y="267101"/>
                    <a:pt x="0" y="255690"/>
                    <a:pt x="0" y="243791"/>
                  </a:cubicBezTo>
                  <a:lnTo>
                    <a:pt x="0" y="44863"/>
                  </a:lnTo>
                  <a:cubicBezTo>
                    <a:pt x="0" y="32964"/>
                    <a:pt x="4727" y="21553"/>
                    <a:pt x="13140" y="13140"/>
                  </a:cubicBezTo>
                  <a:cubicBezTo>
                    <a:pt x="21553" y="4727"/>
                    <a:pt x="32964" y="0"/>
                    <a:pt x="44863" y="0"/>
                  </a:cubicBezTo>
                  <a:close/>
                </a:path>
              </a:pathLst>
            </a:custGeom>
            <a:solidFill>
              <a:srgbClr val="007BC4"/>
            </a:solidFill>
          </p:spPr>
          <p:txBody>
            <a:bodyPr/>
            <a:lstStyle/>
            <a:p>
              <a:endParaRPr lang="es-ES" dirty="0">
                <a:solidFill>
                  <a:prstClr val="black"/>
                </a:solidFill>
              </a:endParaRPr>
            </a:p>
          </p:txBody>
        </p:sp>
        <p:sp>
          <p:nvSpPr>
            <p:cNvPr id="17" name="TextBox 6">
              <a:extLst>
                <a:ext uri="{FF2B5EF4-FFF2-40B4-BE49-F238E27FC236}">
                  <a16:creationId xmlns:a16="http://schemas.microsoft.com/office/drawing/2014/main" id="{6FD76C0C-B92B-3B8A-7D8D-6733D1390A2D}"/>
                </a:ext>
              </a:extLst>
            </p:cNvPr>
            <p:cNvSpPr txBox="1"/>
            <p:nvPr/>
          </p:nvSpPr>
          <p:spPr>
            <a:xfrm>
              <a:off x="-1114959" y="-108181"/>
              <a:ext cx="938858" cy="4505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/>
              <a:r>
                <a:rPr lang="en-US" sz="3199" dirty="0">
                  <a:solidFill>
                    <a:srgbClr val="FEFEFF"/>
                  </a:solidFill>
                  <a:latin typeface="Xunta Sans"/>
                </a:rPr>
                <a:t>2</a:t>
              </a:r>
            </a:p>
          </p:txBody>
        </p:sp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id="{CEDD94D2-E61F-3127-D176-F65CBCC22862}"/>
              </a:ext>
            </a:extLst>
          </p:cNvPr>
          <p:cNvGrpSpPr/>
          <p:nvPr/>
        </p:nvGrpSpPr>
        <p:grpSpPr>
          <a:xfrm>
            <a:off x="660790" y="4215394"/>
            <a:ext cx="5483973" cy="1709735"/>
            <a:chOff x="3508648" y="2552712"/>
            <a:chExt cx="5483973" cy="1709735"/>
          </a:xfrm>
        </p:grpSpPr>
        <p:sp>
          <p:nvSpPr>
            <p:cNvPr id="13" name="TextBox 9">
              <a:extLst>
                <a:ext uri="{FF2B5EF4-FFF2-40B4-BE49-F238E27FC236}">
                  <a16:creationId xmlns:a16="http://schemas.microsoft.com/office/drawing/2014/main" id="{E9CD8335-985E-3820-0C3C-9AE934BA9F98}"/>
                </a:ext>
              </a:extLst>
            </p:cNvPr>
            <p:cNvSpPr txBox="1"/>
            <p:nvPr/>
          </p:nvSpPr>
          <p:spPr>
            <a:xfrm>
              <a:off x="3508648" y="3548066"/>
              <a:ext cx="5483973" cy="714381"/>
            </a:xfrm>
            <a:prstGeom prst="rect">
              <a:avLst/>
            </a:prstGeom>
            <a:ln w="57150">
              <a:solidFill>
                <a:srgbClr val="0070C0"/>
              </a:solidFill>
            </a:ln>
            <a:scene3d>
              <a:camera prst="isometricOffAxis1Right"/>
              <a:lightRig rig="threePt" dir="t"/>
            </a:scene3d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27"/>
                </a:lnSpc>
              </a:pPr>
              <a:r>
                <a:rPr lang="en-US" sz="2400" b="1" dirty="0" err="1">
                  <a:solidFill>
                    <a:srgbClr val="0070C0"/>
                  </a:solidFill>
                  <a:latin typeface="Xunta Sans"/>
                </a:rPr>
                <a:t>Mellora</a:t>
              </a:r>
              <a:r>
                <a:rPr lang="en-US" sz="2400" b="1" dirty="0">
                  <a:solidFill>
                    <a:srgbClr val="0070C0"/>
                  </a:solidFill>
                  <a:latin typeface="Xunta Sans"/>
                </a:rPr>
                <a:t> das </a:t>
              </a:r>
              <a:r>
                <a:rPr lang="en-US" sz="2400" b="1" dirty="0" err="1">
                  <a:solidFill>
                    <a:srgbClr val="0070C0"/>
                  </a:solidFill>
                  <a:latin typeface="Xunta Sans"/>
                </a:rPr>
                <a:t>oportunidades</a:t>
              </a:r>
              <a:r>
                <a:rPr lang="en-US" sz="2400" b="1" dirty="0">
                  <a:solidFill>
                    <a:srgbClr val="0070C0"/>
                  </a:solidFill>
                  <a:latin typeface="Xunta Sans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Xunta Sans"/>
                </a:rPr>
                <a:t>laborais</a:t>
              </a:r>
              <a:endParaRPr lang="en-US" sz="1100" b="1" dirty="0">
                <a:solidFill>
                  <a:srgbClr val="0070C0"/>
                </a:solidFill>
                <a:latin typeface="Xunta Sans"/>
              </a:endParaRPr>
            </a:p>
          </p:txBody>
        </p:sp>
        <p:sp>
          <p:nvSpPr>
            <p:cNvPr id="30" name="Flecha: hacia abajo 29">
              <a:extLst>
                <a:ext uri="{FF2B5EF4-FFF2-40B4-BE49-F238E27FC236}">
                  <a16:creationId xmlns:a16="http://schemas.microsoft.com/office/drawing/2014/main" id="{6C17D558-C49C-0920-81B1-F5253ED00C41}"/>
                </a:ext>
              </a:extLst>
            </p:cNvPr>
            <p:cNvSpPr/>
            <p:nvPr/>
          </p:nvSpPr>
          <p:spPr>
            <a:xfrm rot="19972477">
              <a:off x="5223099" y="2552712"/>
              <a:ext cx="1052887" cy="864768"/>
            </a:xfrm>
            <a:prstGeom prst="downArrow">
              <a:avLst/>
            </a:prstGeom>
            <a:noFill/>
            <a:ln>
              <a:solidFill>
                <a:srgbClr val="002060"/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  <a:scene3d>
              <a:camera prst="isometricOffAxis2Lef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4" name="Grupo 33">
            <a:extLst>
              <a:ext uri="{FF2B5EF4-FFF2-40B4-BE49-F238E27FC236}">
                <a16:creationId xmlns:a16="http://schemas.microsoft.com/office/drawing/2014/main" id="{2C2889F5-A2BE-9D6D-AADA-26592DB25851}"/>
              </a:ext>
            </a:extLst>
          </p:cNvPr>
          <p:cNvGrpSpPr/>
          <p:nvPr/>
        </p:nvGrpSpPr>
        <p:grpSpPr>
          <a:xfrm>
            <a:off x="4280173" y="3187866"/>
            <a:ext cx="3343002" cy="1460413"/>
            <a:chOff x="4368772" y="3143030"/>
            <a:chExt cx="3343002" cy="1460413"/>
          </a:xfrm>
        </p:grpSpPr>
        <p:sp>
          <p:nvSpPr>
            <p:cNvPr id="32" name="TextBox 9">
              <a:extLst>
                <a:ext uri="{FF2B5EF4-FFF2-40B4-BE49-F238E27FC236}">
                  <a16:creationId xmlns:a16="http://schemas.microsoft.com/office/drawing/2014/main" id="{9C0D67E9-E4EA-EB12-D1EB-D6DAD74F4276}"/>
                </a:ext>
              </a:extLst>
            </p:cNvPr>
            <p:cNvSpPr txBox="1"/>
            <p:nvPr/>
          </p:nvSpPr>
          <p:spPr>
            <a:xfrm>
              <a:off x="4368772" y="3889062"/>
              <a:ext cx="3343002" cy="714381"/>
            </a:xfrm>
            <a:prstGeom prst="rect">
              <a:avLst/>
            </a:prstGeom>
            <a:ln w="57150">
              <a:solidFill>
                <a:srgbClr val="0070C0"/>
              </a:solidFill>
            </a:ln>
            <a:scene3d>
              <a:camera prst="isometricOffAxis2Left"/>
              <a:lightRig rig="threePt" dir="t"/>
            </a:scene3d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27"/>
                </a:lnSpc>
              </a:pPr>
              <a:r>
                <a:rPr lang="en-US" sz="2400" b="1" dirty="0" err="1">
                  <a:solidFill>
                    <a:srgbClr val="0070C0"/>
                  </a:solidFill>
                  <a:latin typeface="Xunta Sans"/>
                </a:rPr>
                <a:t>Alfabetización</a:t>
              </a:r>
              <a:endParaRPr lang="en-US" sz="1100" b="1" dirty="0">
                <a:solidFill>
                  <a:srgbClr val="0070C0"/>
                </a:solidFill>
                <a:latin typeface="Xunta Sans"/>
              </a:endParaRPr>
            </a:p>
          </p:txBody>
        </p:sp>
        <p:sp>
          <p:nvSpPr>
            <p:cNvPr id="33" name="Flecha: hacia abajo 32">
              <a:extLst>
                <a:ext uri="{FF2B5EF4-FFF2-40B4-BE49-F238E27FC236}">
                  <a16:creationId xmlns:a16="http://schemas.microsoft.com/office/drawing/2014/main" id="{B87867DE-5FB3-F411-FBC9-216409D5046B}"/>
                </a:ext>
              </a:extLst>
            </p:cNvPr>
            <p:cNvSpPr/>
            <p:nvPr/>
          </p:nvSpPr>
          <p:spPr>
            <a:xfrm>
              <a:off x="5761682" y="3143030"/>
              <a:ext cx="1153449" cy="897235"/>
            </a:xfrm>
            <a:prstGeom prst="downArrow">
              <a:avLst/>
            </a:prstGeom>
            <a:noFill/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506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15137" y="179495"/>
            <a:ext cx="2728570" cy="2926080"/>
          </a:xfrm>
          <a:custGeom>
            <a:avLst/>
            <a:gdLst/>
            <a:ahLst/>
            <a:cxnLst/>
            <a:rect l="l" t="t" r="r" b="b"/>
            <a:pathLst>
              <a:path w="2728570" h="2926080">
                <a:moveTo>
                  <a:pt x="0" y="0"/>
                </a:moveTo>
                <a:lnTo>
                  <a:pt x="2728569" y="0"/>
                </a:lnTo>
                <a:lnTo>
                  <a:pt x="2728569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6915131" y="4184212"/>
            <a:ext cx="2728570" cy="2926080"/>
          </a:xfrm>
          <a:custGeom>
            <a:avLst/>
            <a:gdLst/>
            <a:ahLst/>
            <a:cxnLst/>
            <a:rect l="l" t="t" r="r" b="b"/>
            <a:pathLst>
              <a:path w="2728570" h="2926080">
                <a:moveTo>
                  <a:pt x="0" y="0"/>
                </a:moveTo>
                <a:lnTo>
                  <a:pt x="2728570" y="0"/>
                </a:lnTo>
                <a:lnTo>
                  <a:pt x="2728570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734841" y="4026095"/>
            <a:ext cx="6283916" cy="1216564"/>
            <a:chOff x="-26459" y="-105834"/>
            <a:chExt cx="2327376" cy="45057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300917" cy="288654"/>
            </a:xfrm>
            <a:custGeom>
              <a:avLst/>
              <a:gdLst/>
              <a:ahLst/>
              <a:cxnLst/>
              <a:rect l="l" t="t" r="r" b="b"/>
              <a:pathLst>
                <a:path w="2300917" h="288654">
                  <a:moveTo>
                    <a:pt x="44863" y="0"/>
                  </a:moveTo>
                  <a:lnTo>
                    <a:pt x="2256055" y="0"/>
                  </a:lnTo>
                  <a:cubicBezTo>
                    <a:pt x="2280832" y="0"/>
                    <a:pt x="2300917" y="20086"/>
                    <a:pt x="2300917" y="44863"/>
                  </a:cubicBezTo>
                  <a:lnTo>
                    <a:pt x="2300917" y="243791"/>
                  </a:lnTo>
                  <a:cubicBezTo>
                    <a:pt x="2300917" y="255690"/>
                    <a:pt x="2296191" y="267101"/>
                    <a:pt x="2287777" y="275514"/>
                  </a:cubicBezTo>
                  <a:cubicBezTo>
                    <a:pt x="2279364" y="283928"/>
                    <a:pt x="2267953" y="288654"/>
                    <a:pt x="2256055" y="288654"/>
                  </a:cubicBezTo>
                  <a:lnTo>
                    <a:pt x="44863" y="288654"/>
                  </a:lnTo>
                  <a:cubicBezTo>
                    <a:pt x="32964" y="288654"/>
                    <a:pt x="21553" y="283928"/>
                    <a:pt x="13140" y="275514"/>
                  </a:cubicBezTo>
                  <a:cubicBezTo>
                    <a:pt x="4727" y="267101"/>
                    <a:pt x="0" y="255690"/>
                    <a:pt x="0" y="243791"/>
                  </a:cubicBezTo>
                  <a:lnTo>
                    <a:pt x="0" y="44863"/>
                  </a:lnTo>
                  <a:cubicBezTo>
                    <a:pt x="0" y="32964"/>
                    <a:pt x="4727" y="21553"/>
                    <a:pt x="13140" y="13140"/>
                  </a:cubicBezTo>
                  <a:cubicBezTo>
                    <a:pt x="21553" y="4727"/>
                    <a:pt x="32964" y="0"/>
                    <a:pt x="44863" y="0"/>
                  </a:cubicBezTo>
                  <a:close/>
                </a:path>
              </a:pathLst>
            </a:custGeom>
            <a:solidFill>
              <a:srgbClr val="007BC4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-26459" y="-105834"/>
              <a:ext cx="2300917" cy="4505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863"/>
                </a:lnSpc>
              </a:pPr>
              <a:r>
                <a:rPr lang="en-US" sz="3199" dirty="0">
                  <a:solidFill>
                    <a:srgbClr val="FEFEFF"/>
                  </a:solidFill>
                  <a:latin typeface="Xunta Sans"/>
                </a:rPr>
                <a:t>Carmen Rodríguez Alonso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3622547" y="1331385"/>
            <a:ext cx="2508506" cy="450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99"/>
              </a:lnSpc>
              <a:spcBef>
                <a:spcPct val="0"/>
              </a:spcBef>
            </a:pPr>
            <a:r>
              <a:rPr lang="en-US" sz="2499" dirty="0" err="1">
                <a:solidFill>
                  <a:srgbClr val="007BC4"/>
                </a:solidFill>
                <a:latin typeface="Xunta Sans"/>
              </a:rPr>
              <a:t>Relatoras</a:t>
            </a:r>
            <a:endParaRPr lang="en-US" sz="2499" dirty="0">
              <a:solidFill>
                <a:srgbClr val="007BC4"/>
              </a:solidFill>
              <a:latin typeface="Xunta Sans"/>
            </a:endParaRPr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id="{ACBE8C59-B1AD-4667-97CF-AE59D845DD7E}"/>
              </a:ext>
            </a:extLst>
          </p:cNvPr>
          <p:cNvGrpSpPr/>
          <p:nvPr/>
        </p:nvGrpSpPr>
        <p:grpSpPr>
          <a:xfrm>
            <a:off x="1699122" y="2967647"/>
            <a:ext cx="6283916" cy="1216564"/>
            <a:chOff x="-26459" y="-105834"/>
            <a:chExt cx="2327376" cy="450579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31133422-4137-438C-93ED-020D70FF97F9}"/>
                </a:ext>
              </a:extLst>
            </p:cNvPr>
            <p:cNvSpPr/>
            <p:nvPr/>
          </p:nvSpPr>
          <p:spPr>
            <a:xfrm>
              <a:off x="0" y="0"/>
              <a:ext cx="2300917" cy="288654"/>
            </a:xfrm>
            <a:custGeom>
              <a:avLst/>
              <a:gdLst/>
              <a:ahLst/>
              <a:cxnLst/>
              <a:rect l="l" t="t" r="r" b="b"/>
              <a:pathLst>
                <a:path w="2300917" h="288654">
                  <a:moveTo>
                    <a:pt x="44863" y="0"/>
                  </a:moveTo>
                  <a:lnTo>
                    <a:pt x="2256055" y="0"/>
                  </a:lnTo>
                  <a:cubicBezTo>
                    <a:pt x="2280832" y="0"/>
                    <a:pt x="2300917" y="20086"/>
                    <a:pt x="2300917" y="44863"/>
                  </a:cubicBezTo>
                  <a:lnTo>
                    <a:pt x="2300917" y="243791"/>
                  </a:lnTo>
                  <a:cubicBezTo>
                    <a:pt x="2300917" y="255690"/>
                    <a:pt x="2296191" y="267101"/>
                    <a:pt x="2287777" y="275514"/>
                  </a:cubicBezTo>
                  <a:cubicBezTo>
                    <a:pt x="2279364" y="283928"/>
                    <a:pt x="2267953" y="288654"/>
                    <a:pt x="2256055" y="288654"/>
                  </a:cubicBezTo>
                  <a:lnTo>
                    <a:pt x="44863" y="288654"/>
                  </a:lnTo>
                  <a:cubicBezTo>
                    <a:pt x="32964" y="288654"/>
                    <a:pt x="21553" y="283928"/>
                    <a:pt x="13140" y="275514"/>
                  </a:cubicBezTo>
                  <a:cubicBezTo>
                    <a:pt x="4727" y="267101"/>
                    <a:pt x="0" y="255690"/>
                    <a:pt x="0" y="243791"/>
                  </a:cubicBezTo>
                  <a:lnTo>
                    <a:pt x="0" y="44863"/>
                  </a:lnTo>
                  <a:cubicBezTo>
                    <a:pt x="0" y="32964"/>
                    <a:pt x="4727" y="21553"/>
                    <a:pt x="13140" y="13140"/>
                  </a:cubicBezTo>
                  <a:cubicBezTo>
                    <a:pt x="21553" y="4727"/>
                    <a:pt x="32964" y="0"/>
                    <a:pt x="44863" y="0"/>
                  </a:cubicBezTo>
                  <a:close/>
                </a:path>
              </a:pathLst>
            </a:custGeom>
            <a:solidFill>
              <a:srgbClr val="007BC4"/>
            </a:solidFill>
          </p:spPr>
        </p:sp>
        <p:sp>
          <p:nvSpPr>
            <p:cNvPr id="11" name="TextBox 6">
              <a:extLst>
                <a:ext uri="{FF2B5EF4-FFF2-40B4-BE49-F238E27FC236}">
                  <a16:creationId xmlns:a16="http://schemas.microsoft.com/office/drawing/2014/main" id="{607CC4D7-6D30-42C3-9618-5194CB9D7110}"/>
                </a:ext>
              </a:extLst>
            </p:cNvPr>
            <p:cNvSpPr txBox="1"/>
            <p:nvPr/>
          </p:nvSpPr>
          <p:spPr>
            <a:xfrm>
              <a:off x="-26459" y="-105834"/>
              <a:ext cx="2300917" cy="4505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863"/>
                </a:lnSpc>
              </a:pPr>
              <a:r>
                <a:rPr lang="en-US" sz="3199" dirty="0" err="1">
                  <a:solidFill>
                    <a:srgbClr val="FEFEFF"/>
                  </a:solidFill>
                  <a:latin typeface="Xunta Sans"/>
                </a:rPr>
                <a:t>Montse</a:t>
              </a:r>
              <a:r>
                <a:rPr lang="en-US" sz="3199" dirty="0">
                  <a:solidFill>
                    <a:srgbClr val="FEFEFF"/>
                  </a:solidFill>
                  <a:latin typeface="Xunta Sans"/>
                </a:rPr>
                <a:t> Gregorio </a:t>
              </a:r>
              <a:r>
                <a:rPr lang="en-US" sz="3199" dirty="0" err="1">
                  <a:solidFill>
                    <a:srgbClr val="FEFEFF"/>
                  </a:solidFill>
                  <a:latin typeface="Xunta Sans"/>
                </a:rPr>
                <a:t>Gregorio</a:t>
              </a:r>
              <a:endParaRPr lang="en-US" sz="3199" dirty="0">
                <a:solidFill>
                  <a:srgbClr val="FEFEFF"/>
                </a:solidFill>
                <a:latin typeface="Xunta Sans"/>
              </a:endParaRPr>
            </a:p>
          </p:txBody>
        </p:sp>
      </p:grpSp>
      <p:grpSp>
        <p:nvGrpSpPr>
          <p:cNvPr id="12" name="Group 4">
            <a:extLst>
              <a:ext uri="{FF2B5EF4-FFF2-40B4-BE49-F238E27FC236}">
                <a16:creationId xmlns:a16="http://schemas.microsoft.com/office/drawing/2014/main" id="{5ACE3EEE-C82E-4884-B951-D552500CEB41}"/>
              </a:ext>
            </a:extLst>
          </p:cNvPr>
          <p:cNvGrpSpPr/>
          <p:nvPr/>
        </p:nvGrpSpPr>
        <p:grpSpPr>
          <a:xfrm>
            <a:off x="1687562" y="1909081"/>
            <a:ext cx="6283916" cy="1216564"/>
            <a:chOff x="-26459" y="-105834"/>
            <a:chExt cx="2327376" cy="450579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4C1B78C7-7BDE-4965-BB69-9EA554D6F464}"/>
                </a:ext>
              </a:extLst>
            </p:cNvPr>
            <p:cNvSpPr/>
            <p:nvPr/>
          </p:nvSpPr>
          <p:spPr>
            <a:xfrm>
              <a:off x="0" y="0"/>
              <a:ext cx="2300917" cy="288654"/>
            </a:xfrm>
            <a:custGeom>
              <a:avLst/>
              <a:gdLst/>
              <a:ahLst/>
              <a:cxnLst/>
              <a:rect l="l" t="t" r="r" b="b"/>
              <a:pathLst>
                <a:path w="2300917" h="288654">
                  <a:moveTo>
                    <a:pt x="44863" y="0"/>
                  </a:moveTo>
                  <a:lnTo>
                    <a:pt x="2256055" y="0"/>
                  </a:lnTo>
                  <a:cubicBezTo>
                    <a:pt x="2280832" y="0"/>
                    <a:pt x="2300917" y="20086"/>
                    <a:pt x="2300917" y="44863"/>
                  </a:cubicBezTo>
                  <a:lnTo>
                    <a:pt x="2300917" y="243791"/>
                  </a:lnTo>
                  <a:cubicBezTo>
                    <a:pt x="2300917" y="255690"/>
                    <a:pt x="2296191" y="267101"/>
                    <a:pt x="2287777" y="275514"/>
                  </a:cubicBezTo>
                  <a:cubicBezTo>
                    <a:pt x="2279364" y="283928"/>
                    <a:pt x="2267953" y="288654"/>
                    <a:pt x="2256055" y="288654"/>
                  </a:cubicBezTo>
                  <a:lnTo>
                    <a:pt x="44863" y="288654"/>
                  </a:lnTo>
                  <a:cubicBezTo>
                    <a:pt x="32964" y="288654"/>
                    <a:pt x="21553" y="283928"/>
                    <a:pt x="13140" y="275514"/>
                  </a:cubicBezTo>
                  <a:cubicBezTo>
                    <a:pt x="4727" y="267101"/>
                    <a:pt x="0" y="255690"/>
                    <a:pt x="0" y="243791"/>
                  </a:cubicBezTo>
                  <a:lnTo>
                    <a:pt x="0" y="44863"/>
                  </a:lnTo>
                  <a:cubicBezTo>
                    <a:pt x="0" y="32964"/>
                    <a:pt x="4727" y="21553"/>
                    <a:pt x="13140" y="13140"/>
                  </a:cubicBezTo>
                  <a:cubicBezTo>
                    <a:pt x="21553" y="4727"/>
                    <a:pt x="32964" y="0"/>
                    <a:pt x="44863" y="0"/>
                  </a:cubicBezTo>
                  <a:close/>
                </a:path>
              </a:pathLst>
            </a:custGeom>
            <a:solidFill>
              <a:srgbClr val="007BC4"/>
            </a:solidFill>
          </p:spPr>
        </p:sp>
        <p:sp>
          <p:nvSpPr>
            <p:cNvPr id="14" name="TextBox 6">
              <a:extLst>
                <a:ext uri="{FF2B5EF4-FFF2-40B4-BE49-F238E27FC236}">
                  <a16:creationId xmlns:a16="http://schemas.microsoft.com/office/drawing/2014/main" id="{0547EA51-8C2B-43A3-B74B-1AED11B9BC0E}"/>
                </a:ext>
              </a:extLst>
            </p:cNvPr>
            <p:cNvSpPr txBox="1"/>
            <p:nvPr/>
          </p:nvSpPr>
          <p:spPr>
            <a:xfrm>
              <a:off x="-26459" y="-105834"/>
              <a:ext cx="2300917" cy="4505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863"/>
                </a:lnSpc>
              </a:pPr>
              <a:r>
                <a:rPr lang="en-US" sz="3199" dirty="0">
                  <a:solidFill>
                    <a:srgbClr val="FEFEFF"/>
                  </a:solidFill>
                  <a:latin typeface="Xunta Sans"/>
                </a:rPr>
                <a:t>Patricia Conde Pardo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39922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504E3D-9EEB-0852-A78F-AC59B6B388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FF9950CF-73D6-CD2D-9216-16FC0D79FAFD}"/>
              </a:ext>
            </a:extLst>
          </p:cNvPr>
          <p:cNvSpPr/>
          <p:nvPr/>
        </p:nvSpPr>
        <p:spPr>
          <a:xfrm>
            <a:off x="215137" y="149015"/>
            <a:ext cx="2728570" cy="2926080"/>
          </a:xfrm>
          <a:custGeom>
            <a:avLst/>
            <a:gdLst/>
            <a:ahLst/>
            <a:cxnLst/>
            <a:rect l="l" t="t" r="r" b="b"/>
            <a:pathLst>
              <a:path w="2728570" h="2926080">
                <a:moveTo>
                  <a:pt x="0" y="0"/>
                </a:moveTo>
                <a:lnTo>
                  <a:pt x="2728569" y="0"/>
                </a:lnTo>
                <a:lnTo>
                  <a:pt x="2728569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A1B16ACD-E9BA-0820-24B9-A00DA71E2F88}"/>
              </a:ext>
            </a:extLst>
          </p:cNvPr>
          <p:cNvSpPr/>
          <p:nvPr/>
        </p:nvSpPr>
        <p:spPr>
          <a:xfrm rot="-10800000">
            <a:off x="6915131" y="4184212"/>
            <a:ext cx="2728570" cy="2926080"/>
          </a:xfrm>
          <a:custGeom>
            <a:avLst/>
            <a:gdLst/>
            <a:ahLst/>
            <a:cxnLst/>
            <a:rect l="l" t="t" r="r" b="b"/>
            <a:pathLst>
              <a:path w="2728570" h="2926080">
                <a:moveTo>
                  <a:pt x="0" y="0"/>
                </a:moveTo>
                <a:lnTo>
                  <a:pt x="2728570" y="0"/>
                </a:lnTo>
                <a:lnTo>
                  <a:pt x="2728570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7FFDEC4F-495D-D848-E31B-3F77D814A807}"/>
              </a:ext>
            </a:extLst>
          </p:cNvPr>
          <p:cNvGrpSpPr/>
          <p:nvPr/>
        </p:nvGrpSpPr>
        <p:grpSpPr>
          <a:xfrm>
            <a:off x="2180850" y="63102"/>
            <a:ext cx="7736510" cy="1216564"/>
            <a:chOff x="-299365" y="-105834"/>
            <a:chExt cx="2695633" cy="450579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B534FBBD-B111-DEEE-0732-DD46DAED14E3}"/>
                </a:ext>
              </a:extLst>
            </p:cNvPr>
            <p:cNvSpPr/>
            <p:nvPr/>
          </p:nvSpPr>
          <p:spPr>
            <a:xfrm>
              <a:off x="-187977" y="0"/>
              <a:ext cx="2488894" cy="288654"/>
            </a:xfrm>
            <a:custGeom>
              <a:avLst/>
              <a:gdLst/>
              <a:ahLst/>
              <a:cxnLst/>
              <a:rect l="l" t="t" r="r" b="b"/>
              <a:pathLst>
                <a:path w="2300917" h="288654">
                  <a:moveTo>
                    <a:pt x="44863" y="0"/>
                  </a:moveTo>
                  <a:lnTo>
                    <a:pt x="2256055" y="0"/>
                  </a:lnTo>
                  <a:cubicBezTo>
                    <a:pt x="2280832" y="0"/>
                    <a:pt x="2300917" y="20086"/>
                    <a:pt x="2300917" y="44863"/>
                  </a:cubicBezTo>
                  <a:lnTo>
                    <a:pt x="2300917" y="243791"/>
                  </a:lnTo>
                  <a:cubicBezTo>
                    <a:pt x="2300917" y="255690"/>
                    <a:pt x="2296191" y="267101"/>
                    <a:pt x="2287777" y="275514"/>
                  </a:cubicBezTo>
                  <a:cubicBezTo>
                    <a:pt x="2279364" y="283928"/>
                    <a:pt x="2267953" y="288654"/>
                    <a:pt x="2256055" y="288654"/>
                  </a:cubicBezTo>
                  <a:lnTo>
                    <a:pt x="44863" y="288654"/>
                  </a:lnTo>
                  <a:cubicBezTo>
                    <a:pt x="32964" y="288654"/>
                    <a:pt x="21553" y="283928"/>
                    <a:pt x="13140" y="275514"/>
                  </a:cubicBezTo>
                  <a:cubicBezTo>
                    <a:pt x="4727" y="267101"/>
                    <a:pt x="0" y="255690"/>
                    <a:pt x="0" y="243791"/>
                  </a:cubicBezTo>
                  <a:lnTo>
                    <a:pt x="0" y="44863"/>
                  </a:lnTo>
                  <a:cubicBezTo>
                    <a:pt x="0" y="32964"/>
                    <a:pt x="4727" y="21553"/>
                    <a:pt x="13140" y="13140"/>
                  </a:cubicBezTo>
                  <a:cubicBezTo>
                    <a:pt x="21553" y="4727"/>
                    <a:pt x="32964" y="0"/>
                    <a:pt x="44863" y="0"/>
                  </a:cubicBezTo>
                  <a:close/>
                </a:path>
              </a:pathLst>
            </a:custGeom>
            <a:solidFill>
              <a:srgbClr val="007BC4"/>
            </a:solidFill>
          </p:spPr>
        </p:sp>
        <p:sp>
          <p:nvSpPr>
            <p:cNvPr id="10" name="TextBox 6">
              <a:extLst>
                <a:ext uri="{FF2B5EF4-FFF2-40B4-BE49-F238E27FC236}">
                  <a16:creationId xmlns:a16="http://schemas.microsoft.com/office/drawing/2014/main" id="{3F940F07-B454-6DDB-2827-8A3110779B68}"/>
                </a:ext>
              </a:extLst>
            </p:cNvPr>
            <p:cNvSpPr txBox="1"/>
            <p:nvPr/>
          </p:nvSpPr>
          <p:spPr>
            <a:xfrm>
              <a:off x="-299365" y="-105834"/>
              <a:ext cx="2695633" cy="4505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863"/>
                </a:lnSpc>
              </a:pPr>
              <a:r>
                <a:rPr lang="en-US" sz="3200" dirty="0" err="1">
                  <a:solidFill>
                    <a:srgbClr val="FEFEFF"/>
                  </a:solidFill>
                  <a:latin typeface="Xunta Sans"/>
                </a:rPr>
                <a:t>Introdución</a:t>
              </a:r>
              <a:r>
                <a:rPr lang="en-US" sz="3200" dirty="0">
                  <a:solidFill>
                    <a:srgbClr val="FEFEFF"/>
                  </a:solidFill>
                  <a:latin typeface="Xunta Sans"/>
                </a:rPr>
                <a:t> á </a:t>
              </a:r>
              <a:r>
                <a:rPr lang="en-US" sz="3200" dirty="0" err="1">
                  <a:solidFill>
                    <a:srgbClr val="FEFEFF"/>
                  </a:solidFill>
                  <a:latin typeface="Xunta Sans"/>
                </a:rPr>
                <a:t>Aprendizaxe</a:t>
              </a:r>
              <a:r>
                <a:rPr lang="en-US" sz="3200" dirty="0">
                  <a:solidFill>
                    <a:srgbClr val="FEFEFF"/>
                  </a:solidFill>
                  <a:latin typeface="Xunta Sans"/>
                </a:rPr>
                <a:t> </a:t>
              </a:r>
              <a:r>
                <a:rPr lang="en-US" sz="3200" dirty="0" err="1">
                  <a:solidFill>
                    <a:srgbClr val="FEFEFF"/>
                  </a:solidFill>
                  <a:latin typeface="Xunta Sans"/>
                </a:rPr>
                <a:t>en</a:t>
              </a:r>
              <a:r>
                <a:rPr lang="en-US" sz="3200" dirty="0">
                  <a:solidFill>
                    <a:srgbClr val="FEFEFF"/>
                  </a:solidFill>
                  <a:latin typeface="Xunta Sans"/>
                </a:rPr>
                <a:t> Familia</a:t>
              </a:r>
            </a:p>
          </p:txBody>
        </p:sp>
      </p:grpSp>
      <p:grpSp>
        <p:nvGrpSpPr>
          <p:cNvPr id="11" name="Group 4">
            <a:extLst>
              <a:ext uri="{FF2B5EF4-FFF2-40B4-BE49-F238E27FC236}">
                <a16:creationId xmlns:a16="http://schemas.microsoft.com/office/drawing/2014/main" id="{8BFC0114-49B1-FDBA-F8F7-9216F46E3DD0}"/>
              </a:ext>
            </a:extLst>
          </p:cNvPr>
          <p:cNvGrpSpPr/>
          <p:nvPr/>
        </p:nvGrpSpPr>
        <p:grpSpPr>
          <a:xfrm>
            <a:off x="1662491" y="149015"/>
            <a:ext cx="678201" cy="1216564"/>
            <a:chOff x="-1114959" y="-108181"/>
            <a:chExt cx="946256" cy="450579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7F8F410-99B8-128C-7F6B-1D3CC50A4D64}"/>
                </a:ext>
              </a:extLst>
            </p:cNvPr>
            <p:cNvSpPr/>
            <p:nvPr/>
          </p:nvSpPr>
          <p:spPr>
            <a:xfrm>
              <a:off x="-1080011" y="-27218"/>
              <a:ext cx="911308" cy="288654"/>
            </a:xfrm>
            <a:custGeom>
              <a:avLst/>
              <a:gdLst/>
              <a:ahLst/>
              <a:cxnLst/>
              <a:rect l="l" t="t" r="r" b="b"/>
              <a:pathLst>
                <a:path w="2300917" h="288654">
                  <a:moveTo>
                    <a:pt x="44863" y="0"/>
                  </a:moveTo>
                  <a:lnTo>
                    <a:pt x="2256055" y="0"/>
                  </a:lnTo>
                  <a:cubicBezTo>
                    <a:pt x="2280832" y="0"/>
                    <a:pt x="2300917" y="20086"/>
                    <a:pt x="2300917" y="44863"/>
                  </a:cubicBezTo>
                  <a:lnTo>
                    <a:pt x="2300917" y="243791"/>
                  </a:lnTo>
                  <a:cubicBezTo>
                    <a:pt x="2300917" y="255690"/>
                    <a:pt x="2296191" y="267101"/>
                    <a:pt x="2287777" y="275514"/>
                  </a:cubicBezTo>
                  <a:cubicBezTo>
                    <a:pt x="2279364" y="283928"/>
                    <a:pt x="2267953" y="288654"/>
                    <a:pt x="2256055" y="288654"/>
                  </a:cubicBezTo>
                  <a:lnTo>
                    <a:pt x="44863" y="288654"/>
                  </a:lnTo>
                  <a:cubicBezTo>
                    <a:pt x="32964" y="288654"/>
                    <a:pt x="21553" y="283928"/>
                    <a:pt x="13140" y="275514"/>
                  </a:cubicBezTo>
                  <a:cubicBezTo>
                    <a:pt x="4727" y="267101"/>
                    <a:pt x="0" y="255690"/>
                    <a:pt x="0" y="243791"/>
                  </a:cubicBezTo>
                  <a:lnTo>
                    <a:pt x="0" y="44863"/>
                  </a:lnTo>
                  <a:cubicBezTo>
                    <a:pt x="0" y="32964"/>
                    <a:pt x="4727" y="21553"/>
                    <a:pt x="13140" y="13140"/>
                  </a:cubicBezTo>
                  <a:cubicBezTo>
                    <a:pt x="21553" y="4727"/>
                    <a:pt x="32964" y="0"/>
                    <a:pt x="44863" y="0"/>
                  </a:cubicBezTo>
                  <a:close/>
                </a:path>
              </a:pathLst>
            </a:custGeom>
            <a:solidFill>
              <a:srgbClr val="007BC4"/>
            </a:solidFill>
          </p:spPr>
          <p:txBody>
            <a:bodyPr/>
            <a:lstStyle/>
            <a:p>
              <a:endParaRPr lang="es-ES" dirty="0">
                <a:solidFill>
                  <a:prstClr val="black"/>
                </a:solidFill>
              </a:endParaRPr>
            </a:p>
          </p:txBody>
        </p:sp>
        <p:sp>
          <p:nvSpPr>
            <p:cNvPr id="17" name="TextBox 6">
              <a:extLst>
                <a:ext uri="{FF2B5EF4-FFF2-40B4-BE49-F238E27FC236}">
                  <a16:creationId xmlns:a16="http://schemas.microsoft.com/office/drawing/2014/main" id="{67E43D7B-558A-1DF9-B84C-9109BEAA6344}"/>
                </a:ext>
              </a:extLst>
            </p:cNvPr>
            <p:cNvSpPr txBox="1"/>
            <p:nvPr/>
          </p:nvSpPr>
          <p:spPr>
            <a:xfrm>
              <a:off x="-1114959" y="-108181"/>
              <a:ext cx="938858" cy="4505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/>
              <a:r>
                <a:rPr lang="en-US" sz="3199" dirty="0">
                  <a:solidFill>
                    <a:srgbClr val="FEFEFF"/>
                  </a:solidFill>
                  <a:latin typeface="Xunta Sans"/>
                </a:rPr>
                <a:t>2</a:t>
              </a:r>
            </a:p>
          </p:txBody>
        </p:sp>
      </p:grpSp>
      <p:grpSp>
        <p:nvGrpSpPr>
          <p:cNvPr id="26" name="Grupo 25">
            <a:extLst>
              <a:ext uri="{FF2B5EF4-FFF2-40B4-BE49-F238E27FC236}">
                <a16:creationId xmlns:a16="http://schemas.microsoft.com/office/drawing/2014/main" id="{31469F26-B477-5CAC-5E98-38D49A69CE76}"/>
              </a:ext>
            </a:extLst>
          </p:cNvPr>
          <p:cNvGrpSpPr/>
          <p:nvPr/>
        </p:nvGrpSpPr>
        <p:grpSpPr>
          <a:xfrm>
            <a:off x="1071904" y="1790731"/>
            <a:ext cx="4391379" cy="1406354"/>
            <a:chOff x="808896" y="3128565"/>
            <a:chExt cx="3902728" cy="1406354"/>
          </a:xfrm>
        </p:grpSpPr>
        <p:sp>
          <p:nvSpPr>
            <p:cNvPr id="18" name="TextBox 9">
              <a:extLst>
                <a:ext uri="{FF2B5EF4-FFF2-40B4-BE49-F238E27FC236}">
                  <a16:creationId xmlns:a16="http://schemas.microsoft.com/office/drawing/2014/main" id="{E5AB44A3-C444-E71B-E963-7194F00BE52D}"/>
                </a:ext>
              </a:extLst>
            </p:cNvPr>
            <p:cNvSpPr txBox="1"/>
            <p:nvPr/>
          </p:nvSpPr>
          <p:spPr>
            <a:xfrm>
              <a:off x="808896" y="3654151"/>
              <a:ext cx="3540810" cy="880768"/>
            </a:xfrm>
            <a:prstGeom prst="rect">
              <a:avLst/>
            </a:prstGeom>
            <a:ln w="57150">
              <a:noFill/>
            </a:ln>
          </p:spPr>
          <p:txBody>
            <a:bodyPr lIns="144000" tIns="50800" rIns="144000" bIns="50800" rtlCol="0" anchor="ctr"/>
            <a:lstStyle/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q"/>
              </a:pPr>
              <a:r>
                <a:rPr lang="es-ES" dirty="0" err="1">
                  <a:solidFill>
                    <a:prstClr val="black"/>
                  </a:solidFill>
                  <a:latin typeface="Xunta Sans" panose="00000500000000000000" pitchFamily="2" charset="0"/>
                </a:rPr>
                <a:t>Coidado</a:t>
              </a:r>
              <a:r>
                <a:rPr lang="es-ES" dirty="0">
                  <a:solidFill>
                    <a:prstClr val="black"/>
                  </a:solidFill>
                  <a:latin typeface="Xunta Sans" panose="00000500000000000000" pitchFamily="2" charset="0"/>
                </a:rPr>
                <a:t> dos </a:t>
              </a:r>
              <a:r>
                <a:rPr lang="es-ES" dirty="0" err="1">
                  <a:solidFill>
                    <a:prstClr val="black"/>
                  </a:solidFill>
                  <a:latin typeface="Xunta Sans" panose="00000500000000000000" pitchFamily="2" charset="0"/>
                </a:rPr>
                <a:t>nenos</a:t>
              </a:r>
              <a:r>
                <a:rPr lang="es-ES" dirty="0">
                  <a:solidFill>
                    <a:prstClr val="black"/>
                  </a:solidFill>
                  <a:latin typeface="Xunta Sans" panose="00000500000000000000" pitchFamily="2" charset="0"/>
                </a:rPr>
                <a:t> 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q"/>
              </a:pPr>
              <a:r>
                <a:rPr lang="es-ES" dirty="0">
                  <a:solidFill>
                    <a:prstClr val="black"/>
                  </a:solidFill>
                  <a:latin typeface="Xunta Sans" panose="00000500000000000000" pitchFamily="2" charset="0"/>
                </a:rPr>
                <a:t>Responsabilidades familiares</a:t>
              </a:r>
              <a:endParaRPr lang="en-US" b="1" dirty="0">
                <a:solidFill>
                  <a:srgbClr val="0070C0"/>
                </a:solidFill>
                <a:latin typeface="Xunta Sans" panose="00000500000000000000" pitchFamily="2" charset="0"/>
              </a:endParaRPr>
            </a:p>
          </p:txBody>
        </p:sp>
        <p:sp>
          <p:nvSpPr>
            <p:cNvPr id="20" name="TextBox 9">
              <a:extLst>
                <a:ext uri="{FF2B5EF4-FFF2-40B4-BE49-F238E27FC236}">
                  <a16:creationId xmlns:a16="http://schemas.microsoft.com/office/drawing/2014/main" id="{03A8062F-8668-3AFE-03A1-7DAFD6F38A61}"/>
                </a:ext>
              </a:extLst>
            </p:cNvPr>
            <p:cNvSpPr txBox="1"/>
            <p:nvPr/>
          </p:nvSpPr>
          <p:spPr>
            <a:xfrm>
              <a:off x="1836329" y="3128565"/>
              <a:ext cx="2875295" cy="7143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2127"/>
                </a:lnSpc>
              </a:pPr>
              <a:r>
                <a:rPr lang="en-US" sz="2400" b="1" dirty="0" err="1">
                  <a:solidFill>
                    <a:srgbClr val="0070C0"/>
                  </a:solidFill>
                  <a:latin typeface="Xunta Sans"/>
                </a:rPr>
                <a:t>Estatísticas</a:t>
              </a:r>
              <a:r>
                <a:rPr lang="en-US" sz="2400" b="1" dirty="0">
                  <a:solidFill>
                    <a:srgbClr val="0070C0"/>
                  </a:solidFill>
                  <a:latin typeface="Xunta Sans"/>
                </a:rPr>
                <a:t> OCDE</a:t>
              </a:r>
              <a:endParaRPr lang="en-US" sz="1100" b="1" dirty="0">
                <a:solidFill>
                  <a:srgbClr val="0070C0"/>
                </a:solidFill>
                <a:latin typeface="Xunta Sans"/>
              </a:endParaRPr>
            </a:p>
          </p:txBody>
        </p:sp>
      </p:grpSp>
      <p:sp>
        <p:nvSpPr>
          <p:cNvPr id="25" name="TextBox 9">
            <a:extLst>
              <a:ext uri="{FF2B5EF4-FFF2-40B4-BE49-F238E27FC236}">
                <a16:creationId xmlns:a16="http://schemas.microsoft.com/office/drawing/2014/main" id="{BAB7BB1A-46A3-C415-17C3-BE95DEC143DE}"/>
              </a:ext>
            </a:extLst>
          </p:cNvPr>
          <p:cNvSpPr txBox="1"/>
          <p:nvPr/>
        </p:nvSpPr>
        <p:spPr>
          <a:xfrm>
            <a:off x="1109802" y="1433541"/>
            <a:ext cx="2074445" cy="71438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>
              <a:lnSpc>
                <a:spcPts val="2127"/>
              </a:lnSpc>
            </a:pPr>
            <a:r>
              <a:rPr lang="en-US" sz="2400" b="1" dirty="0" err="1">
                <a:solidFill>
                  <a:srgbClr val="0070C0"/>
                </a:solidFill>
                <a:latin typeface="Xunta Sans"/>
              </a:rPr>
              <a:t>Dificultades</a:t>
            </a:r>
            <a:endParaRPr lang="en-US" sz="1100" b="1" dirty="0">
              <a:solidFill>
                <a:srgbClr val="0070C0"/>
              </a:solidFill>
              <a:latin typeface="Xunta Sans"/>
            </a:endParaRP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C0ACC7B7-A175-2141-1072-161F9F211A4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372" y="893007"/>
            <a:ext cx="5617208" cy="3744805"/>
          </a:xfrm>
          <a:prstGeom prst="rect">
            <a:avLst/>
          </a:prstGeom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BCC78FB4-AC12-D0F1-EA37-355741142637}"/>
              </a:ext>
            </a:extLst>
          </p:cNvPr>
          <p:cNvSpPr txBox="1"/>
          <p:nvPr/>
        </p:nvSpPr>
        <p:spPr>
          <a:xfrm>
            <a:off x="1111659" y="3690139"/>
            <a:ext cx="6935349" cy="17054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dirty="0">
                <a:solidFill>
                  <a:prstClr val="black"/>
                </a:solidFill>
                <a:latin typeface="Xunta Sans" panose="00000500000000000000" pitchFamily="2" charset="0"/>
              </a:rPr>
              <a:t>Reticencia ou </a:t>
            </a:r>
            <a:r>
              <a:rPr lang="pt-BR" dirty="0" err="1">
                <a:solidFill>
                  <a:prstClr val="black"/>
                </a:solidFill>
                <a:latin typeface="Xunta Sans" panose="00000500000000000000" pitchFamily="2" charset="0"/>
              </a:rPr>
              <a:t>dificultade</a:t>
            </a:r>
            <a:r>
              <a:rPr lang="pt-BR" dirty="0">
                <a:solidFill>
                  <a:prstClr val="black"/>
                </a:solidFill>
                <a:latin typeface="Xunta Sans" panose="00000500000000000000" pitchFamily="2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pt-BR" dirty="0">
                <a:solidFill>
                  <a:prstClr val="black"/>
                </a:solidFill>
                <a:latin typeface="Xunta Sans" panose="00000500000000000000" pitchFamily="2" charset="0"/>
              </a:rPr>
              <a:t>     para deixar aos </a:t>
            </a:r>
            <a:r>
              <a:rPr lang="pt-BR" dirty="0" err="1">
                <a:solidFill>
                  <a:prstClr val="black"/>
                </a:solidFill>
                <a:latin typeface="Xunta Sans" panose="00000500000000000000" pitchFamily="2" charset="0"/>
              </a:rPr>
              <a:t>nenos</a:t>
            </a:r>
            <a:r>
              <a:rPr lang="pt-BR" dirty="0">
                <a:solidFill>
                  <a:prstClr val="black"/>
                </a:solidFill>
                <a:latin typeface="Xunta Sans" panose="00000500000000000000" pitchFamily="2" charset="0"/>
              </a:rPr>
              <a:t> </a:t>
            </a:r>
            <a:r>
              <a:rPr lang="pt-BR" dirty="0" err="1">
                <a:solidFill>
                  <a:prstClr val="black"/>
                </a:solidFill>
                <a:latin typeface="Xunta Sans" panose="00000500000000000000" pitchFamily="2" charset="0"/>
              </a:rPr>
              <a:t>cun</a:t>
            </a:r>
            <a:r>
              <a:rPr lang="pt-BR" dirty="0">
                <a:solidFill>
                  <a:prstClr val="black"/>
                </a:solidFill>
                <a:latin typeface="Xunta Sans" panose="00000500000000000000" pitchFamily="2" charset="0"/>
              </a:rPr>
              <a:t> "</a:t>
            </a:r>
            <a:r>
              <a:rPr lang="pt-BR" dirty="0" err="1">
                <a:solidFill>
                  <a:prstClr val="black"/>
                </a:solidFill>
                <a:latin typeface="Xunta Sans" panose="00000500000000000000" pitchFamily="2" charset="0"/>
              </a:rPr>
              <a:t>estrano</a:t>
            </a:r>
            <a:r>
              <a:rPr lang="pt-BR" dirty="0">
                <a:solidFill>
                  <a:prstClr val="black"/>
                </a:solidFill>
                <a:latin typeface="Xunta Sans" panose="00000500000000000000" pitchFamily="2" charset="0"/>
              </a:rPr>
              <a:t>"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dirty="0">
                <a:solidFill>
                  <a:prstClr val="black"/>
                </a:solidFill>
                <a:latin typeface="Xunta Sans" panose="00000500000000000000" pitchFamily="2" charset="0"/>
              </a:rPr>
              <a:t>Apoio dos avós 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dirty="0">
                <a:solidFill>
                  <a:prstClr val="black"/>
                </a:solidFill>
                <a:latin typeface="Xunta Sans" panose="00000500000000000000" pitchFamily="2" charset="0"/>
              </a:rPr>
              <a:t>Renuncia ao </a:t>
            </a:r>
            <a:r>
              <a:rPr lang="pt-BR" dirty="0" err="1">
                <a:solidFill>
                  <a:prstClr val="black"/>
                </a:solidFill>
                <a:latin typeface="Xunta Sans" panose="00000500000000000000" pitchFamily="2" charset="0"/>
              </a:rPr>
              <a:t>traballo</a:t>
            </a:r>
            <a:r>
              <a:rPr lang="pt-BR" dirty="0">
                <a:solidFill>
                  <a:prstClr val="black"/>
                </a:solidFill>
                <a:latin typeface="Xunta Sans" panose="00000500000000000000" pitchFamily="2" charset="0"/>
              </a:rPr>
              <a:t> para quedar na casa. </a:t>
            </a:r>
            <a:endParaRPr lang="es-ES" dirty="0">
              <a:solidFill>
                <a:prstClr val="black"/>
              </a:solidFill>
              <a:latin typeface="Xunta Sans" panose="00000500000000000000" pitchFamily="2" charset="0"/>
            </a:endParaRP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38063DA7-5B9E-36AB-BE79-4B003B9B21A1}"/>
              </a:ext>
            </a:extLst>
          </p:cNvPr>
          <p:cNvSpPr txBox="1"/>
          <p:nvPr/>
        </p:nvSpPr>
        <p:spPr>
          <a:xfrm rot="20490292">
            <a:off x="3343016" y="5460284"/>
            <a:ext cx="5960105" cy="769476"/>
          </a:xfrm>
          <a:prstGeom prst="rect">
            <a:avLst/>
          </a:prstGeom>
          <a:ln w="57150">
            <a:solidFill>
              <a:srgbClr val="0070C0"/>
            </a:solidFill>
          </a:ln>
        </p:spPr>
        <p:txBody>
          <a:bodyPr lIns="144000" tIns="50800" rIns="144000" bIns="50800" rtlCol="0" anchor="ctr"/>
          <a:lstStyle/>
          <a:p>
            <a:pPr algn="just">
              <a:lnSpc>
                <a:spcPts val="2300"/>
              </a:lnSpc>
            </a:pPr>
            <a:r>
              <a:rPr lang="es-ES" dirty="0">
                <a:solidFill>
                  <a:prstClr val="black"/>
                </a:solidFill>
                <a:latin typeface="Xunta Sans" panose="00000500000000000000" pitchFamily="2" charset="0"/>
              </a:rPr>
              <a:t>A </a:t>
            </a:r>
            <a:r>
              <a:rPr lang="es-ES" dirty="0" err="1">
                <a:solidFill>
                  <a:prstClr val="black"/>
                </a:solidFill>
                <a:latin typeface="Xunta Sans" panose="00000500000000000000" pitchFamily="2" charset="0"/>
              </a:rPr>
              <a:t>aprendizaxe</a:t>
            </a:r>
            <a:r>
              <a:rPr lang="es-ES" dirty="0">
                <a:solidFill>
                  <a:prstClr val="black"/>
                </a:solidFill>
                <a:latin typeface="Xunta Sans" panose="00000500000000000000" pitchFamily="2" charset="0"/>
              </a:rPr>
              <a:t> en familia permite conciliar formación e tempo en familia.</a:t>
            </a:r>
            <a:endParaRPr lang="en-US" b="1" dirty="0">
              <a:solidFill>
                <a:srgbClr val="0070C0"/>
              </a:solidFill>
              <a:latin typeface="Xunta Sans" panose="00000500000000000000" pitchFamily="2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53963BD-78C4-217B-7948-D0D14F6183F7}"/>
              </a:ext>
            </a:extLst>
          </p:cNvPr>
          <p:cNvSpPr txBox="1"/>
          <p:nvPr/>
        </p:nvSpPr>
        <p:spPr>
          <a:xfrm>
            <a:off x="5843080" y="4263951"/>
            <a:ext cx="28160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 err="1">
                <a:solidFill>
                  <a:srgbClr val="0070C0"/>
                </a:solidFill>
              </a:rPr>
              <a:t>Imaxe</a:t>
            </a:r>
            <a:r>
              <a:rPr lang="pt-BR" sz="1400" dirty="0">
                <a:solidFill>
                  <a:srgbClr val="0070C0"/>
                </a:solidFill>
              </a:rPr>
              <a:t> de </a:t>
            </a:r>
            <a:r>
              <a:rPr lang="pt-BR" sz="1400" dirty="0" err="1">
                <a:solidFill>
                  <a:srgbClr val="0070C0"/>
                </a:solidFill>
              </a:rPr>
              <a:t>freepick</a:t>
            </a:r>
            <a:r>
              <a:rPr lang="pt-BR" sz="1400" dirty="0">
                <a:solidFill>
                  <a:srgbClr val="0070C0"/>
                </a:solidFill>
              </a:rPr>
              <a:t> - </a:t>
            </a:r>
            <a:r>
              <a:rPr lang="pt-BR" sz="1400" dirty="0" err="1">
                <a:solidFill>
                  <a:srgbClr val="0070C0"/>
                </a:solidFill>
              </a:rPr>
              <a:t>storyset</a:t>
            </a:r>
            <a:endParaRPr lang="pt-BR" sz="1400" dirty="0">
              <a:solidFill>
                <a:srgbClr val="0070C0"/>
              </a:solidFill>
              <a:latin typeface="Xunta Sa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113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15137" y="179495"/>
            <a:ext cx="2728570" cy="2926080"/>
          </a:xfrm>
          <a:custGeom>
            <a:avLst/>
            <a:gdLst/>
            <a:ahLst/>
            <a:cxnLst/>
            <a:rect l="l" t="t" r="r" b="b"/>
            <a:pathLst>
              <a:path w="2728570" h="2926080">
                <a:moveTo>
                  <a:pt x="0" y="0"/>
                </a:moveTo>
                <a:lnTo>
                  <a:pt x="2728569" y="0"/>
                </a:lnTo>
                <a:lnTo>
                  <a:pt x="2728569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6915131" y="4184212"/>
            <a:ext cx="2728570" cy="2926080"/>
          </a:xfrm>
          <a:custGeom>
            <a:avLst/>
            <a:gdLst/>
            <a:ahLst/>
            <a:cxnLst/>
            <a:rect l="l" t="t" r="r" b="b"/>
            <a:pathLst>
              <a:path w="2728570" h="2926080">
                <a:moveTo>
                  <a:pt x="0" y="0"/>
                </a:moveTo>
                <a:lnTo>
                  <a:pt x="2728570" y="0"/>
                </a:lnTo>
                <a:lnTo>
                  <a:pt x="2728570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id="{ACBE8C59-B1AD-4667-97CF-AE59D845DD7E}"/>
              </a:ext>
            </a:extLst>
          </p:cNvPr>
          <p:cNvGrpSpPr/>
          <p:nvPr/>
        </p:nvGrpSpPr>
        <p:grpSpPr>
          <a:xfrm>
            <a:off x="1771221" y="3640593"/>
            <a:ext cx="7300190" cy="1216564"/>
            <a:chOff x="-120109" y="-101247"/>
            <a:chExt cx="2315238" cy="450579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31133422-4137-438C-93ED-020D70FF97F9}"/>
                </a:ext>
              </a:extLst>
            </p:cNvPr>
            <p:cNvSpPr/>
            <p:nvPr/>
          </p:nvSpPr>
          <p:spPr>
            <a:xfrm>
              <a:off x="-105788" y="-1344"/>
              <a:ext cx="2300917" cy="288654"/>
            </a:xfrm>
            <a:custGeom>
              <a:avLst/>
              <a:gdLst/>
              <a:ahLst/>
              <a:cxnLst/>
              <a:rect l="l" t="t" r="r" b="b"/>
              <a:pathLst>
                <a:path w="2300917" h="288654">
                  <a:moveTo>
                    <a:pt x="44863" y="0"/>
                  </a:moveTo>
                  <a:lnTo>
                    <a:pt x="2256055" y="0"/>
                  </a:lnTo>
                  <a:cubicBezTo>
                    <a:pt x="2280832" y="0"/>
                    <a:pt x="2300917" y="20086"/>
                    <a:pt x="2300917" y="44863"/>
                  </a:cubicBezTo>
                  <a:lnTo>
                    <a:pt x="2300917" y="243791"/>
                  </a:lnTo>
                  <a:cubicBezTo>
                    <a:pt x="2300917" y="255690"/>
                    <a:pt x="2296191" y="267101"/>
                    <a:pt x="2287777" y="275514"/>
                  </a:cubicBezTo>
                  <a:cubicBezTo>
                    <a:pt x="2279364" y="283928"/>
                    <a:pt x="2267953" y="288654"/>
                    <a:pt x="2256055" y="288654"/>
                  </a:cubicBezTo>
                  <a:lnTo>
                    <a:pt x="44863" y="288654"/>
                  </a:lnTo>
                  <a:cubicBezTo>
                    <a:pt x="32964" y="288654"/>
                    <a:pt x="21553" y="283928"/>
                    <a:pt x="13140" y="275514"/>
                  </a:cubicBezTo>
                  <a:cubicBezTo>
                    <a:pt x="4727" y="267101"/>
                    <a:pt x="0" y="255690"/>
                    <a:pt x="0" y="243791"/>
                  </a:cubicBezTo>
                  <a:lnTo>
                    <a:pt x="0" y="44863"/>
                  </a:lnTo>
                  <a:cubicBezTo>
                    <a:pt x="0" y="32964"/>
                    <a:pt x="4727" y="21553"/>
                    <a:pt x="13140" y="13140"/>
                  </a:cubicBezTo>
                  <a:cubicBezTo>
                    <a:pt x="21553" y="4727"/>
                    <a:pt x="32964" y="0"/>
                    <a:pt x="44863" y="0"/>
                  </a:cubicBezTo>
                  <a:close/>
                </a:path>
              </a:pathLst>
            </a:custGeom>
            <a:solidFill>
              <a:srgbClr val="007BC4"/>
            </a:solidFill>
          </p:spPr>
        </p:sp>
        <p:sp>
          <p:nvSpPr>
            <p:cNvPr id="11" name="TextBox 6">
              <a:extLst>
                <a:ext uri="{FF2B5EF4-FFF2-40B4-BE49-F238E27FC236}">
                  <a16:creationId xmlns:a16="http://schemas.microsoft.com/office/drawing/2014/main" id="{607CC4D7-6D30-42C3-9618-5194CB9D7110}"/>
                </a:ext>
              </a:extLst>
            </p:cNvPr>
            <p:cNvSpPr txBox="1"/>
            <p:nvPr/>
          </p:nvSpPr>
          <p:spPr>
            <a:xfrm>
              <a:off x="-120109" y="-101247"/>
              <a:ext cx="2300917" cy="4505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4863"/>
                </a:lnSpc>
              </a:pPr>
              <a:r>
                <a:rPr lang="en-US" sz="3199" dirty="0">
                  <a:solidFill>
                    <a:srgbClr val="FEFEFF"/>
                  </a:solidFill>
                  <a:latin typeface="Xunta Sans"/>
                </a:rPr>
                <a:t>  </a:t>
              </a:r>
              <a:r>
                <a:rPr lang="en-US" sz="3199" dirty="0" err="1">
                  <a:solidFill>
                    <a:srgbClr val="FEFEFF"/>
                  </a:solidFill>
                  <a:latin typeface="Xunta Sans"/>
                </a:rPr>
                <a:t>Modelos</a:t>
              </a:r>
              <a:r>
                <a:rPr lang="en-US" sz="3199" dirty="0">
                  <a:solidFill>
                    <a:srgbClr val="FEFEFF"/>
                  </a:solidFill>
                  <a:latin typeface="Xunta Sans"/>
                </a:rPr>
                <a:t> de </a:t>
              </a:r>
              <a:r>
                <a:rPr lang="en-US" sz="3199" dirty="0" err="1">
                  <a:solidFill>
                    <a:srgbClr val="FEFEFF"/>
                  </a:solidFill>
                  <a:latin typeface="Xunta Sans"/>
                </a:rPr>
                <a:t>aprendizaxe</a:t>
              </a:r>
              <a:endParaRPr lang="en-US" sz="3199" dirty="0">
                <a:solidFill>
                  <a:srgbClr val="FEFEFF"/>
                </a:solidFill>
                <a:latin typeface="Xunta Sans"/>
              </a:endParaRPr>
            </a:p>
          </p:txBody>
        </p:sp>
      </p:grpSp>
      <p:grpSp>
        <p:nvGrpSpPr>
          <p:cNvPr id="15" name="Group 4">
            <a:extLst>
              <a:ext uri="{FF2B5EF4-FFF2-40B4-BE49-F238E27FC236}">
                <a16:creationId xmlns:a16="http://schemas.microsoft.com/office/drawing/2014/main" id="{FB0A7987-1F34-48CA-9C93-2090DE59BC5E}"/>
              </a:ext>
            </a:extLst>
          </p:cNvPr>
          <p:cNvGrpSpPr/>
          <p:nvPr/>
        </p:nvGrpSpPr>
        <p:grpSpPr>
          <a:xfrm>
            <a:off x="981153" y="3753447"/>
            <a:ext cx="707313" cy="1216564"/>
            <a:chOff x="-1080011" y="-105834"/>
            <a:chExt cx="968655" cy="450579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AEB49BEE-F5CB-46CB-8440-D2925657637D}"/>
                </a:ext>
              </a:extLst>
            </p:cNvPr>
            <p:cNvSpPr/>
            <p:nvPr/>
          </p:nvSpPr>
          <p:spPr>
            <a:xfrm>
              <a:off x="-1080011" y="-27218"/>
              <a:ext cx="911308" cy="288654"/>
            </a:xfrm>
            <a:custGeom>
              <a:avLst/>
              <a:gdLst/>
              <a:ahLst/>
              <a:cxnLst/>
              <a:rect l="l" t="t" r="r" b="b"/>
              <a:pathLst>
                <a:path w="2300917" h="288654">
                  <a:moveTo>
                    <a:pt x="44863" y="0"/>
                  </a:moveTo>
                  <a:lnTo>
                    <a:pt x="2256055" y="0"/>
                  </a:lnTo>
                  <a:cubicBezTo>
                    <a:pt x="2280832" y="0"/>
                    <a:pt x="2300917" y="20086"/>
                    <a:pt x="2300917" y="44863"/>
                  </a:cubicBezTo>
                  <a:lnTo>
                    <a:pt x="2300917" y="243791"/>
                  </a:lnTo>
                  <a:cubicBezTo>
                    <a:pt x="2300917" y="255690"/>
                    <a:pt x="2296191" y="267101"/>
                    <a:pt x="2287777" y="275514"/>
                  </a:cubicBezTo>
                  <a:cubicBezTo>
                    <a:pt x="2279364" y="283928"/>
                    <a:pt x="2267953" y="288654"/>
                    <a:pt x="2256055" y="288654"/>
                  </a:cubicBezTo>
                  <a:lnTo>
                    <a:pt x="44863" y="288654"/>
                  </a:lnTo>
                  <a:cubicBezTo>
                    <a:pt x="32964" y="288654"/>
                    <a:pt x="21553" y="283928"/>
                    <a:pt x="13140" y="275514"/>
                  </a:cubicBezTo>
                  <a:cubicBezTo>
                    <a:pt x="4727" y="267101"/>
                    <a:pt x="0" y="255690"/>
                    <a:pt x="0" y="243791"/>
                  </a:cubicBezTo>
                  <a:lnTo>
                    <a:pt x="0" y="44863"/>
                  </a:lnTo>
                  <a:cubicBezTo>
                    <a:pt x="0" y="32964"/>
                    <a:pt x="4727" y="21553"/>
                    <a:pt x="13140" y="13140"/>
                  </a:cubicBezTo>
                  <a:cubicBezTo>
                    <a:pt x="21553" y="4727"/>
                    <a:pt x="32964" y="0"/>
                    <a:pt x="44863" y="0"/>
                  </a:cubicBezTo>
                  <a:close/>
                </a:path>
              </a:pathLst>
            </a:custGeom>
            <a:solidFill>
              <a:srgbClr val="007BC4"/>
            </a:solidFill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17" name="TextBox 6">
              <a:extLst>
                <a:ext uri="{FF2B5EF4-FFF2-40B4-BE49-F238E27FC236}">
                  <a16:creationId xmlns:a16="http://schemas.microsoft.com/office/drawing/2014/main" id="{6AB040AC-EABD-440C-BFB1-65466225B308}"/>
                </a:ext>
              </a:extLst>
            </p:cNvPr>
            <p:cNvSpPr txBox="1"/>
            <p:nvPr/>
          </p:nvSpPr>
          <p:spPr>
            <a:xfrm>
              <a:off x="-1050214" y="-105834"/>
              <a:ext cx="938858" cy="4505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/>
              <a:r>
                <a:rPr lang="en-US" sz="3199" dirty="0">
                  <a:solidFill>
                    <a:srgbClr val="FEFEFF"/>
                  </a:solidFill>
                  <a:latin typeface="Xunta Sans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411117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01935" y="369351"/>
            <a:ext cx="2728570" cy="2926080"/>
          </a:xfrm>
          <a:custGeom>
            <a:avLst/>
            <a:gdLst/>
            <a:ahLst/>
            <a:cxnLst/>
            <a:rect l="l" t="t" r="r" b="b"/>
            <a:pathLst>
              <a:path w="2728570" h="2926080">
                <a:moveTo>
                  <a:pt x="0" y="0"/>
                </a:moveTo>
                <a:lnTo>
                  <a:pt x="2728569" y="0"/>
                </a:lnTo>
                <a:lnTo>
                  <a:pt x="2728569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6915131" y="4184212"/>
            <a:ext cx="2728570" cy="2926080"/>
          </a:xfrm>
          <a:custGeom>
            <a:avLst/>
            <a:gdLst/>
            <a:ahLst/>
            <a:cxnLst/>
            <a:rect l="l" t="t" r="r" b="b"/>
            <a:pathLst>
              <a:path w="2728570" h="2926080">
                <a:moveTo>
                  <a:pt x="0" y="0"/>
                </a:moveTo>
                <a:lnTo>
                  <a:pt x="2728570" y="0"/>
                </a:lnTo>
                <a:lnTo>
                  <a:pt x="2728570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4">
            <a:extLst>
              <a:ext uri="{FF2B5EF4-FFF2-40B4-BE49-F238E27FC236}">
                <a16:creationId xmlns:a16="http://schemas.microsoft.com/office/drawing/2014/main" id="{5ACE3EEE-C82E-4884-B951-D552500CEB41}"/>
              </a:ext>
            </a:extLst>
          </p:cNvPr>
          <p:cNvGrpSpPr/>
          <p:nvPr/>
        </p:nvGrpSpPr>
        <p:grpSpPr>
          <a:xfrm>
            <a:off x="2964094" y="63102"/>
            <a:ext cx="6679607" cy="1216564"/>
            <a:chOff x="-26459" y="-105834"/>
            <a:chExt cx="2327376" cy="450579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4C1B78C7-7BDE-4965-BB69-9EA554D6F464}"/>
                </a:ext>
              </a:extLst>
            </p:cNvPr>
            <p:cNvSpPr/>
            <p:nvPr/>
          </p:nvSpPr>
          <p:spPr>
            <a:xfrm>
              <a:off x="0" y="0"/>
              <a:ext cx="2300917" cy="288654"/>
            </a:xfrm>
            <a:custGeom>
              <a:avLst/>
              <a:gdLst/>
              <a:ahLst/>
              <a:cxnLst/>
              <a:rect l="l" t="t" r="r" b="b"/>
              <a:pathLst>
                <a:path w="2300917" h="288654">
                  <a:moveTo>
                    <a:pt x="44863" y="0"/>
                  </a:moveTo>
                  <a:lnTo>
                    <a:pt x="2256055" y="0"/>
                  </a:lnTo>
                  <a:cubicBezTo>
                    <a:pt x="2280832" y="0"/>
                    <a:pt x="2300917" y="20086"/>
                    <a:pt x="2300917" y="44863"/>
                  </a:cubicBezTo>
                  <a:lnTo>
                    <a:pt x="2300917" y="243791"/>
                  </a:lnTo>
                  <a:cubicBezTo>
                    <a:pt x="2300917" y="255690"/>
                    <a:pt x="2296191" y="267101"/>
                    <a:pt x="2287777" y="275514"/>
                  </a:cubicBezTo>
                  <a:cubicBezTo>
                    <a:pt x="2279364" y="283928"/>
                    <a:pt x="2267953" y="288654"/>
                    <a:pt x="2256055" y="288654"/>
                  </a:cubicBezTo>
                  <a:lnTo>
                    <a:pt x="44863" y="288654"/>
                  </a:lnTo>
                  <a:cubicBezTo>
                    <a:pt x="32964" y="288654"/>
                    <a:pt x="21553" y="283928"/>
                    <a:pt x="13140" y="275514"/>
                  </a:cubicBezTo>
                  <a:cubicBezTo>
                    <a:pt x="4727" y="267101"/>
                    <a:pt x="0" y="255690"/>
                    <a:pt x="0" y="243791"/>
                  </a:cubicBezTo>
                  <a:lnTo>
                    <a:pt x="0" y="44863"/>
                  </a:lnTo>
                  <a:cubicBezTo>
                    <a:pt x="0" y="32964"/>
                    <a:pt x="4727" y="21553"/>
                    <a:pt x="13140" y="13140"/>
                  </a:cubicBezTo>
                  <a:cubicBezTo>
                    <a:pt x="21553" y="4727"/>
                    <a:pt x="32964" y="0"/>
                    <a:pt x="44863" y="0"/>
                  </a:cubicBezTo>
                  <a:close/>
                </a:path>
              </a:pathLst>
            </a:custGeom>
            <a:solidFill>
              <a:srgbClr val="007BC4"/>
            </a:solidFill>
          </p:spPr>
        </p:sp>
        <p:sp>
          <p:nvSpPr>
            <p:cNvPr id="14" name="TextBox 6">
              <a:extLst>
                <a:ext uri="{FF2B5EF4-FFF2-40B4-BE49-F238E27FC236}">
                  <a16:creationId xmlns:a16="http://schemas.microsoft.com/office/drawing/2014/main" id="{0547EA51-8C2B-43A3-B74B-1AED11B9BC0E}"/>
                </a:ext>
              </a:extLst>
            </p:cNvPr>
            <p:cNvSpPr txBox="1"/>
            <p:nvPr/>
          </p:nvSpPr>
          <p:spPr>
            <a:xfrm>
              <a:off x="-26459" y="-105834"/>
              <a:ext cx="2300917" cy="4505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4863"/>
                </a:lnSpc>
              </a:pPr>
              <a:r>
                <a:rPr lang="en-US" sz="3199" dirty="0">
                  <a:solidFill>
                    <a:srgbClr val="FEFEFF"/>
                  </a:solidFill>
                  <a:latin typeface="Xunta Sans"/>
                </a:rPr>
                <a:t>   </a:t>
              </a:r>
              <a:r>
                <a:rPr lang="en-US" sz="3199" dirty="0" err="1">
                  <a:solidFill>
                    <a:srgbClr val="FEFEFF"/>
                  </a:solidFill>
                  <a:latin typeface="Xunta Sans"/>
                </a:rPr>
                <a:t>Modelos</a:t>
              </a:r>
              <a:r>
                <a:rPr lang="en-US" sz="3199" dirty="0">
                  <a:solidFill>
                    <a:srgbClr val="FEFEFF"/>
                  </a:solidFill>
                  <a:latin typeface="Xunta Sans"/>
                </a:rPr>
                <a:t> de </a:t>
              </a:r>
              <a:r>
                <a:rPr lang="en-US" sz="3199" dirty="0" err="1">
                  <a:solidFill>
                    <a:srgbClr val="FEFEFF"/>
                  </a:solidFill>
                  <a:latin typeface="Xunta Sans"/>
                </a:rPr>
                <a:t>Aprendizaxe</a:t>
              </a:r>
              <a:endParaRPr lang="en-US" sz="3199" dirty="0">
                <a:solidFill>
                  <a:srgbClr val="FEFEFF"/>
                </a:solidFill>
                <a:latin typeface="Xunta Sans"/>
              </a:endParaRPr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2B1AB2DB-FF32-4D73-9457-213D9714C639}"/>
              </a:ext>
            </a:extLst>
          </p:cNvPr>
          <p:cNvGrpSpPr/>
          <p:nvPr/>
        </p:nvGrpSpPr>
        <p:grpSpPr>
          <a:xfrm>
            <a:off x="2159493" y="196902"/>
            <a:ext cx="694255" cy="1216564"/>
            <a:chOff x="-1080011" y="-105834"/>
            <a:chExt cx="968655" cy="450579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335D08D2-B771-471C-8597-F7AE0719E489}"/>
                </a:ext>
              </a:extLst>
            </p:cNvPr>
            <p:cNvSpPr/>
            <p:nvPr/>
          </p:nvSpPr>
          <p:spPr>
            <a:xfrm>
              <a:off x="-1080011" y="-27218"/>
              <a:ext cx="911308" cy="288654"/>
            </a:xfrm>
            <a:custGeom>
              <a:avLst/>
              <a:gdLst/>
              <a:ahLst/>
              <a:cxnLst/>
              <a:rect l="l" t="t" r="r" b="b"/>
              <a:pathLst>
                <a:path w="2300917" h="288654">
                  <a:moveTo>
                    <a:pt x="44863" y="0"/>
                  </a:moveTo>
                  <a:lnTo>
                    <a:pt x="2256055" y="0"/>
                  </a:lnTo>
                  <a:cubicBezTo>
                    <a:pt x="2280832" y="0"/>
                    <a:pt x="2300917" y="20086"/>
                    <a:pt x="2300917" y="44863"/>
                  </a:cubicBezTo>
                  <a:lnTo>
                    <a:pt x="2300917" y="243791"/>
                  </a:lnTo>
                  <a:cubicBezTo>
                    <a:pt x="2300917" y="255690"/>
                    <a:pt x="2296191" y="267101"/>
                    <a:pt x="2287777" y="275514"/>
                  </a:cubicBezTo>
                  <a:cubicBezTo>
                    <a:pt x="2279364" y="283928"/>
                    <a:pt x="2267953" y="288654"/>
                    <a:pt x="2256055" y="288654"/>
                  </a:cubicBezTo>
                  <a:lnTo>
                    <a:pt x="44863" y="288654"/>
                  </a:lnTo>
                  <a:cubicBezTo>
                    <a:pt x="32964" y="288654"/>
                    <a:pt x="21553" y="283928"/>
                    <a:pt x="13140" y="275514"/>
                  </a:cubicBezTo>
                  <a:cubicBezTo>
                    <a:pt x="4727" y="267101"/>
                    <a:pt x="0" y="255690"/>
                    <a:pt x="0" y="243791"/>
                  </a:cubicBezTo>
                  <a:lnTo>
                    <a:pt x="0" y="44863"/>
                  </a:lnTo>
                  <a:cubicBezTo>
                    <a:pt x="0" y="32964"/>
                    <a:pt x="4727" y="21553"/>
                    <a:pt x="13140" y="13140"/>
                  </a:cubicBezTo>
                  <a:cubicBezTo>
                    <a:pt x="21553" y="4727"/>
                    <a:pt x="32964" y="0"/>
                    <a:pt x="44863" y="0"/>
                  </a:cubicBezTo>
                  <a:close/>
                </a:path>
              </a:pathLst>
            </a:custGeom>
            <a:solidFill>
              <a:srgbClr val="007BC4"/>
            </a:solidFill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20" name="TextBox 6">
              <a:extLst>
                <a:ext uri="{FF2B5EF4-FFF2-40B4-BE49-F238E27FC236}">
                  <a16:creationId xmlns:a16="http://schemas.microsoft.com/office/drawing/2014/main" id="{C74BB5FD-9363-44E3-9CC7-F0F9CD8F70AC}"/>
                </a:ext>
              </a:extLst>
            </p:cNvPr>
            <p:cNvSpPr txBox="1"/>
            <p:nvPr/>
          </p:nvSpPr>
          <p:spPr>
            <a:xfrm>
              <a:off x="-1050214" y="-105834"/>
              <a:ext cx="938858" cy="4505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/>
              <a:r>
                <a:rPr lang="en-US" sz="3199" dirty="0">
                  <a:solidFill>
                    <a:srgbClr val="FEFEFF"/>
                  </a:solidFill>
                  <a:latin typeface="Xunta Sans"/>
                </a:rPr>
                <a:t>3</a:t>
              </a:r>
            </a:p>
          </p:txBody>
        </p:sp>
      </p:grpSp>
      <p:sp>
        <p:nvSpPr>
          <p:cNvPr id="24" name="TextBox 9">
            <a:extLst>
              <a:ext uri="{FF2B5EF4-FFF2-40B4-BE49-F238E27FC236}">
                <a16:creationId xmlns:a16="http://schemas.microsoft.com/office/drawing/2014/main" id="{F35D6B8B-5A38-4C40-A92A-9F872A0CC3C5}"/>
              </a:ext>
            </a:extLst>
          </p:cNvPr>
          <p:cNvSpPr txBox="1"/>
          <p:nvPr/>
        </p:nvSpPr>
        <p:spPr>
          <a:xfrm>
            <a:off x="1996480" y="1584186"/>
            <a:ext cx="6658080" cy="749312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endParaRPr lang="en-US" sz="1100" dirty="0">
              <a:solidFill>
                <a:srgbClr val="000000"/>
              </a:solidFill>
              <a:latin typeface="Xunta Sans"/>
            </a:endParaRPr>
          </a:p>
        </p:txBody>
      </p:sp>
      <p:sp>
        <p:nvSpPr>
          <p:cNvPr id="25" name="TextBox 9">
            <a:extLst>
              <a:ext uri="{FF2B5EF4-FFF2-40B4-BE49-F238E27FC236}">
                <a16:creationId xmlns:a16="http://schemas.microsoft.com/office/drawing/2014/main" id="{C927CEFC-EA30-43A7-BE2F-38C937BFB0A5}"/>
              </a:ext>
            </a:extLst>
          </p:cNvPr>
          <p:cNvSpPr txBox="1"/>
          <p:nvPr/>
        </p:nvSpPr>
        <p:spPr>
          <a:xfrm>
            <a:off x="1329300" y="1572715"/>
            <a:ext cx="6658080" cy="71438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>
              <a:lnSpc>
                <a:spcPts val="2127"/>
              </a:lnSpc>
            </a:pPr>
            <a:r>
              <a:rPr lang="en-US" sz="2400" dirty="0" err="1">
                <a:solidFill>
                  <a:srgbClr val="000000"/>
                </a:solidFill>
                <a:latin typeface="Xunta Sans"/>
              </a:rPr>
              <a:t>Modelo</a:t>
            </a:r>
            <a:r>
              <a:rPr lang="en-US" sz="2400" dirty="0">
                <a:solidFill>
                  <a:srgbClr val="000000"/>
                </a:solidFill>
                <a:latin typeface="Xunta Sans"/>
              </a:rPr>
              <a:t> de </a:t>
            </a:r>
            <a:r>
              <a:rPr lang="en-US" sz="2400" dirty="0" err="1">
                <a:solidFill>
                  <a:srgbClr val="000000"/>
                </a:solidFill>
                <a:latin typeface="Xunta Sans"/>
              </a:rPr>
              <a:t>intelixencia</a:t>
            </a:r>
            <a:r>
              <a:rPr lang="en-US" sz="2400" dirty="0">
                <a:solidFill>
                  <a:srgbClr val="000000"/>
                </a:solidFill>
                <a:latin typeface="Xunta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Xunta Sans"/>
              </a:rPr>
              <a:t>múltiple</a:t>
            </a:r>
            <a:r>
              <a:rPr lang="en-US" sz="2400" dirty="0">
                <a:solidFill>
                  <a:srgbClr val="000000"/>
                </a:solidFill>
                <a:latin typeface="Xunta Sans"/>
              </a:rPr>
              <a:t> Gardner </a:t>
            </a:r>
          </a:p>
        </p:txBody>
      </p:sp>
      <p:sp>
        <p:nvSpPr>
          <p:cNvPr id="26" name="TextBox 9">
            <a:extLst>
              <a:ext uri="{FF2B5EF4-FFF2-40B4-BE49-F238E27FC236}">
                <a16:creationId xmlns:a16="http://schemas.microsoft.com/office/drawing/2014/main" id="{D5997DC2-D6C9-4E3B-988F-32D13640044D}"/>
              </a:ext>
            </a:extLst>
          </p:cNvPr>
          <p:cNvSpPr txBox="1"/>
          <p:nvPr/>
        </p:nvSpPr>
        <p:spPr>
          <a:xfrm>
            <a:off x="2111695" y="3359162"/>
            <a:ext cx="6658080" cy="113065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endParaRPr lang="en-US" sz="1100" dirty="0">
              <a:solidFill>
                <a:srgbClr val="000000"/>
              </a:solidFill>
              <a:latin typeface="Xunta Sans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1301140" y="2511014"/>
            <a:ext cx="241123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  <a:latin typeface="Xunta Sans"/>
              </a:rPr>
              <a:t>Modelo</a:t>
            </a:r>
            <a:r>
              <a:rPr lang="en-US" sz="2400" dirty="0">
                <a:solidFill>
                  <a:srgbClr val="000000"/>
                </a:solidFill>
                <a:latin typeface="Xunta Sans"/>
              </a:rPr>
              <a:t> de Kolb </a:t>
            </a:r>
          </a:p>
          <a:p>
            <a:endParaRPr lang="es-ES" dirty="0"/>
          </a:p>
        </p:txBody>
      </p:sp>
      <p:sp>
        <p:nvSpPr>
          <p:cNvPr id="16" name="CuadroTexto 15"/>
          <p:cNvSpPr txBox="1"/>
          <p:nvPr/>
        </p:nvSpPr>
        <p:spPr>
          <a:xfrm>
            <a:off x="1310567" y="3281543"/>
            <a:ext cx="407034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  <a:latin typeface="Xunta Sans"/>
              </a:rPr>
              <a:t>Modelo</a:t>
            </a:r>
            <a:r>
              <a:rPr lang="en-US" sz="2400" dirty="0">
                <a:solidFill>
                  <a:srgbClr val="000000"/>
                </a:solidFill>
                <a:latin typeface="Xunta Sans"/>
              </a:rPr>
              <a:t> de Honey/ Mumford </a:t>
            </a:r>
          </a:p>
          <a:p>
            <a:endParaRPr lang="es-ES" dirty="0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4912" y="2580145"/>
            <a:ext cx="3155222" cy="2073106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2378" y="4799224"/>
            <a:ext cx="2143125" cy="2143125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311697" y="4006319"/>
            <a:ext cx="3491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  <a:latin typeface="Xunta Sans"/>
              </a:rPr>
              <a:t>Modelo</a:t>
            </a:r>
            <a:r>
              <a:rPr lang="en-US" sz="2400" dirty="0">
                <a:solidFill>
                  <a:srgbClr val="000000"/>
                </a:solidFill>
                <a:latin typeface="Xunta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Xunta Sans"/>
              </a:rPr>
              <a:t>Neurolingüístico</a:t>
            </a:r>
            <a:endParaRPr lang="en-US" sz="2400" dirty="0">
              <a:solidFill>
                <a:srgbClr val="000000"/>
              </a:solidFill>
              <a:latin typeface="Xunta Sans"/>
            </a:endParaRP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3989A374-810A-F45A-046D-270A789D029C}"/>
              </a:ext>
            </a:extLst>
          </p:cNvPr>
          <p:cNvSpPr/>
          <p:nvPr/>
        </p:nvSpPr>
        <p:spPr>
          <a:xfrm rot="6250871">
            <a:off x="735954" y="4696447"/>
            <a:ext cx="1560629" cy="1294939"/>
          </a:xfrm>
          <a:custGeom>
            <a:avLst/>
            <a:gdLst/>
            <a:ahLst/>
            <a:cxnLst/>
            <a:rect l="l" t="t" r="r" b="b"/>
            <a:pathLst>
              <a:path w="907000" h="797027">
                <a:moveTo>
                  <a:pt x="0" y="0"/>
                </a:moveTo>
                <a:lnTo>
                  <a:pt x="907000" y="0"/>
                </a:lnTo>
                <a:lnTo>
                  <a:pt x="907000" y="797027"/>
                </a:lnTo>
                <a:lnTo>
                  <a:pt x="0" y="797027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765324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5" grpId="0"/>
      <p:bldP spid="16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2016" y="63102"/>
            <a:ext cx="2728570" cy="2926080"/>
          </a:xfrm>
          <a:custGeom>
            <a:avLst/>
            <a:gdLst/>
            <a:ahLst/>
            <a:cxnLst/>
            <a:rect l="l" t="t" r="r" b="b"/>
            <a:pathLst>
              <a:path w="2728570" h="2926080">
                <a:moveTo>
                  <a:pt x="0" y="0"/>
                </a:moveTo>
                <a:lnTo>
                  <a:pt x="2728569" y="0"/>
                </a:lnTo>
                <a:lnTo>
                  <a:pt x="2728569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6839193" y="4183297"/>
            <a:ext cx="2728570" cy="2926080"/>
          </a:xfrm>
          <a:custGeom>
            <a:avLst/>
            <a:gdLst/>
            <a:ahLst/>
            <a:cxnLst/>
            <a:rect l="l" t="t" r="r" b="b"/>
            <a:pathLst>
              <a:path w="2728570" h="2926080">
                <a:moveTo>
                  <a:pt x="0" y="0"/>
                </a:moveTo>
                <a:lnTo>
                  <a:pt x="2728570" y="0"/>
                </a:lnTo>
                <a:lnTo>
                  <a:pt x="2728570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4">
            <a:extLst>
              <a:ext uri="{FF2B5EF4-FFF2-40B4-BE49-F238E27FC236}">
                <a16:creationId xmlns:a16="http://schemas.microsoft.com/office/drawing/2014/main" id="{5ACE3EEE-C82E-4884-B951-D552500CEB41}"/>
              </a:ext>
            </a:extLst>
          </p:cNvPr>
          <p:cNvGrpSpPr/>
          <p:nvPr/>
        </p:nvGrpSpPr>
        <p:grpSpPr>
          <a:xfrm>
            <a:off x="2964094" y="63102"/>
            <a:ext cx="6679607" cy="1216564"/>
            <a:chOff x="-26459" y="-105834"/>
            <a:chExt cx="2327376" cy="450579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4C1B78C7-7BDE-4965-BB69-9EA554D6F464}"/>
                </a:ext>
              </a:extLst>
            </p:cNvPr>
            <p:cNvSpPr/>
            <p:nvPr/>
          </p:nvSpPr>
          <p:spPr>
            <a:xfrm>
              <a:off x="0" y="0"/>
              <a:ext cx="2300917" cy="288654"/>
            </a:xfrm>
            <a:custGeom>
              <a:avLst/>
              <a:gdLst/>
              <a:ahLst/>
              <a:cxnLst/>
              <a:rect l="l" t="t" r="r" b="b"/>
              <a:pathLst>
                <a:path w="2300917" h="288654">
                  <a:moveTo>
                    <a:pt x="44863" y="0"/>
                  </a:moveTo>
                  <a:lnTo>
                    <a:pt x="2256055" y="0"/>
                  </a:lnTo>
                  <a:cubicBezTo>
                    <a:pt x="2280832" y="0"/>
                    <a:pt x="2300917" y="20086"/>
                    <a:pt x="2300917" y="44863"/>
                  </a:cubicBezTo>
                  <a:lnTo>
                    <a:pt x="2300917" y="243791"/>
                  </a:lnTo>
                  <a:cubicBezTo>
                    <a:pt x="2300917" y="255690"/>
                    <a:pt x="2296191" y="267101"/>
                    <a:pt x="2287777" y="275514"/>
                  </a:cubicBezTo>
                  <a:cubicBezTo>
                    <a:pt x="2279364" y="283928"/>
                    <a:pt x="2267953" y="288654"/>
                    <a:pt x="2256055" y="288654"/>
                  </a:cubicBezTo>
                  <a:lnTo>
                    <a:pt x="44863" y="288654"/>
                  </a:lnTo>
                  <a:cubicBezTo>
                    <a:pt x="32964" y="288654"/>
                    <a:pt x="21553" y="283928"/>
                    <a:pt x="13140" y="275514"/>
                  </a:cubicBezTo>
                  <a:cubicBezTo>
                    <a:pt x="4727" y="267101"/>
                    <a:pt x="0" y="255690"/>
                    <a:pt x="0" y="243791"/>
                  </a:cubicBezTo>
                  <a:lnTo>
                    <a:pt x="0" y="44863"/>
                  </a:lnTo>
                  <a:cubicBezTo>
                    <a:pt x="0" y="32964"/>
                    <a:pt x="4727" y="21553"/>
                    <a:pt x="13140" y="13140"/>
                  </a:cubicBezTo>
                  <a:cubicBezTo>
                    <a:pt x="21553" y="4727"/>
                    <a:pt x="32964" y="0"/>
                    <a:pt x="44863" y="0"/>
                  </a:cubicBezTo>
                  <a:close/>
                </a:path>
              </a:pathLst>
            </a:custGeom>
            <a:solidFill>
              <a:srgbClr val="007BC4"/>
            </a:solidFill>
          </p:spPr>
        </p:sp>
        <p:sp>
          <p:nvSpPr>
            <p:cNvPr id="14" name="TextBox 6">
              <a:extLst>
                <a:ext uri="{FF2B5EF4-FFF2-40B4-BE49-F238E27FC236}">
                  <a16:creationId xmlns:a16="http://schemas.microsoft.com/office/drawing/2014/main" id="{0547EA51-8C2B-43A3-B74B-1AED11B9BC0E}"/>
                </a:ext>
              </a:extLst>
            </p:cNvPr>
            <p:cNvSpPr txBox="1"/>
            <p:nvPr/>
          </p:nvSpPr>
          <p:spPr>
            <a:xfrm>
              <a:off x="-26459" y="-105834"/>
              <a:ext cx="2300917" cy="4505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4863"/>
                </a:lnSpc>
              </a:pPr>
              <a:r>
                <a:rPr lang="en-US" sz="3199" dirty="0">
                  <a:solidFill>
                    <a:srgbClr val="FEFEFF"/>
                  </a:solidFill>
                  <a:latin typeface="Xunta Sans"/>
                </a:rPr>
                <a:t>   </a:t>
              </a:r>
              <a:r>
                <a:rPr lang="en-US" sz="3199" dirty="0" err="1">
                  <a:solidFill>
                    <a:srgbClr val="FEFEFF"/>
                  </a:solidFill>
                  <a:latin typeface="Xunta Sans"/>
                </a:rPr>
                <a:t>Modelos</a:t>
              </a:r>
              <a:r>
                <a:rPr lang="en-US" sz="3199" dirty="0">
                  <a:solidFill>
                    <a:srgbClr val="FEFEFF"/>
                  </a:solidFill>
                  <a:latin typeface="Xunta Sans"/>
                </a:rPr>
                <a:t> de </a:t>
              </a:r>
              <a:r>
                <a:rPr lang="en-US" sz="3199" dirty="0" err="1">
                  <a:solidFill>
                    <a:srgbClr val="FEFEFF"/>
                  </a:solidFill>
                  <a:latin typeface="Xunta Sans"/>
                </a:rPr>
                <a:t>Aprendizaxe</a:t>
              </a:r>
              <a:endParaRPr lang="en-US" sz="3199" dirty="0">
                <a:solidFill>
                  <a:srgbClr val="FEFEFF"/>
                </a:solidFill>
                <a:latin typeface="Xunta Sans"/>
              </a:endParaRPr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2B1AB2DB-FF32-4D73-9457-213D9714C639}"/>
              </a:ext>
            </a:extLst>
          </p:cNvPr>
          <p:cNvGrpSpPr/>
          <p:nvPr/>
        </p:nvGrpSpPr>
        <p:grpSpPr>
          <a:xfrm>
            <a:off x="2159493" y="196902"/>
            <a:ext cx="694255" cy="1216564"/>
            <a:chOff x="-1080011" y="-105834"/>
            <a:chExt cx="968655" cy="450579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335D08D2-B771-471C-8597-F7AE0719E489}"/>
                </a:ext>
              </a:extLst>
            </p:cNvPr>
            <p:cNvSpPr/>
            <p:nvPr/>
          </p:nvSpPr>
          <p:spPr>
            <a:xfrm>
              <a:off x="-1080011" y="-27218"/>
              <a:ext cx="911308" cy="288654"/>
            </a:xfrm>
            <a:custGeom>
              <a:avLst/>
              <a:gdLst/>
              <a:ahLst/>
              <a:cxnLst/>
              <a:rect l="l" t="t" r="r" b="b"/>
              <a:pathLst>
                <a:path w="2300917" h="288654">
                  <a:moveTo>
                    <a:pt x="44863" y="0"/>
                  </a:moveTo>
                  <a:lnTo>
                    <a:pt x="2256055" y="0"/>
                  </a:lnTo>
                  <a:cubicBezTo>
                    <a:pt x="2280832" y="0"/>
                    <a:pt x="2300917" y="20086"/>
                    <a:pt x="2300917" y="44863"/>
                  </a:cubicBezTo>
                  <a:lnTo>
                    <a:pt x="2300917" y="243791"/>
                  </a:lnTo>
                  <a:cubicBezTo>
                    <a:pt x="2300917" y="255690"/>
                    <a:pt x="2296191" y="267101"/>
                    <a:pt x="2287777" y="275514"/>
                  </a:cubicBezTo>
                  <a:cubicBezTo>
                    <a:pt x="2279364" y="283928"/>
                    <a:pt x="2267953" y="288654"/>
                    <a:pt x="2256055" y="288654"/>
                  </a:cubicBezTo>
                  <a:lnTo>
                    <a:pt x="44863" y="288654"/>
                  </a:lnTo>
                  <a:cubicBezTo>
                    <a:pt x="32964" y="288654"/>
                    <a:pt x="21553" y="283928"/>
                    <a:pt x="13140" y="275514"/>
                  </a:cubicBezTo>
                  <a:cubicBezTo>
                    <a:pt x="4727" y="267101"/>
                    <a:pt x="0" y="255690"/>
                    <a:pt x="0" y="243791"/>
                  </a:cubicBezTo>
                  <a:lnTo>
                    <a:pt x="0" y="44863"/>
                  </a:lnTo>
                  <a:cubicBezTo>
                    <a:pt x="0" y="32964"/>
                    <a:pt x="4727" y="21553"/>
                    <a:pt x="13140" y="13140"/>
                  </a:cubicBezTo>
                  <a:cubicBezTo>
                    <a:pt x="21553" y="4727"/>
                    <a:pt x="32964" y="0"/>
                    <a:pt x="44863" y="0"/>
                  </a:cubicBezTo>
                  <a:close/>
                </a:path>
              </a:pathLst>
            </a:custGeom>
            <a:solidFill>
              <a:srgbClr val="007BC4"/>
            </a:solidFill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20" name="TextBox 6">
              <a:extLst>
                <a:ext uri="{FF2B5EF4-FFF2-40B4-BE49-F238E27FC236}">
                  <a16:creationId xmlns:a16="http://schemas.microsoft.com/office/drawing/2014/main" id="{C74BB5FD-9363-44E3-9CC7-F0F9CD8F70AC}"/>
                </a:ext>
              </a:extLst>
            </p:cNvPr>
            <p:cNvSpPr txBox="1"/>
            <p:nvPr/>
          </p:nvSpPr>
          <p:spPr>
            <a:xfrm>
              <a:off x="-1050214" y="-105834"/>
              <a:ext cx="938858" cy="4505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/>
              <a:r>
                <a:rPr lang="en-US" sz="3199" dirty="0">
                  <a:solidFill>
                    <a:srgbClr val="FEFEFF"/>
                  </a:solidFill>
                  <a:latin typeface="Xunta Sans"/>
                </a:rPr>
                <a:t>3</a:t>
              </a:r>
            </a:p>
          </p:txBody>
        </p:sp>
      </p:grpSp>
      <p:sp>
        <p:nvSpPr>
          <p:cNvPr id="24" name="TextBox 9">
            <a:extLst>
              <a:ext uri="{FF2B5EF4-FFF2-40B4-BE49-F238E27FC236}">
                <a16:creationId xmlns:a16="http://schemas.microsoft.com/office/drawing/2014/main" id="{F35D6B8B-5A38-4C40-A92A-9F872A0CC3C5}"/>
              </a:ext>
            </a:extLst>
          </p:cNvPr>
          <p:cNvSpPr txBox="1"/>
          <p:nvPr/>
        </p:nvSpPr>
        <p:spPr>
          <a:xfrm>
            <a:off x="3498031" y="1434610"/>
            <a:ext cx="3696366" cy="745477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r>
              <a:rPr lang="en-US" sz="2400" dirty="0" err="1">
                <a:solidFill>
                  <a:srgbClr val="000000"/>
                </a:solidFill>
                <a:latin typeface="Xunta Sans"/>
              </a:rPr>
              <a:t>Modelo</a:t>
            </a:r>
            <a:r>
              <a:rPr lang="en-US" sz="2400" dirty="0">
                <a:solidFill>
                  <a:srgbClr val="000000"/>
                </a:solidFill>
                <a:latin typeface="Xunta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Xunta Sans"/>
              </a:rPr>
              <a:t>neurolingüístico</a:t>
            </a:r>
            <a:endParaRPr lang="en-US" sz="2400" dirty="0">
              <a:solidFill>
                <a:srgbClr val="000000"/>
              </a:solidFill>
              <a:latin typeface="Xunta Sans"/>
            </a:endParaRPr>
          </a:p>
          <a:p>
            <a:endParaRPr lang="en-US" sz="2400" dirty="0">
              <a:solidFill>
                <a:srgbClr val="000000"/>
              </a:solidFill>
              <a:latin typeface="Xunta Sans"/>
            </a:endParaRPr>
          </a:p>
          <a:p>
            <a:endParaRPr lang="en-US" sz="1100" dirty="0">
              <a:solidFill>
                <a:srgbClr val="000000"/>
              </a:solidFill>
              <a:latin typeface="Xunta Sans"/>
            </a:endParaRPr>
          </a:p>
        </p:txBody>
      </p:sp>
      <p:sp>
        <p:nvSpPr>
          <p:cNvPr id="25" name="TextBox 9">
            <a:extLst>
              <a:ext uri="{FF2B5EF4-FFF2-40B4-BE49-F238E27FC236}">
                <a16:creationId xmlns:a16="http://schemas.microsoft.com/office/drawing/2014/main" id="{C927CEFC-EA30-43A7-BE2F-38C937BFB0A5}"/>
              </a:ext>
            </a:extLst>
          </p:cNvPr>
          <p:cNvSpPr txBox="1"/>
          <p:nvPr/>
        </p:nvSpPr>
        <p:spPr>
          <a:xfrm>
            <a:off x="1421101" y="2322280"/>
            <a:ext cx="1289316" cy="1316814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>
              <a:lnSpc>
                <a:spcPts val="2127"/>
              </a:lnSpc>
            </a:pPr>
            <a:r>
              <a:rPr lang="en-US" sz="2000" b="1" dirty="0">
                <a:solidFill>
                  <a:srgbClr val="0070C0"/>
                </a:solidFill>
                <a:latin typeface="Xunta Sans"/>
              </a:rPr>
              <a:t>Visual</a:t>
            </a:r>
            <a:r>
              <a:rPr lang="en-US" sz="2000" dirty="0">
                <a:solidFill>
                  <a:srgbClr val="000000"/>
                </a:solidFill>
                <a:latin typeface="Xunta Sans"/>
              </a:rPr>
              <a:t>			 			</a:t>
            </a:r>
          </a:p>
        </p:txBody>
      </p:sp>
      <p:sp>
        <p:nvSpPr>
          <p:cNvPr id="26" name="TextBox 9">
            <a:extLst>
              <a:ext uri="{FF2B5EF4-FFF2-40B4-BE49-F238E27FC236}">
                <a16:creationId xmlns:a16="http://schemas.microsoft.com/office/drawing/2014/main" id="{D5997DC2-D6C9-4E3B-988F-32D13640044D}"/>
              </a:ext>
            </a:extLst>
          </p:cNvPr>
          <p:cNvSpPr txBox="1"/>
          <p:nvPr/>
        </p:nvSpPr>
        <p:spPr>
          <a:xfrm>
            <a:off x="2081550" y="3860132"/>
            <a:ext cx="6658080" cy="113065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endParaRPr lang="en-US" sz="1100" dirty="0">
              <a:solidFill>
                <a:srgbClr val="000000"/>
              </a:solidFill>
              <a:latin typeface="Xunta Sans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4220210" y="2088244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>
                <a:solidFill>
                  <a:srgbClr val="0070C0"/>
                </a:solidFill>
                <a:latin typeface="Xunta Sans"/>
              </a:rPr>
              <a:t>Auditivo</a:t>
            </a:r>
            <a:endParaRPr lang="es-ES" sz="2000" b="1" dirty="0">
              <a:solidFill>
                <a:srgbClr val="0070C0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4322802" y="3472934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s-ES" dirty="0"/>
          </a:p>
          <a:p>
            <a:r>
              <a:rPr lang="en-US" dirty="0">
                <a:solidFill>
                  <a:srgbClr val="000000"/>
                </a:solidFill>
                <a:latin typeface="Xunta Sans"/>
              </a:rPr>
              <a:t>	</a:t>
            </a:r>
            <a:endParaRPr lang="es-ES" dirty="0"/>
          </a:p>
        </p:txBody>
      </p:sp>
      <p:sp>
        <p:nvSpPr>
          <p:cNvPr id="16" name="CuadroTexto 15"/>
          <p:cNvSpPr txBox="1"/>
          <p:nvPr/>
        </p:nvSpPr>
        <p:spPr>
          <a:xfrm>
            <a:off x="7312399" y="2082688"/>
            <a:ext cx="1829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70C0"/>
                </a:solidFill>
                <a:latin typeface="Xunta Sans"/>
              </a:rPr>
              <a:t>Kinestésico</a:t>
            </a:r>
            <a:endParaRPr lang="es-ES" sz="2000" b="1" dirty="0">
              <a:solidFill>
                <a:srgbClr val="0070C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418" y="2488354"/>
            <a:ext cx="1886423" cy="188642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5320" y="2449660"/>
            <a:ext cx="2884813" cy="189543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2470" y="2644984"/>
            <a:ext cx="2920031" cy="143264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977057" y="4399277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Xunta Sans"/>
              </a:rPr>
              <a:t>Gran </a:t>
            </a:r>
            <a:r>
              <a:rPr lang="en-US" dirty="0" err="1">
                <a:solidFill>
                  <a:srgbClr val="000000"/>
                </a:solidFill>
                <a:latin typeface="Xunta Sans"/>
              </a:rPr>
              <a:t>imaxinación</a:t>
            </a:r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644765" y="4981329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Xunta Sans"/>
              </a:rPr>
              <a:t>Mapas</a:t>
            </a:r>
            <a:r>
              <a:rPr lang="en-US" dirty="0">
                <a:solidFill>
                  <a:srgbClr val="000000"/>
                </a:solidFill>
                <a:latin typeface="Xunta Sans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Xunta Sans"/>
              </a:rPr>
              <a:t>gráficos</a:t>
            </a:r>
            <a:r>
              <a:rPr lang="en-US" dirty="0">
                <a:solidFill>
                  <a:srgbClr val="000000"/>
                </a:solidFill>
                <a:latin typeface="Xunta Sans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Xunta Sans"/>
              </a:rPr>
              <a:t>listados</a:t>
            </a:r>
            <a:endParaRPr lang="es-ES" dirty="0"/>
          </a:p>
        </p:txBody>
      </p:sp>
      <p:sp>
        <p:nvSpPr>
          <p:cNvPr id="9" name="CuadroTexto 8"/>
          <p:cNvSpPr txBox="1"/>
          <p:nvPr/>
        </p:nvSpPr>
        <p:spPr>
          <a:xfrm>
            <a:off x="1245511" y="5627015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Xunta Sans"/>
              </a:rPr>
              <a:t>Fotografía</a:t>
            </a:r>
            <a:endParaRPr lang="es-ES" dirty="0"/>
          </a:p>
        </p:txBody>
      </p:sp>
      <p:sp>
        <p:nvSpPr>
          <p:cNvPr id="10" name="CuadroTexto 9"/>
          <p:cNvSpPr txBox="1"/>
          <p:nvPr/>
        </p:nvSpPr>
        <p:spPr>
          <a:xfrm>
            <a:off x="3675494" y="4399277"/>
            <a:ext cx="2646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Xunta Sans"/>
              </a:rPr>
              <a:t>Grandes</a:t>
            </a:r>
            <a:r>
              <a:rPr lang="en-US" dirty="0">
                <a:solidFill>
                  <a:srgbClr val="000000"/>
                </a:solidFill>
                <a:latin typeface="Xunta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Xunta Sans"/>
              </a:rPr>
              <a:t>conversadores</a:t>
            </a:r>
            <a:endParaRPr lang="es-ES" dirty="0"/>
          </a:p>
        </p:txBody>
      </p:sp>
      <p:sp>
        <p:nvSpPr>
          <p:cNvPr id="17" name="CuadroTexto 16"/>
          <p:cNvSpPr txBox="1"/>
          <p:nvPr/>
        </p:nvSpPr>
        <p:spPr>
          <a:xfrm>
            <a:off x="3919502" y="56072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27" name="CuadroTexto 26"/>
          <p:cNvSpPr txBox="1"/>
          <p:nvPr/>
        </p:nvSpPr>
        <p:spPr>
          <a:xfrm>
            <a:off x="7270083" y="4411744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Xunta Sans"/>
              </a:rPr>
              <a:t>Gran </a:t>
            </a:r>
            <a:r>
              <a:rPr lang="en-US" dirty="0" err="1">
                <a:solidFill>
                  <a:srgbClr val="000000"/>
                </a:solidFill>
                <a:latin typeface="Xunta Sans"/>
              </a:rPr>
              <a:t>enerxía</a:t>
            </a:r>
            <a:endParaRPr lang="es-ES" dirty="0"/>
          </a:p>
        </p:txBody>
      </p:sp>
      <p:sp>
        <p:nvSpPr>
          <p:cNvPr id="28" name="CuadroTexto 27"/>
          <p:cNvSpPr txBox="1"/>
          <p:nvPr/>
        </p:nvSpPr>
        <p:spPr>
          <a:xfrm>
            <a:off x="7116706" y="4955571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Xunta Sans"/>
              </a:rPr>
              <a:t>Movimento</a:t>
            </a:r>
            <a:r>
              <a:rPr lang="en-US" dirty="0">
                <a:solidFill>
                  <a:srgbClr val="000000"/>
                </a:solidFill>
                <a:latin typeface="Xunta Sans"/>
              </a:rPr>
              <a:t> e </a:t>
            </a:r>
            <a:r>
              <a:rPr lang="en-US" dirty="0" err="1">
                <a:solidFill>
                  <a:srgbClr val="000000"/>
                </a:solidFill>
                <a:latin typeface="Xunta Sans"/>
              </a:rPr>
              <a:t>xogo</a:t>
            </a:r>
            <a:endParaRPr lang="es-ES" dirty="0"/>
          </a:p>
        </p:txBody>
      </p:sp>
      <p:sp>
        <p:nvSpPr>
          <p:cNvPr id="29" name="CuadroTexto 28"/>
          <p:cNvSpPr txBox="1"/>
          <p:nvPr/>
        </p:nvSpPr>
        <p:spPr>
          <a:xfrm>
            <a:off x="7206475" y="5614876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Xunta Sans"/>
              </a:rPr>
              <a:t>Deporte</a:t>
            </a:r>
            <a:r>
              <a:rPr lang="en-US" dirty="0">
                <a:solidFill>
                  <a:srgbClr val="000000"/>
                </a:solidFill>
                <a:latin typeface="Xunta Sans"/>
              </a:rPr>
              <a:t> e </a:t>
            </a:r>
            <a:r>
              <a:rPr lang="en-US" dirty="0" err="1">
                <a:solidFill>
                  <a:srgbClr val="000000"/>
                </a:solidFill>
                <a:latin typeface="Xunta Sans"/>
              </a:rPr>
              <a:t>danza</a:t>
            </a:r>
            <a:endParaRPr lang="es-ES" dirty="0"/>
          </a:p>
        </p:txBody>
      </p:sp>
      <p:sp>
        <p:nvSpPr>
          <p:cNvPr id="30" name="CuadroTexto 29"/>
          <p:cNvSpPr txBox="1"/>
          <p:nvPr/>
        </p:nvSpPr>
        <p:spPr>
          <a:xfrm>
            <a:off x="3931672" y="5607238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Xunta Sans"/>
              </a:rPr>
              <a:t>Música</a:t>
            </a:r>
            <a:r>
              <a:rPr lang="en-US" dirty="0">
                <a:solidFill>
                  <a:srgbClr val="000000"/>
                </a:solidFill>
                <a:latin typeface="Xunta Sans"/>
              </a:rPr>
              <a:t> e </a:t>
            </a:r>
            <a:r>
              <a:rPr lang="en-US" dirty="0" err="1">
                <a:solidFill>
                  <a:srgbClr val="000000"/>
                </a:solidFill>
                <a:latin typeface="Xunta Sans"/>
              </a:rPr>
              <a:t>idiomas</a:t>
            </a:r>
            <a:endParaRPr lang="es-ES" dirty="0"/>
          </a:p>
        </p:txBody>
      </p:sp>
      <p:sp>
        <p:nvSpPr>
          <p:cNvPr id="31" name="CuadroTexto 30"/>
          <p:cNvSpPr txBox="1"/>
          <p:nvPr/>
        </p:nvSpPr>
        <p:spPr>
          <a:xfrm>
            <a:off x="3947730" y="4971874"/>
            <a:ext cx="1755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Xunta Sans"/>
              </a:rPr>
              <a:t>Comentario</a:t>
            </a:r>
            <a:r>
              <a:rPr lang="en-US" dirty="0">
                <a:solidFill>
                  <a:srgbClr val="000000"/>
                </a:solidFill>
                <a:latin typeface="Xunta Sans"/>
              </a:rPr>
              <a:t> oral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6757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7" grpId="0"/>
      <p:bldP spid="8" grpId="0"/>
      <p:bldP spid="9" grpId="0"/>
      <p:bldP spid="10" grpId="0"/>
      <p:bldP spid="27" grpId="0"/>
      <p:bldP spid="28" grpId="0"/>
      <p:bldP spid="29" grpId="0"/>
      <p:bldP spid="30" grpId="0"/>
      <p:bldP spid="3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01935" y="369351"/>
            <a:ext cx="2728570" cy="2926080"/>
          </a:xfrm>
          <a:custGeom>
            <a:avLst/>
            <a:gdLst/>
            <a:ahLst/>
            <a:cxnLst/>
            <a:rect l="l" t="t" r="r" b="b"/>
            <a:pathLst>
              <a:path w="2728570" h="2926080">
                <a:moveTo>
                  <a:pt x="0" y="0"/>
                </a:moveTo>
                <a:lnTo>
                  <a:pt x="2728569" y="0"/>
                </a:lnTo>
                <a:lnTo>
                  <a:pt x="2728569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6915131" y="4184212"/>
            <a:ext cx="2728570" cy="2926080"/>
          </a:xfrm>
          <a:custGeom>
            <a:avLst/>
            <a:gdLst/>
            <a:ahLst/>
            <a:cxnLst/>
            <a:rect l="l" t="t" r="r" b="b"/>
            <a:pathLst>
              <a:path w="2728570" h="2926080">
                <a:moveTo>
                  <a:pt x="0" y="0"/>
                </a:moveTo>
                <a:lnTo>
                  <a:pt x="2728570" y="0"/>
                </a:lnTo>
                <a:lnTo>
                  <a:pt x="2728570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4">
            <a:extLst>
              <a:ext uri="{FF2B5EF4-FFF2-40B4-BE49-F238E27FC236}">
                <a16:creationId xmlns:a16="http://schemas.microsoft.com/office/drawing/2014/main" id="{5ACE3EEE-C82E-4884-B951-D552500CEB41}"/>
              </a:ext>
            </a:extLst>
          </p:cNvPr>
          <p:cNvGrpSpPr/>
          <p:nvPr/>
        </p:nvGrpSpPr>
        <p:grpSpPr>
          <a:xfrm>
            <a:off x="2964094" y="63102"/>
            <a:ext cx="6679607" cy="1216564"/>
            <a:chOff x="-26459" y="-105834"/>
            <a:chExt cx="2327376" cy="450579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4C1B78C7-7BDE-4965-BB69-9EA554D6F464}"/>
                </a:ext>
              </a:extLst>
            </p:cNvPr>
            <p:cNvSpPr/>
            <p:nvPr/>
          </p:nvSpPr>
          <p:spPr>
            <a:xfrm>
              <a:off x="0" y="0"/>
              <a:ext cx="2300917" cy="288654"/>
            </a:xfrm>
            <a:custGeom>
              <a:avLst/>
              <a:gdLst/>
              <a:ahLst/>
              <a:cxnLst/>
              <a:rect l="l" t="t" r="r" b="b"/>
              <a:pathLst>
                <a:path w="2300917" h="288654">
                  <a:moveTo>
                    <a:pt x="44863" y="0"/>
                  </a:moveTo>
                  <a:lnTo>
                    <a:pt x="2256055" y="0"/>
                  </a:lnTo>
                  <a:cubicBezTo>
                    <a:pt x="2280832" y="0"/>
                    <a:pt x="2300917" y="20086"/>
                    <a:pt x="2300917" y="44863"/>
                  </a:cubicBezTo>
                  <a:lnTo>
                    <a:pt x="2300917" y="243791"/>
                  </a:lnTo>
                  <a:cubicBezTo>
                    <a:pt x="2300917" y="255690"/>
                    <a:pt x="2296191" y="267101"/>
                    <a:pt x="2287777" y="275514"/>
                  </a:cubicBezTo>
                  <a:cubicBezTo>
                    <a:pt x="2279364" y="283928"/>
                    <a:pt x="2267953" y="288654"/>
                    <a:pt x="2256055" y="288654"/>
                  </a:cubicBezTo>
                  <a:lnTo>
                    <a:pt x="44863" y="288654"/>
                  </a:lnTo>
                  <a:cubicBezTo>
                    <a:pt x="32964" y="288654"/>
                    <a:pt x="21553" y="283928"/>
                    <a:pt x="13140" y="275514"/>
                  </a:cubicBezTo>
                  <a:cubicBezTo>
                    <a:pt x="4727" y="267101"/>
                    <a:pt x="0" y="255690"/>
                    <a:pt x="0" y="243791"/>
                  </a:cubicBezTo>
                  <a:lnTo>
                    <a:pt x="0" y="44863"/>
                  </a:lnTo>
                  <a:cubicBezTo>
                    <a:pt x="0" y="32964"/>
                    <a:pt x="4727" y="21553"/>
                    <a:pt x="13140" y="13140"/>
                  </a:cubicBezTo>
                  <a:cubicBezTo>
                    <a:pt x="21553" y="4727"/>
                    <a:pt x="32964" y="0"/>
                    <a:pt x="44863" y="0"/>
                  </a:cubicBezTo>
                  <a:close/>
                </a:path>
              </a:pathLst>
            </a:custGeom>
            <a:solidFill>
              <a:srgbClr val="007BC4"/>
            </a:solidFill>
          </p:spPr>
        </p:sp>
        <p:sp>
          <p:nvSpPr>
            <p:cNvPr id="14" name="TextBox 6">
              <a:extLst>
                <a:ext uri="{FF2B5EF4-FFF2-40B4-BE49-F238E27FC236}">
                  <a16:creationId xmlns:a16="http://schemas.microsoft.com/office/drawing/2014/main" id="{0547EA51-8C2B-43A3-B74B-1AED11B9BC0E}"/>
                </a:ext>
              </a:extLst>
            </p:cNvPr>
            <p:cNvSpPr txBox="1"/>
            <p:nvPr/>
          </p:nvSpPr>
          <p:spPr>
            <a:xfrm>
              <a:off x="-26459" y="-105834"/>
              <a:ext cx="2300917" cy="4505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4863"/>
                </a:lnSpc>
              </a:pPr>
              <a:r>
                <a:rPr lang="en-US" sz="3199" dirty="0">
                  <a:solidFill>
                    <a:srgbClr val="FEFEFF"/>
                  </a:solidFill>
                  <a:latin typeface="Xunta Sans"/>
                </a:rPr>
                <a:t>   </a:t>
              </a:r>
              <a:r>
                <a:rPr lang="en-US" sz="3199" dirty="0" err="1">
                  <a:solidFill>
                    <a:srgbClr val="FEFEFF"/>
                  </a:solidFill>
                  <a:latin typeface="Xunta Sans"/>
                </a:rPr>
                <a:t>Modelos</a:t>
              </a:r>
              <a:r>
                <a:rPr lang="en-US" sz="3199" dirty="0">
                  <a:solidFill>
                    <a:srgbClr val="FEFEFF"/>
                  </a:solidFill>
                  <a:latin typeface="Xunta Sans"/>
                </a:rPr>
                <a:t> de </a:t>
              </a:r>
              <a:r>
                <a:rPr lang="en-US" sz="3199" dirty="0" err="1">
                  <a:solidFill>
                    <a:srgbClr val="FEFEFF"/>
                  </a:solidFill>
                  <a:latin typeface="Xunta Sans"/>
                </a:rPr>
                <a:t>Aprendizaxe</a:t>
              </a:r>
              <a:endParaRPr lang="en-US" sz="3199" dirty="0">
                <a:solidFill>
                  <a:srgbClr val="FEFEFF"/>
                </a:solidFill>
                <a:latin typeface="Xunta Sans"/>
              </a:endParaRPr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2B1AB2DB-FF32-4D73-9457-213D9714C639}"/>
              </a:ext>
            </a:extLst>
          </p:cNvPr>
          <p:cNvGrpSpPr/>
          <p:nvPr/>
        </p:nvGrpSpPr>
        <p:grpSpPr>
          <a:xfrm>
            <a:off x="2159493" y="196902"/>
            <a:ext cx="694255" cy="1216564"/>
            <a:chOff x="-1080011" y="-105834"/>
            <a:chExt cx="968655" cy="450579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335D08D2-B771-471C-8597-F7AE0719E489}"/>
                </a:ext>
              </a:extLst>
            </p:cNvPr>
            <p:cNvSpPr/>
            <p:nvPr/>
          </p:nvSpPr>
          <p:spPr>
            <a:xfrm>
              <a:off x="-1080011" y="-27218"/>
              <a:ext cx="911308" cy="288654"/>
            </a:xfrm>
            <a:custGeom>
              <a:avLst/>
              <a:gdLst/>
              <a:ahLst/>
              <a:cxnLst/>
              <a:rect l="l" t="t" r="r" b="b"/>
              <a:pathLst>
                <a:path w="2300917" h="288654">
                  <a:moveTo>
                    <a:pt x="44863" y="0"/>
                  </a:moveTo>
                  <a:lnTo>
                    <a:pt x="2256055" y="0"/>
                  </a:lnTo>
                  <a:cubicBezTo>
                    <a:pt x="2280832" y="0"/>
                    <a:pt x="2300917" y="20086"/>
                    <a:pt x="2300917" y="44863"/>
                  </a:cubicBezTo>
                  <a:lnTo>
                    <a:pt x="2300917" y="243791"/>
                  </a:lnTo>
                  <a:cubicBezTo>
                    <a:pt x="2300917" y="255690"/>
                    <a:pt x="2296191" y="267101"/>
                    <a:pt x="2287777" y="275514"/>
                  </a:cubicBezTo>
                  <a:cubicBezTo>
                    <a:pt x="2279364" y="283928"/>
                    <a:pt x="2267953" y="288654"/>
                    <a:pt x="2256055" y="288654"/>
                  </a:cubicBezTo>
                  <a:lnTo>
                    <a:pt x="44863" y="288654"/>
                  </a:lnTo>
                  <a:cubicBezTo>
                    <a:pt x="32964" y="288654"/>
                    <a:pt x="21553" y="283928"/>
                    <a:pt x="13140" y="275514"/>
                  </a:cubicBezTo>
                  <a:cubicBezTo>
                    <a:pt x="4727" y="267101"/>
                    <a:pt x="0" y="255690"/>
                    <a:pt x="0" y="243791"/>
                  </a:cubicBezTo>
                  <a:lnTo>
                    <a:pt x="0" y="44863"/>
                  </a:lnTo>
                  <a:cubicBezTo>
                    <a:pt x="0" y="32964"/>
                    <a:pt x="4727" y="21553"/>
                    <a:pt x="13140" y="13140"/>
                  </a:cubicBezTo>
                  <a:cubicBezTo>
                    <a:pt x="21553" y="4727"/>
                    <a:pt x="32964" y="0"/>
                    <a:pt x="44863" y="0"/>
                  </a:cubicBezTo>
                  <a:close/>
                </a:path>
              </a:pathLst>
            </a:custGeom>
            <a:solidFill>
              <a:srgbClr val="007BC4"/>
            </a:solidFill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20" name="TextBox 6">
              <a:extLst>
                <a:ext uri="{FF2B5EF4-FFF2-40B4-BE49-F238E27FC236}">
                  <a16:creationId xmlns:a16="http://schemas.microsoft.com/office/drawing/2014/main" id="{C74BB5FD-9363-44E3-9CC7-F0F9CD8F70AC}"/>
                </a:ext>
              </a:extLst>
            </p:cNvPr>
            <p:cNvSpPr txBox="1"/>
            <p:nvPr/>
          </p:nvSpPr>
          <p:spPr>
            <a:xfrm>
              <a:off x="-1050214" y="-105834"/>
              <a:ext cx="938858" cy="4505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/>
              <a:r>
                <a:rPr lang="en-US" sz="3199" dirty="0">
                  <a:solidFill>
                    <a:srgbClr val="FEFEFF"/>
                  </a:solidFill>
                  <a:latin typeface="Xunta Sans"/>
                </a:rPr>
                <a:t>3</a:t>
              </a:r>
            </a:p>
          </p:txBody>
        </p:sp>
      </p:grpSp>
      <p:sp>
        <p:nvSpPr>
          <p:cNvPr id="24" name="TextBox 9">
            <a:extLst>
              <a:ext uri="{FF2B5EF4-FFF2-40B4-BE49-F238E27FC236}">
                <a16:creationId xmlns:a16="http://schemas.microsoft.com/office/drawing/2014/main" id="{F35D6B8B-5A38-4C40-A92A-9F872A0CC3C5}"/>
              </a:ext>
            </a:extLst>
          </p:cNvPr>
          <p:cNvSpPr txBox="1"/>
          <p:nvPr/>
        </p:nvSpPr>
        <p:spPr>
          <a:xfrm>
            <a:off x="1996480" y="1584186"/>
            <a:ext cx="6658080" cy="749312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endParaRPr lang="en-US" sz="1100" dirty="0">
              <a:solidFill>
                <a:srgbClr val="000000"/>
              </a:solidFill>
              <a:latin typeface="Xunta Sans"/>
            </a:endParaRPr>
          </a:p>
        </p:txBody>
      </p:sp>
      <p:sp>
        <p:nvSpPr>
          <p:cNvPr id="25" name="TextBox 9">
            <a:extLst>
              <a:ext uri="{FF2B5EF4-FFF2-40B4-BE49-F238E27FC236}">
                <a16:creationId xmlns:a16="http://schemas.microsoft.com/office/drawing/2014/main" id="{C927CEFC-EA30-43A7-BE2F-38C937BFB0A5}"/>
              </a:ext>
            </a:extLst>
          </p:cNvPr>
          <p:cNvSpPr txBox="1"/>
          <p:nvPr/>
        </p:nvSpPr>
        <p:spPr>
          <a:xfrm>
            <a:off x="1329300" y="1572715"/>
            <a:ext cx="6658080" cy="71438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>
              <a:lnSpc>
                <a:spcPts val="2127"/>
              </a:lnSpc>
            </a:pPr>
            <a:endParaRPr lang="en-US" sz="2400" dirty="0">
              <a:solidFill>
                <a:srgbClr val="000000"/>
              </a:solidFill>
              <a:latin typeface="Xunta Sans"/>
            </a:endParaRPr>
          </a:p>
        </p:txBody>
      </p:sp>
      <p:sp>
        <p:nvSpPr>
          <p:cNvPr id="26" name="TextBox 9">
            <a:extLst>
              <a:ext uri="{FF2B5EF4-FFF2-40B4-BE49-F238E27FC236}">
                <a16:creationId xmlns:a16="http://schemas.microsoft.com/office/drawing/2014/main" id="{D5997DC2-D6C9-4E3B-988F-32D13640044D}"/>
              </a:ext>
            </a:extLst>
          </p:cNvPr>
          <p:cNvSpPr txBox="1"/>
          <p:nvPr/>
        </p:nvSpPr>
        <p:spPr>
          <a:xfrm>
            <a:off x="2111695" y="3359162"/>
            <a:ext cx="6658080" cy="113065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endParaRPr lang="en-US" sz="1100" dirty="0">
              <a:solidFill>
                <a:srgbClr val="000000"/>
              </a:solidFill>
              <a:latin typeface="Xunta San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29787" y="1489836"/>
            <a:ext cx="261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Xunta Sans"/>
              </a:rPr>
              <a:t>Como </a:t>
            </a:r>
            <a:r>
              <a:rPr lang="en-US" sz="2400" dirty="0" err="1">
                <a:solidFill>
                  <a:srgbClr val="000000"/>
                </a:solidFill>
                <a:latin typeface="Xunta Sans"/>
              </a:rPr>
              <a:t>aprendo</a:t>
            </a:r>
            <a:r>
              <a:rPr lang="en-US" sz="2400" dirty="0">
                <a:solidFill>
                  <a:srgbClr val="000000"/>
                </a:solidFill>
                <a:latin typeface="Xunta Sans"/>
              </a:rPr>
              <a:t>? </a:t>
            </a:r>
            <a:endParaRPr lang="es-ES" sz="2400" dirty="0"/>
          </a:p>
        </p:txBody>
      </p:sp>
      <p:sp>
        <p:nvSpPr>
          <p:cNvPr id="6" name="CuadroTexto 5"/>
          <p:cNvSpPr txBox="1"/>
          <p:nvPr/>
        </p:nvSpPr>
        <p:spPr>
          <a:xfrm>
            <a:off x="5564153" y="1438163"/>
            <a:ext cx="2117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Xunta Sans"/>
              </a:rPr>
              <a:t>Como</a:t>
            </a:r>
            <a:r>
              <a:rPr lang="en-US" dirty="0">
                <a:solidFill>
                  <a:srgbClr val="000000"/>
                </a:solidFill>
                <a:latin typeface="Xunta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Xunta Sans"/>
              </a:rPr>
              <a:t>ensino</a:t>
            </a:r>
            <a:r>
              <a:rPr lang="en-US" sz="2400" dirty="0">
                <a:solidFill>
                  <a:srgbClr val="000000"/>
                </a:solidFill>
                <a:latin typeface="Xunta Sans"/>
              </a:rPr>
              <a:t>?</a:t>
            </a:r>
            <a:endParaRPr lang="es-ES" sz="24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6289" y="2979451"/>
            <a:ext cx="4836681" cy="3622842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865B5E9-2785-77AD-BF0B-B5B4F51F1E88}"/>
              </a:ext>
            </a:extLst>
          </p:cNvPr>
          <p:cNvSpPr txBox="1"/>
          <p:nvPr/>
        </p:nvSpPr>
        <p:spPr>
          <a:xfrm>
            <a:off x="3002591" y="1941166"/>
            <a:ext cx="12795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Xunta Sans"/>
              </a:rPr>
              <a:t>Habilidades</a:t>
            </a:r>
            <a:endParaRPr lang="en-US" dirty="0">
              <a:solidFill>
                <a:srgbClr val="000000"/>
              </a:solidFill>
              <a:latin typeface="Xunta Sans"/>
            </a:endParaRPr>
          </a:p>
          <a:p>
            <a:r>
              <a:rPr lang="en-US" sz="1800" dirty="0" err="1">
                <a:solidFill>
                  <a:srgbClr val="000000"/>
                </a:solidFill>
                <a:latin typeface="Xunta Sans"/>
              </a:rPr>
              <a:t>Estratexias</a:t>
            </a:r>
            <a:endParaRPr lang="es-ES" sz="18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D15E359-88A2-7672-FCB4-4B9CBF5CFDF9}"/>
              </a:ext>
            </a:extLst>
          </p:cNvPr>
          <p:cNvSpPr txBox="1"/>
          <p:nvPr/>
        </p:nvSpPr>
        <p:spPr>
          <a:xfrm>
            <a:off x="6732100" y="1895171"/>
            <a:ext cx="22925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Xunta Sans"/>
              </a:rPr>
              <a:t>Optimizar</a:t>
            </a:r>
            <a:r>
              <a:rPr lang="en-US" dirty="0">
                <a:solidFill>
                  <a:srgbClr val="000000"/>
                </a:solidFill>
                <a:latin typeface="Xunta Sans"/>
              </a:rPr>
              <a:t> tempo</a:t>
            </a:r>
          </a:p>
          <a:p>
            <a:r>
              <a:rPr lang="en-US" dirty="0">
                <a:solidFill>
                  <a:srgbClr val="000000"/>
                </a:solidFill>
                <a:latin typeface="Xunta Sans"/>
              </a:rPr>
              <a:t>Ferramentas </a:t>
            </a:r>
            <a:r>
              <a:rPr lang="en-US" dirty="0" err="1">
                <a:solidFill>
                  <a:srgbClr val="000000"/>
                </a:solidFill>
                <a:latin typeface="Xunta Sans"/>
              </a:rPr>
              <a:t>axeitadas</a:t>
            </a:r>
            <a:endParaRPr lang="en-US" dirty="0">
              <a:solidFill>
                <a:srgbClr val="000000"/>
              </a:solidFill>
              <a:latin typeface="Xunta Sans"/>
            </a:endParaRPr>
          </a:p>
        </p:txBody>
      </p:sp>
    </p:spTree>
    <p:extLst>
      <p:ext uri="{BB962C8B-B14F-4D97-AF65-F5344CB8AC3E}">
        <p14:creationId xmlns:p14="http://schemas.microsoft.com/office/powerpoint/2010/main" val="155136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4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12304" y="243974"/>
            <a:ext cx="2728570" cy="2926080"/>
          </a:xfrm>
          <a:custGeom>
            <a:avLst/>
            <a:gdLst/>
            <a:ahLst/>
            <a:cxnLst/>
            <a:rect l="l" t="t" r="r" b="b"/>
            <a:pathLst>
              <a:path w="2728570" h="2926080">
                <a:moveTo>
                  <a:pt x="0" y="0"/>
                </a:moveTo>
                <a:lnTo>
                  <a:pt x="2728569" y="0"/>
                </a:lnTo>
                <a:lnTo>
                  <a:pt x="2728569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6915131" y="4184212"/>
            <a:ext cx="2728570" cy="2926080"/>
          </a:xfrm>
          <a:custGeom>
            <a:avLst/>
            <a:gdLst/>
            <a:ahLst/>
            <a:cxnLst/>
            <a:rect l="l" t="t" r="r" b="b"/>
            <a:pathLst>
              <a:path w="2728570" h="2926080">
                <a:moveTo>
                  <a:pt x="0" y="0"/>
                </a:moveTo>
                <a:lnTo>
                  <a:pt x="2728570" y="0"/>
                </a:lnTo>
                <a:lnTo>
                  <a:pt x="2728570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4">
            <a:extLst>
              <a:ext uri="{FF2B5EF4-FFF2-40B4-BE49-F238E27FC236}">
                <a16:creationId xmlns:a16="http://schemas.microsoft.com/office/drawing/2014/main" id="{5ACE3EEE-C82E-4884-B951-D552500CEB41}"/>
              </a:ext>
            </a:extLst>
          </p:cNvPr>
          <p:cNvGrpSpPr/>
          <p:nvPr/>
        </p:nvGrpSpPr>
        <p:grpSpPr>
          <a:xfrm>
            <a:off x="2964094" y="63102"/>
            <a:ext cx="6679607" cy="1216564"/>
            <a:chOff x="-26459" y="-105834"/>
            <a:chExt cx="2327376" cy="450579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4C1B78C7-7BDE-4965-BB69-9EA554D6F464}"/>
                </a:ext>
              </a:extLst>
            </p:cNvPr>
            <p:cNvSpPr/>
            <p:nvPr/>
          </p:nvSpPr>
          <p:spPr>
            <a:xfrm>
              <a:off x="0" y="0"/>
              <a:ext cx="2300917" cy="288654"/>
            </a:xfrm>
            <a:custGeom>
              <a:avLst/>
              <a:gdLst/>
              <a:ahLst/>
              <a:cxnLst/>
              <a:rect l="l" t="t" r="r" b="b"/>
              <a:pathLst>
                <a:path w="2300917" h="288654">
                  <a:moveTo>
                    <a:pt x="44863" y="0"/>
                  </a:moveTo>
                  <a:lnTo>
                    <a:pt x="2256055" y="0"/>
                  </a:lnTo>
                  <a:cubicBezTo>
                    <a:pt x="2280832" y="0"/>
                    <a:pt x="2300917" y="20086"/>
                    <a:pt x="2300917" y="44863"/>
                  </a:cubicBezTo>
                  <a:lnTo>
                    <a:pt x="2300917" y="243791"/>
                  </a:lnTo>
                  <a:cubicBezTo>
                    <a:pt x="2300917" y="255690"/>
                    <a:pt x="2296191" y="267101"/>
                    <a:pt x="2287777" y="275514"/>
                  </a:cubicBezTo>
                  <a:cubicBezTo>
                    <a:pt x="2279364" y="283928"/>
                    <a:pt x="2267953" y="288654"/>
                    <a:pt x="2256055" y="288654"/>
                  </a:cubicBezTo>
                  <a:lnTo>
                    <a:pt x="44863" y="288654"/>
                  </a:lnTo>
                  <a:cubicBezTo>
                    <a:pt x="32964" y="288654"/>
                    <a:pt x="21553" y="283928"/>
                    <a:pt x="13140" y="275514"/>
                  </a:cubicBezTo>
                  <a:cubicBezTo>
                    <a:pt x="4727" y="267101"/>
                    <a:pt x="0" y="255690"/>
                    <a:pt x="0" y="243791"/>
                  </a:cubicBezTo>
                  <a:lnTo>
                    <a:pt x="0" y="44863"/>
                  </a:lnTo>
                  <a:cubicBezTo>
                    <a:pt x="0" y="32964"/>
                    <a:pt x="4727" y="21553"/>
                    <a:pt x="13140" y="13140"/>
                  </a:cubicBezTo>
                  <a:cubicBezTo>
                    <a:pt x="21553" y="4727"/>
                    <a:pt x="32964" y="0"/>
                    <a:pt x="44863" y="0"/>
                  </a:cubicBezTo>
                  <a:close/>
                </a:path>
              </a:pathLst>
            </a:custGeom>
            <a:solidFill>
              <a:srgbClr val="007BC4"/>
            </a:solidFill>
          </p:spPr>
        </p:sp>
        <p:sp>
          <p:nvSpPr>
            <p:cNvPr id="14" name="TextBox 6">
              <a:extLst>
                <a:ext uri="{FF2B5EF4-FFF2-40B4-BE49-F238E27FC236}">
                  <a16:creationId xmlns:a16="http://schemas.microsoft.com/office/drawing/2014/main" id="{0547EA51-8C2B-43A3-B74B-1AED11B9BC0E}"/>
                </a:ext>
              </a:extLst>
            </p:cNvPr>
            <p:cNvSpPr txBox="1"/>
            <p:nvPr/>
          </p:nvSpPr>
          <p:spPr>
            <a:xfrm>
              <a:off x="-26459" y="-105834"/>
              <a:ext cx="2300917" cy="4505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4863"/>
                </a:lnSpc>
              </a:pPr>
              <a:r>
                <a:rPr lang="en-US" sz="3199" dirty="0">
                  <a:solidFill>
                    <a:srgbClr val="FEFEFF"/>
                  </a:solidFill>
                  <a:latin typeface="Xunta Sans"/>
                </a:rPr>
                <a:t>   </a:t>
              </a:r>
              <a:r>
                <a:rPr lang="en-US" sz="3199" dirty="0" err="1">
                  <a:solidFill>
                    <a:srgbClr val="FEFEFF"/>
                  </a:solidFill>
                  <a:latin typeface="Xunta Sans"/>
                </a:rPr>
                <a:t>Modelos</a:t>
              </a:r>
              <a:r>
                <a:rPr lang="en-US" sz="3199" dirty="0">
                  <a:solidFill>
                    <a:srgbClr val="FEFEFF"/>
                  </a:solidFill>
                  <a:latin typeface="Xunta Sans"/>
                </a:rPr>
                <a:t> de </a:t>
              </a:r>
              <a:r>
                <a:rPr lang="en-US" sz="3199" dirty="0" err="1">
                  <a:solidFill>
                    <a:srgbClr val="FEFEFF"/>
                  </a:solidFill>
                  <a:latin typeface="Xunta Sans"/>
                </a:rPr>
                <a:t>Aprendizaxe</a:t>
              </a:r>
              <a:endParaRPr lang="en-US" sz="3199" dirty="0">
                <a:solidFill>
                  <a:srgbClr val="FEFEFF"/>
                </a:solidFill>
                <a:latin typeface="Xunta Sans"/>
              </a:endParaRPr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2B1AB2DB-FF32-4D73-9457-213D9714C639}"/>
              </a:ext>
            </a:extLst>
          </p:cNvPr>
          <p:cNvGrpSpPr/>
          <p:nvPr/>
        </p:nvGrpSpPr>
        <p:grpSpPr>
          <a:xfrm>
            <a:off x="2159493" y="196902"/>
            <a:ext cx="694255" cy="1216564"/>
            <a:chOff x="-1080011" y="-105834"/>
            <a:chExt cx="968655" cy="450579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335D08D2-B771-471C-8597-F7AE0719E489}"/>
                </a:ext>
              </a:extLst>
            </p:cNvPr>
            <p:cNvSpPr/>
            <p:nvPr/>
          </p:nvSpPr>
          <p:spPr>
            <a:xfrm>
              <a:off x="-1080011" y="-27218"/>
              <a:ext cx="911308" cy="288654"/>
            </a:xfrm>
            <a:custGeom>
              <a:avLst/>
              <a:gdLst/>
              <a:ahLst/>
              <a:cxnLst/>
              <a:rect l="l" t="t" r="r" b="b"/>
              <a:pathLst>
                <a:path w="2300917" h="288654">
                  <a:moveTo>
                    <a:pt x="44863" y="0"/>
                  </a:moveTo>
                  <a:lnTo>
                    <a:pt x="2256055" y="0"/>
                  </a:lnTo>
                  <a:cubicBezTo>
                    <a:pt x="2280832" y="0"/>
                    <a:pt x="2300917" y="20086"/>
                    <a:pt x="2300917" y="44863"/>
                  </a:cubicBezTo>
                  <a:lnTo>
                    <a:pt x="2300917" y="243791"/>
                  </a:lnTo>
                  <a:cubicBezTo>
                    <a:pt x="2300917" y="255690"/>
                    <a:pt x="2296191" y="267101"/>
                    <a:pt x="2287777" y="275514"/>
                  </a:cubicBezTo>
                  <a:cubicBezTo>
                    <a:pt x="2279364" y="283928"/>
                    <a:pt x="2267953" y="288654"/>
                    <a:pt x="2256055" y="288654"/>
                  </a:cubicBezTo>
                  <a:lnTo>
                    <a:pt x="44863" y="288654"/>
                  </a:lnTo>
                  <a:cubicBezTo>
                    <a:pt x="32964" y="288654"/>
                    <a:pt x="21553" y="283928"/>
                    <a:pt x="13140" y="275514"/>
                  </a:cubicBezTo>
                  <a:cubicBezTo>
                    <a:pt x="4727" y="267101"/>
                    <a:pt x="0" y="255690"/>
                    <a:pt x="0" y="243791"/>
                  </a:cubicBezTo>
                  <a:lnTo>
                    <a:pt x="0" y="44863"/>
                  </a:lnTo>
                  <a:cubicBezTo>
                    <a:pt x="0" y="32964"/>
                    <a:pt x="4727" y="21553"/>
                    <a:pt x="13140" y="13140"/>
                  </a:cubicBezTo>
                  <a:cubicBezTo>
                    <a:pt x="21553" y="4727"/>
                    <a:pt x="32964" y="0"/>
                    <a:pt x="44863" y="0"/>
                  </a:cubicBezTo>
                  <a:close/>
                </a:path>
              </a:pathLst>
            </a:custGeom>
            <a:solidFill>
              <a:srgbClr val="007BC4"/>
            </a:solidFill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20" name="TextBox 6">
              <a:extLst>
                <a:ext uri="{FF2B5EF4-FFF2-40B4-BE49-F238E27FC236}">
                  <a16:creationId xmlns:a16="http://schemas.microsoft.com/office/drawing/2014/main" id="{C74BB5FD-9363-44E3-9CC7-F0F9CD8F70AC}"/>
                </a:ext>
              </a:extLst>
            </p:cNvPr>
            <p:cNvSpPr txBox="1"/>
            <p:nvPr/>
          </p:nvSpPr>
          <p:spPr>
            <a:xfrm>
              <a:off x="-1050214" y="-105834"/>
              <a:ext cx="938858" cy="4505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/>
              <a:r>
                <a:rPr lang="en-US" sz="3199" dirty="0">
                  <a:solidFill>
                    <a:srgbClr val="FEFEFF"/>
                  </a:solidFill>
                  <a:latin typeface="Xunta Sans"/>
                </a:rPr>
                <a:t>3</a:t>
              </a:r>
            </a:p>
          </p:txBody>
        </p:sp>
      </p:grpSp>
      <p:sp>
        <p:nvSpPr>
          <p:cNvPr id="24" name="TextBox 9">
            <a:extLst>
              <a:ext uri="{FF2B5EF4-FFF2-40B4-BE49-F238E27FC236}">
                <a16:creationId xmlns:a16="http://schemas.microsoft.com/office/drawing/2014/main" id="{F35D6B8B-5A38-4C40-A92A-9F872A0CC3C5}"/>
              </a:ext>
            </a:extLst>
          </p:cNvPr>
          <p:cNvSpPr txBox="1"/>
          <p:nvPr/>
        </p:nvSpPr>
        <p:spPr>
          <a:xfrm>
            <a:off x="2081550" y="2158401"/>
            <a:ext cx="6658080" cy="749312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endParaRPr lang="en-US" sz="1100" dirty="0">
              <a:solidFill>
                <a:srgbClr val="000000"/>
              </a:solidFill>
              <a:latin typeface="Xunta Sans"/>
            </a:endParaRPr>
          </a:p>
        </p:txBody>
      </p:sp>
      <p:sp>
        <p:nvSpPr>
          <p:cNvPr id="25" name="TextBox 9">
            <a:extLst>
              <a:ext uri="{FF2B5EF4-FFF2-40B4-BE49-F238E27FC236}">
                <a16:creationId xmlns:a16="http://schemas.microsoft.com/office/drawing/2014/main" id="{C927CEFC-EA30-43A7-BE2F-38C937BFB0A5}"/>
              </a:ext>
            </a:extLst>
          </p:cNvPr>
          <p:cNvSpPr txBox="1"/>
          <p:nvPr/>
        </p:nvSpPr>
        <p:spPr>
          <a:xfrm>
            <a:off x="2356520" y="1361072"/>
            <a:ext cx="6658080" cy="71438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>
              <a:lnSpc>
                <a:spcPts val="2127"/>
              </a:lnSpc>
            </a:pPr>
            <a:r>
              <a:rPr lang="en-US" sz="2400" dirty="0" err="1">
                <a:solidFill>
                  <a:srgbClr val="000000"/>
                </a:solidFill>
                <a:latin typeface="Xunta Sans"/>
              </a:rPr>
              <a:t>Actividades</a:t>
            </a:r>
            <a:r>
              <a:rPr lang="en-US" sz="2400" dirty="0">
                <a:solidFill>
                  <a:srgbClr val="000000"/>
                </a:solidFill>
                <a:latin typeface="Xunta Sans"/>
              </a:rPr>
              <a:t> de </a:t>
            </a:r>
            <a:r>
              <a:rPr lang="en-US" sz="2400" dirty="0" err="1">
                <a:solidFill>
                  <a:srgbClr val="000000"/>
                </a:solidFill>
                <a:latin typeface="Xunta Sans"/>
              </a:rPr>
              <a:t>diagnóstico</a:t>
            </a:r>
            <a:r>
              <a:rPr lang="en-US" sz="2400" dirty="0">
                <a:solidFill>
                  <a:srgbClr val="000000"/>
                </a:solidFill>
                <a:latin typeface="Xunta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Xunta Sans"/>
              </a:rPr>
              <a:t>previo</a:t>
            </a:r>
            <a:endParaRPr lang="en-US" sz="1100" dirty="0">
              <a:solidFill>
                <a:srgbClr val="000000"/>
              </a:solidFill>
              <a:latin typeface="Xunta Sans"/>
            </a:endParaRPr>
          </a:p>
        </p:txBody>
      </p:sp>
      <p:sp>
        <p:nvSpPr>
          <p:cNvPr id="26" name="TextBox 9">
            <a:extLst>
              <a:ext uri="{FF2B5EF4-FFF2-40B4-BE49-F238E27FC236}">
                <a16:creationId xmlns:a16="http://schemas.microsoft.com/office/drawing/2014/main" id="{D5997DC2-D6C9-4E3B-988F-32D13640044D}"/>
              </a:ext>
            </a:extLst>
          </p:cNvPr>
          <p:cNvSpPr txBox="1"/>
          <p:nvPr/>
        </p:nvSpPr>
        <p:spPr>
          <a:xfrm>
            <a:off x="2081550" y="3860132"/>
            <a:ext cx="6658080" cy="113065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endParaRPr lang="en-US" sz="1100" dirty="0">
              <a:solidFill>
                <a:srgbClr val="000000"/>
              </a:solidFill>
              <a:latin typeface="Xunta Sans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9173" y="1206707"/>
            <a:ext cx="2478590" cy="2308386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24843C96-11D2-EBE4-CD51-FDB61BE1DD80}"/>
              </a:ext>
            </a:extLst>
          </p:cNvPr>
          <p:cNvSpPr txBox="1"/>
          <p:nvPr/>
        </p:nvSpPr>
        <p:spPr>
          <a:xfrm>
            <a:off x="3453175" y="5567528"/>
            <a:ext cx="237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00" dirty="0">
                <a:solidFill>
                  <a:srgbClr val="000000"/>
                </a:solidFill>
                <a:latin typeface="Xunta Sans"/>
              </a:rPr>
              <a:t> </a:t>
            </a:r>
            <a:endParaRPr lang="es-ES" dirty="0"/>
          </a:p>
          <a:p>
            <a:endParaRPr lang="es-ES" dirty="0"/>
          </a:p>
        </p:txBody>
      </p:sp>
      <p:sp>
        <p:nvSpPr>
          <p:cNvPr id="6" name="Llamada ovalada 5">
            <a:extLst>
              <a:ext uri="{FF2B5EF4-FFF2-40B4-BE49-F238E27FC236}">
                <a16:creationId xmlns:a16="http://schemas.microsoft.com/office/drawing/2014/main" id="{C034056D-A243-198B-FBA9-72AA9B464DA8}"/>
              </a:ext>
            </a:extLst>
          </p:cNvPr>
          <p:cNvSpPr/>
          <p:nvPr/>
        </p:nvSpPr>
        <p:spPr>
          <a:xfrm>
            <a:off x="742278" y="1990211"/>
            <a:ext cx="4576140" cy="4223648"/>
          </a:xfrm>
          <a:prstGeom prst="wedgeEllipseCallout">
            <a:avLst>
              <a:gd name="adj1" fmla="val 53564"/>
              <a:gd name="adj2" fmla="val -47606"/>
            </a:avLst>
          </a:prstGeom>
          <a:solidFill>
            <a:srgbClr val="00B0F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Xunta Sans"/>
            </a:endParaRPr>
          </a:p>
          <a:p>
            <a:pPr algn="ctr"/>
            <a:r>
              <a:rPr lang="en-US" sz="2400" b="1" dirty="0">
                <a:solidFill>
                  <a:schemeClr val="tx1"/>
                </a:solidFill>
                <a:latin typeface="Xunta Sans"/>
              </a:rPr>
              <a:t>PARA</a:t>
            </a:r>
          </a:p>
          <a:p>
            <a:pPr algn="ctr"/>
            <a:endParaRPr lang="en-US" sz="2400" b="1" dirty="0">
              <a:solidFill>
                <a:schemeClr val="tx1"/>
              </a:solidFill>
              <a:latin typeface="Xunta Sans"/>
            </a:endParaRPr>
          </a:p>
          <a:p>
            <a:pPr marL="285750" indent="-285750">
              <a:buFontTx/>
              <a:buChar char="-"/>
            </a:pPr>
            <a:r>
              <a:rPr lang="en-US" dirty="0" err="1">
                <a:solidFill>
                  <a:schemeClr val="tx1"/>
                </a:solidFill>
                <a:latin typeface="Xunta Sans"/>
              </a:rPr>
              <a:t>Ax</a:t>
            </a:r>
            <a:r>
              <a:rPr lang="en-US" sz="1800" dirty="0" err="1">
                <a:solidFill>
                  <a:schemeClr val="tx1"/>
                </a:solidFill>
                <a:latin typeface="Xunta Sans"/>
              </a:rPr>
              <a:t>udar</a:t>
            </a:r>
            <a:r>
              <a:rPr lang="en-US" sz="1800" dirty="0">
                <a:solidFill>
                  <a:schemeClr val="tx1"/>
                </a:solidFill>
                <a:latin typeface="Xunta Sans"/>
              </a:rPr>
              <a:t> a </a:t>
            </a:r>
            <a:r>
              <a:rPr lang="en-US" sz="1800" dirty="0" err="1">
                <a:solidFill>
                  <a:schemeClr val="tx1"/>
                </a:solidFill>
                <a:latin typeface="Xunta Sans"/>
              </a:rPr>
              <a:t>identificar</a:t>
            </a:r>
            <a:r>
              <a:rPr lang="en-US" sz="1800" dirty="0">
                <a:solidFill>
                  <a:schemeClr val="tx1"/>
                </a:solidFill>
                <a:latin typeface="Xunta Sans"/>
              </a:rPr>
              <a:t> </a:t>
            </a:r>
            <a:r>
              <a:rPr lang="en-US" dirty="0">
                <a:solidFill>
                  <a:schemeClr val="tx1"/>
                </a:solidFill>
                <a:latin typeface="Xunta Sans"/>
              </a:rPr>
              <a:t>o</a:t>
            </a:r>
            <a:r>
              <a:rPr lang="en-US" sz="1800" dirty="0">
                <a:solidFill>
                  <a:schemeClr val="tx1"/>
                </a:solidFill>
                <a:latin typeface="Xunta Sans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Xunta Sans"/>
              </a:rPr>
              <a:t>estilo</a:t>
            </a:r>
            <a:r>
              <a:rPr lang="en-US" sz="1800" dirty="0">
                <a:solidFill>
                  <a:schemeClr val="tx1"/>
                </a:solidFill>
                <a:latin typeface="Xunta Sans"/>
              </a:rPr>
              <a:t> de </a:t>
            </a:r>
            <a:r>
              <a:rPr lang="en-US" sz="1800" dirty="0" err="1">
                <a:solidFill>
                  <a:schemeClr val="tx1"/>
                </a:solidFill>
                <a:latin typeface="Xunta Sans"/>
              </a:rPr>
              <a:t>aprendizaxe</a:t>
            </a:r>
            <a:r>
              <a:rPr lang="en-US" sz="1800" dirty="0">
                <a:solidFill>
                  <a:schemeClr val="tx1"/>
                </a:solidFill>
                <a:latin typeface="Xunta Sans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Xunta Sans"/>
              </a:rPr>
              <a:t>predominante</a:t>
            </a:r>
            <a:r>
              <a:rPr lang="en-US" sz="1800" dirty="0">
                <a:solidFill>
                  <a:schemeClr val="tx1"/>
                </a:solidFill>
                <a:latin typeface="Xunta Sans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Xunta Sans"/>
              </a:rPr>
              <a:t>en</a:t>
            </a:r>
            <a:r>
              <a:rPr lang="en-US" dirty="0">
                <a:solidFill>
                  <a:schemeClr val="tx1"/>
                </a:solidFill>
                <a:latin typeface="Xunta Sans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Xunta Sans"/>
              </a:rPr>
              <a:t>cada</a:t>
            </a:r>
            <a:r>
              <a:rPr lang="en-US" sz="1800" dirty="0">
                <a:solidFill>
                  <a:schemeClr val="tx1"/>
                </a:solidFill>
                <a:latin typeface="Xunta Sans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Xunta Sans"/>
              </a:rPr>
              <a:t>membro</a:t>
            </a:r>
            <a:r>
              <a:rPr lang="en-US" sz="1800" dirty="0">
                <a:solidFill>
                  <a:schemeClr val="tx1"/>
                </a:solidFill>
                <a:latin typeface="Xunta Sans"/>
              </a:rPr>
              <a:t> do </a:t>
            </a:r>
            <a:r>
              <a:rPr lang="en-US" sz="1800" dirty="0" err="1">
                <a:solidFill>
                  <a:schemeClr val="tx1"/>
                </a:solidFill>
                <a:latin typeface="Xunta Sans"/>
              </a:rPr>
              <a:t>grupo</a:t>
            </a:r>
            <a:endParaRPr lang="en-US" dirty="0">
              <a:solidFill>
                <a:schemeClr val="tx1"/>
              </a:solidFill>
              <a:latin typeface="Xunta Sans"/>
            </a:endParaRP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tx1"/>
              </a:solidFill>
              <a:latin typeface="Xunta Sans"/>
            </a:endParaRPr>
          </a:p>
          <a:p>
            <a:pPr marL="285750" indent="-285750">
              <a:buFontTx/>
              <a:buChar char="-"/>
            </a:pPr>
            <a:r>
              <a:rPr lang="en-US" dirty="0" err="1">
                <a:solidFill>
                  <a:schemeClr val="tx1"/>
                </a:solidFill>
                <a:latin typeface="Xunta Sans"/>
              </a:rPr>
              <a:t>Aproveitar</a:t>
            </a:r>
            <a:r>
              <a:rPr lang="en-US" dirty="0">
                <a:solidFill>
                  <a:schemeClr val="tx1"/>
                </a:solidFill>
                <a:latin typeface="Xunta Sans"/>
              </a:rPr>
              <a:t> o </a:t>
            </a:r>
            <a:r>
              <a:rPr lang="en-US" dirty="0" err="1">
                <a:solidFill>
                  <a:schemeClr val="tx1"/>
                </a:solidFill>
                <a:latin typeface="Xunta Sans"/>
              </a:rPr>
              <a:t>potencial</a:t>
            </a:r>
            <a:r>
              <a:rPr lang="en-US" dirty="0">
                <a:solidFill>
                  <a:schemeClr val="tx1"/>
                </a:solidFill>
                <a:latin typeface="Xunta Sans"/>
              </a:rPr>
              <a:t> do         </a:t>
            </a:r>
            <a:r>
              <a:rPr lang="en-US" dirty="0" err="1">
                <a:solidFill>
                  <a:schemeClr val="tx1"/>
                </a:solidFill>
                <a:latin typeface="Xunta Sans"/>
              </a:rPr>
              <a:t>aprendizaxe</a:t>
            </a:r>
            <a:r>
              <a:rPr lang="en-US" dirty="0">
                <a:solidFill>
                  <a:schemeClr val="tx1"/>
                </a:solidFill>
                <a:latin typeface="Xunta San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Xunta Sans"/>
              </a:rPr>
              <a:t>en</a:t>
            </a:r>
            <a:r>
              <a:rPr lang="en-US" dirty="0">
                <a:solidFill>
                  <a:schemeClr val="tx1"/>
                </a:solidFill>
                <a:latin typeface="Xunta San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Xunta Sans"/>
              </a:rPr>
              <a:t>familia</a:t>
            </a:r>
            <a:endParaRPr lang="en-US" dirty="0">
              <a:solidFill>
                <a:schemeClr val="tx1"/>
              </a:solidFill>
              <a:latin typeface="Xunta Sans"/>
            </a:endParaRP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tx1"/>
              </a:solidFill>
              <a:latin typeface="Xunta Sans"/>
            </a:endParaRPr>
          </a:p>
          <a:p>
            <a:pPr marL="285750" indent="-285750">
              <a:buFontTx/>
              <a:buChar char="-"/>
            </a:pPr>
            <a:r>
              <a:rPr lang="es-ES" dirty="0" err="1">
                <a:solidFill>
                  <a:schemeClr val="tx1"/>
                </a:solidFill>
                <a:latin typeface="Xunta Sans"/>
              </a:rPr>
              <a:t>E</a:t>
            </a:r>
            <a:r>
              <a:rPr lang="es-ES" sz="1800" dirty="0" err="1">
                <a:solidFill>
                  <a:schemeClr val="tx1"/>
                </a:solidFill>
                <a:latin typeface="Xunta Sans"/>
              </a:rPr>
              <a:t>mpregar</a:t>
            </a:r>
            <a:r>
              <a:rPr lang="es-ES" sz="1800" dirty="0">
                <a:solidFill>
                  <a:schemeClr val="tx1"/>
                </a:solidFill>
                <a:latin typeface="Xunta Sans"/>
              </a:rPr>
              <a:t> recursos </a:t>
            </a:r>
            <a:r>
              <a:rPr lang="es-ES" sz="1800" dirty="0" err="1">
                <a:solidFill>
                  <a:schemeClr val="tx1"/>
                </a:solidFill>
                <a:latin typeface="Xunta Sans"/>
              </a:rPr>
              <a:t>máis</a:t>
            </a:r>
            <a:r>
              <a:rPr lang="es-ES" sz="1800" dirty="0">
                <a:solidFill>
                  <a:schemeClr val="tx1"/>
                </a:solidFill>
                <a:latin typeface="Xunta Sans"/>
              </a:rPr>
              <a:t> </a:t>
            </a:r>
            <a:r>
              <a:rPr lang="es-ES" sz="1800" dirty="0" err="1">
                <a:solidFill>
                  <a:schemeClr val="tx1"/>
                </a:solidFill>
                <a:latin typeface="Xunta Sans"/>
              </a:rPr>
              <a:t>axeitados</a:t>
            </a:r>
            <a:r>
              <a:rPr lang="es-ES" sz="1800" dirty="0">
                <a:solidFill>
                  <a:schemeClr val="tx1"/>
                </a:solidFill>
                <a:latin typeface="Xunta Sans"/>
              </a:rPr>
              <a:t> para aprender</a:t>
            </a:r>
            <a:endParaRPr lang="es-ES" dirty="0">
              <a:solidFill>
                <a:schemeClr val="tx1"/>
              </a:solidFill>
            </a:endParaRPr>
          </a:p>
          <a:p>
            <a:endParaRPr lang="es-ES" dirty="0"/>
          </a:p>
          <a:p>
            <a:pPr algn="ctr"/>
            <a:endParaRPr lang="es-ES" dirty="0"/>
          </a:p>
        </p:txBody>
      </p:sp>
      <p:sp>
        <p:nvSpPr>
          <p:cNvPr id="7" name="Llamada ovalada 6">
            <a:extLst>
              <a:ext uri="{FF2B5EF4-FFF2-40B4-BE49-F238E27FC236}">
                <a16:creationId xmlns:a16="http://schemas.microsoft.com/office/drawing/2014/main" id="{31A15AA0-FF97-725A-1948-ABCA0755131E}"/>
              </a:ext>
            </a:extLst>
          </p:cNvPr>
          <p:cNvSpPr/>
          <p:nvPr/>
        </p:nvSpPr>
        <p:spPr>
          <a:xfrm>
            <a:off x="5412662" y="3366319"/>
            <a:ext cx="3421212" cy="3248928"/>
          </a:xfrm>
          <a:prstGeom prst="wedgeEllipseCallou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rgbClr val="000000"/>
                </a:solidFill>
                <a:latin typeface="Xunta Sans"/>
              </a:rPr>
              <a:t>A TRAVÉS DE</a:t>
            </a:r>
          </a:p>
          <a:p>
            <a:pPr algn="ctr"/>
            <a:endParaRPr lang="es-ES" sz="2400" b="1" dirty="0">
              <a:solidFill>
                <a:srgbClr val="000000"/>
              </a:solidFill>
              <a:latin typeface="Xunta Sans"/>
            </a:endParaRPr>
          </a:p>
          <a:p>
            <a:pPr algn="ctr"/>
            <a:r>
              <a:rPr lang="es-ES" b="1" dirty="0">
                <a:solidFill>
                  <a:srgbClr val="000000"/>
                </a:solidFill>
                <a:latin typeface="Xunta Sans"/>
              </a:rPr>
              <a:t>- </a:t>
            </a:r>
            <a:r>
              <a:rPr lang="es-ES" sz="1800" dirty="0">
                <a:solidFill>
                  <a:srgbClr val="000000"/>
                </a:solidFill>
                <a:latin typeface="Xunta Sans"/>
              </a:rPr>
              <a:t>observación e </a:t>
            </a:r>
            <a:r>
              <a:rPr lang="es-ES" sz="1800" dirty="0" err="1">
                <a:solidFill>
                  <a:srgbClr val="000000"/>
                </a:solidFill>
                <a:latin typeface="Xunta Sans"/>
              </a:rPr>
              <a:t>análise</a:t>
            </a:r>
            <a:r>
              <a:rPr lang="es-ES" sz="1800" dirty="0">
                <a:solidFill>
                  <a:srgbClr val="000000"/>
                </a:solidFill>
                <a:latin typeface="Xunta Sans"/>
              </a:rPr>
              <a:t> de </a:t>
            </a:r>
            <a:r>
              <a:rPr lang="es-ES" sz="1800" dirty="0" err="1">
                <a:solidFill>
                  <a:srgbClr val="000000"/>
                </a:solidFill>
                <a:latin typeface="Xunta Sans"/>
              </a:rPr>
              <a:t>respostas</a:t>
            </a:r>
            <a:r>
              <a:rPr lang="es-ES" sz="1800" dirty="0">
                <a:solidFill>
                  <a:srgbClr val="000000"/>
                </a:solidFill>
                <a:latin typeface="Xunta Sans"/>
              </a:rPr>
              <a:t> </a:t>
            </a:r>
          </a:p>
          <a:p>
            <a:pPr algn="ctr"/>
            <a:endParaRPr lang="es-ES" sz="1800" dirty="0">
              <a:solidFill>
                <a:srgbClr val="000000"/>
              </a:solidFill>
              <a:latin typeface="Xunta Sans"/>
            </a:endParaRPr>
          </a:p>
          <a:p>
            <a:pPr algn="ctr"/>
            <a:r>
              <a:rPr lang="es-ES" dirty="0">
                <a:solidFill>
                  <a:schemeClr val="tx1"/>
                </a:solidFill>
              </a:rPr>
              <a:t>- </a:t>
            </a:r>
            <a:r>
              <a:rPr lang="es-ES" sz="1800" dirty="0">
                <a:solidFill>
                  <a:srgbClr val="000000"/>
                </a:solidFill>
                <a:latin typeface="Xunta Sans"/>
              </a:rPr>
              <a:t>fichas e </a:t>
            </a:r>
            <a:r>
              <a:rPr lang="es-ES" sz="1800" dirty="0" err="1">
                <a:solidFill>
                  <a:srgbClr val="000000"/>
                </a:solidFill>
                <a:latin typeface="Xunta Sans"/>
              </a:rPr>
              <a:t>xogos</a:t>
            </a:r>
            <a:r>
              <a:rPr lang="es-ES" dirty="0">
                <a:solidFill>
                  <a:srgbClr val="000000"/>
                </a:solidFill>
                <a:latin typeface="Xunta Sans"/>
              </a:rPr>
              <a:t>, actividades </a:t>
            </a:r>
            <a:r>
              <a:rPr lang="es-ES" dirty="0" err="1">
                <a:solidFill>
                  <a:srgbClr val="000000"/>
                </a:solidFill>
                <a:latin typeface="Xunta Sans"/>
              </a:rPr>
              <a:t>conxuntas</a:t>
            </a:r>
            <a:endParaRPr lang="es-ES" dirty="0"/>
          </a:p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2606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12304" y="243974"/>
            <a:ext cx="2728570" cy="2926080"/>
          </a:xfrm>
          <a:custGeom>
            <a:avLst/>
            <a:gdLst/>
            <a:ahLst/>
            <a:cxnLst/>
            <a:rect l="l" t="t" r="r" b="b"/>
            <a:pathLst>
              <a:path w="2728570" h="2926080">
                <a:moveTo>
                  <a:pt x="0" y="0"/>
                </a:moveTo>
                <a:lnTo>
                  <a:pt x="2728569" y="0"/>
                </a:lnTo>
                <a:lnTo>
                  <a:pt x="2728569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6915131" y="4184212"/>
            <a:ext cx="2728570" cy="2926080"/>
          </a:xfrm>
          <a:custGeom>
            <a:avLst/>
            <a:gdLst/>
            <a:ahLst/>
            <a:cxnLst/>
            <a:rect l="l" t="t" r="r" b="b"/>
            <a:pathLst>
              <a:path w="2728570" h="2926080">
                <a:moveTo>
                  <a:pt x="0" y="0"/>
                </a:moveTo>
                <a:lnTo>
                  <a:pt x="2728570" y="0"/>
                </a:lnTo>
                <a:lnTo>
                  <a:pt x="2728570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4">
            <a:extLst>
              <a:ext uri="{FF2B5EF4-FFF2-40B4-BE49-F238E27FC236}">
                <a16:creationId xmlns:a16="http://schemas.microsoft.com/office/drawing/2014/main" id="{5ACE3EEE-C82E-4884-B951-D552500CEB41}"/>
              </a:ext>
            </a:extLst>
          </p:cNvPr>
          <p:cNvGrpSpPr/>
          <p:nvPr/>
        </p:nvGrpSpPr>
        <p:grpSpPr>
          <a:xfrm>
            <a:off x="2964094" y="63102"/>
            <a:ext cx="6679607" cy="1216564"/>
            <a:chOff x="-26459" y="-105834"/>
            <a:chExt cx="2327376" cy="450579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4C1B78C7-7BDE-4965-BB69-9EA554D6F464}"/>
                </a:ext>
              </a:extLst>
            </p:cNvPr>
            <p:cNvSpPr/>
            <p:nvPr/>
          </p:nvSpPr>
          <p:spPr>
            <a:xfrm>
              <a:off x="0" y="0"/>
              <a:ext cx="2300917" cy="288654"/>
            </a:xfrm>
            <a:custGeom>
              <a:avLst/>
              <a:gdLst/>
              <a:ahLst/>
              <a:cxnLst/>
              <a:rect l="l" t="t" r="r" b="b"/>
              <a:pathLst>
                <a:path w="2300917" h="288654">
                  <a:moveTo>
                    <a:pt x="44863" y="0"/>
                  </a:moveTo>
                  <a:lnTo>
                    <a:pt x="2256055" y="0"/>
                  </a:lnTo>
                  <a:cubicBezTo>
                    <a:pt x="2280832" y="0"/>
                    <a:pt x="2300917" y="20086"/>
                    <a:pt x="2300917" y="44863"/>
                  </a:cubicBezTo>
                  <a:lnTo>
                    <a:pt x="2300917" y="243791"/>
                  </a:lnTo>
                  <a:cubicBezTo>
                    <a:pt x="2300917" y="255690"/>
                    <a:pt x="2296191" y="267101"/>
                    <a:pt x="2287777" y="275514"/>
                  </a:cubicBezTo>
                  <a:cubicBezTo>
                    <a:pt x="2279364" y="283928"/>
                    <a:pt x="2267953" y="288654"/>
                    <a:pt x="2256055" y="288654"/>
                  </a:cubicBezTo>
                  <a:lnTo>
                    <a:pt x="44863" y="288654"/>
                  </a:lnTo>
                  <a:cubicBezTo>
                    <a:pt x="32964" y="288654"/>
                    <a:pt x="21553" y="283928"/>
                    <a:pt x="13140" y="275514"/>
                  </a:cubicBezTo>
                  <a:cubicBezTo>
                    <a:pt x="4727" y="267101"/>
                    <a:pt x="0" y="255690"/>
                    <a:pt x="0" y="243791"/>
                  </a:cubicBezTo>
                  <a:lnTo>
                    <a:pt x="0" y="44863"/>
                  </a:lnTo>
                  <a:cubicBezTo>
                    <a:pt x="0" y="32964"/>
                    <a:pt x="4727" y="21553"/>
                    <a:pt x="13140" y="13140"/>
                  </a:cubicBezTo>
                  <a:cubicBezTo>
                    <a:pt x="21553" y="4727"/>
                    <a:pt x="32964" y="0"/>
                    <a:pt x="44863" y="0"/>
                  </a:cubicBezTo>
                  <a:close/>
                </a:path>
              </a:pathLst>
            </a:custGeom>
            <a:solidFill>
              <a:srgbClr val="007BC4"/>
            </a:solidFill>
          </p:spPr>
        </p:sp>
        <p:sp>
          <p:nvSpPr>
            <p:cNvPr id="14" name="TextBox 6">
              <a:extLst>
                <a:ext uri="{FF2B5EF4-FFF2-40B4-BE49-F238E27FC236}">
                  <a16:creationId xmlns:a16="http://schemas.microsoft.com/office/drawing/2014/main" id="{0547EA51-8C2B-43A3-B74B-1AED11B9BC0E}"/>
                </a:ext>
              </a:extLst>
            </p:cNvPr>
            <p:cNvSpPr txBox="1"/>
            <p:nvPr/>
          </p:nvSpPr>
          <p:spPr>
            <a:xfrm>
              <a:off x="-26459" y="-105834"/>
              <a:ext cx="2300917" cy="4505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4863"/>
                </a:lnSpc>
              </a:pPr>
              <a:r>
                <a:rPr lang="en-US" sz="3199" dirty="0">
                  <a:solidFill>
                    <a:srgbClr val="FEFEFF"/>
                  </a:solidFill>
                  <a:latin typeface="Xunta Sans"/>
                </a:rPr>
                <a:t>   </a:t>
              </a:r>
              <a:r>
                <a:rPr lang="en-US" sz="3199" dirty="0" err="1">
                  <a:solidFill>
                    <a:srgbClr val="FEFEFF"/>
                  </a:solidFill>
                  <a:latin typeface="Xunta Sans"/>
                </a:rPr>
                <a:t>Modelos</a:t>
              </a:r>
              <a:r>
                <a:rPr lang="en-US" sz="3199" dirty="0">
                  <a:solidFill>
                    <a:srgbClr val="FEFEFF"/>
                  </a:solidFill>
                  <a:latin typeface="Xunta Sans"/>
                </a:rPr>
                <a:t> de </a:t>
              </a:r>
              <a:r>
                <a:rPr lang="en-US" sz="3199" dirty="0" err="1">
                  <a:solidFill>
                    <a:srgbClr val="FEFEFF"/>
                  </a:solidFill>
                  <a:latin typeface="Xunta Sans"/>
                </a:rPr>
                <a:t>Aprendizaxe</a:t>
              </a:r>
              <a:endParaRPr lang="en-US" sz="3199" dirty="0">
                <a:solidFill>
                  <a:srgbClr val="FEFEFF"/>
                </a:solidFill>
                <a:latin typeface="Xunta Sans"/>
              </a:endParaRPr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2B1AB2DB-FF32-4D73-9457-213D9714C639}"/>
              </a:ext>
            </a:extLst>
          </p:cNvPr>
          <p:cNvGrpSpPr/>
          <p:nvPr/>
        </p:nvGrpSpPr>
        <p:grpSpPr>
          <a:xfrm>
            <a:off x="2159493" y="196902"/>
            <a:ext cx="694255" cy="1216564"/>
            <a:chOff x="-1080011" y="-105834"/>
            <a:chExt cx="968655" cy="450579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335D08D2-B771-471C-8597-F7AE0719E489}"/>
                </a:ext>
              </a:extLst>
            </p:cNvPr>
            <p:cNvSpPr/>
            <p:nvPr/>
          </p:nvSpPr>
          <p:spPr>
            <a:xfrm>
              <a:off x="-1080011" y="-27218"/>
              <a:ext cx="911308" cy="288654"/>
            </a:xfrm>
            <a:custGeom>
              <a:avLst/>
              <a:gdLst/>
              <a:ahLst/>
              <a:cxnLst/>
              <a:rect l="l" t="t" r="r" b="b"/>
              <a:pathLst>
                <a:path w="2300917" h="288654">
                  <a:moveTo>
                    <a:pt x="44863" y="0"/>
                  </a:moveTo>
                  <a:lnTo>
                    <a:pt x="2256055" y="0"/>
                  </a:lnTo>
                  <a:cubicBezTo>
                    <a:pt x="2280832" y="0"/>
                    <a:pt x="2300917" y="20086"/>
                    <a:pt x="2300917" y="44863"/>
                  </a:cubicBezTo>
                  <a:lnTo>
                    <a:pt x="2300917" y="243791"/>
                  </a:lnTo>
                  <a:cubicBezTo>
                    <a:pt x="2300917" y="255690"/>
                    <a:pt x="2296191" y="267101"/>
                    <a:pt x="2287777" y="275514"/>
                  </a:cubicBezTo>
                  <a:cubicBezTo>
                    <a:pt x="2279364" y="283928"/>
                    <a:pt x="2267953" y="288654"/>
                    <a:pt x="2256055" y="288654"/>
                  </a:cubicBezTo>
                  <a:lnTo>
                    <a:pt x="44863" y="288654"/>
                  </a:lnTo>
                  <a:cubicBezTo>
                    <a:pt x="32964" y="288654"/>
                    <a:pt x="21553" y="283928"/>
                    <a:pt x="13140" y="275514"/>
                  </a:cubicBezTo>
                  <a:cubicBezTo>
                    <a:pt x="4727" y="267101"/>
                    <a:pt x="0" y="255690"/>
                    <a:pt x="0" y="243791"/>
                  </a:cubicBezTo>
                  <a:lnTo>
                    <a:pt x="0" y="44863"/>
                  </a:lnTo>
                  <a:cubicBezTo>
                    <a:pt x="0" y="32964"/>
                    <a:pt x="4727" y="21553"/>
                    <a:pt x="13140" y="13140"/>
                  </a:cubicBezTo>
                  <a:cubicBezTo>
                    <a:pt x="21553" y="4727"/>
                    <a:pt x="32964" y="0"/>
                    <a:pt x="44863" y="0"/>
                  </a:cubicBezTo>
                  <a:close/>
                </a:path>
              </a:pathLst>
            </a:custGeom>
            <a:solidFill>
              <a:srgbClr val="007BC4"/>
            </a:solidFill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20" name="TextBox 6">
              <a:extLst>
                <a:ext uri="{FF2B5EF4-FFF2-40B4-BE49-F238E27FC236}">
                  <a16:creationId xmlns:a16="http://schemas.microsoft.com/office/drawing/2014/main" id="{C74BB5FD-9363-44E3-9CC7-F0F9CD8F70AC}"/>
                </a:ext>
              </a:extLst>
            </p:cNvPr>
            <p:cNvSpPr txBox="1"/>
            <p:nvPr/>
          </p:nvSpPr>
          <p:spPr>
            <a:xfrm>
              <a:off x="-1050214" y="-105834"/>
              <a:ext cx="938858" cy="4505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/>
              <a:r>
                <a:rPr lang="en-US" sz="3199" dirty="0">
                  <a:solidFill>
                    <a:srgbClr val="FEFEFF"/>
                  </a:solidFill>
                  <a:latin typeface="Xunta Sans"/>
                </a:rPr>
                <a:t>3</a:t>
              </a:r>
            </a:p>
          </p:txBody>
        </p:sp>
      </p:grpSp>
      <p:sp>
        <p:nvSpPr>
          <p:cNvPr id="24" name="TextBox 9">
            <a:extLst>
              <a:ext uri="{FF2B5EF4-FFF2-40B4-BE49-F238E27FC236}">
                <a16:creationId xmlns:a16="http://schemas.microsoft.com/office/drawing/2014/main" id="{F35D6B8B-5A38-4C40-A92A-9F872A0CC3C5}"/>
              </a:ext>
            </a:extLst>
          </p:cNvPr>
          <p:cNvSpPr txBox="1"/>
          <p:nvPr/>
        </p:nvSpPr>
        <p:spPr>
          <a:xfrm>
            <a:off x="2356520" y="2857427"/>
            <a:ext cx="6658080" cy="749312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endParaRPr lang="en-US" sz="1100" dirty="0">
              <a:solidFill>
                <a:srgbClr val="000000"/>
              </a:solidFill>
              <a:latin typeface="Xunta Sans"/>
            </a:endParaRPr>
          </a:p>
        </p:txBody>
      </p:sp>
      <p:sp>
        <p:nvSpPr>
          <p:cNvPr id="25" name="TextBox 9">
            <a:extLst>
              <a:ext uri="{FF2B5EF4-FFF2-40B4-BE49-F238E27FC236}">
                <a16:creationId xmlns:a16="http://schemas.microsoft.com/office/drawing/2014/main" id="{C927CEFC-EA30-43A7-BE2F-38C937BFB0A5}"/>
              </a:ext>
            </a:extLst>
          </p:cNvPr>
          <p:cNvSpPr txBox="1"/>
          <p:nvPr/>
        </p:nvSpPr>
        <p:spPr>
          <a:xfrm>
            <a:off x="6238723" y="1892376"/>
            <a:ext cx="6658080" cy="71438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>
              <a:lnSpc>
                <a:spcPts val="2127"/>
              </a:lnSpc>
            </a:pPr>
            <a:r>
              <a:rPr lang="en-US" sz="2400" dirty="0" err="1">
                <a:solidFill>
                  <a:srgbClr val="000000"/>
                </a:solidFill>
                <a:latin typeface="Xunta Sans"/>
              </a:rPr>
              <a:t>Actividades</a:t>
            </a:r>
            <a:r>
              <a:rPr lang="en-US" sz="2400" dirty="0">
                <a:solidFill>
                  <a:srgbClr val="000000"/>
                </a:solidFill>
                <a:latin typeface="Xunta Sans"/>
              </a:rPr>
              <a:t> </a:t>
            </a:r>
          </a:p>
          <a:p>
            <a:pPr>
              <a:lnSpc>
                <a:spcPts val="2127"/>
              </a:lnSpc>
            </a:pPr>
            <a:endParaRPr lang="en-US" sz="2400" dirty="0">
              <a:solidFill>
                <a:srgbClr val="000000"/>
              </a:solidFill>
              <a:latin typeface="Xunta Sans"/>
            </a:endParaRPr>
          </a:p>
          <a:p>
            <a:pPr>
              <a:lnSpc>
                <a:spcPts val="2127"/>
              </a:lnSpc>
            </a:pPr>
            <a:r>
              <a:rPr lang="en-US" sz="2400" dirty="0">
                <a:solidFill>
                  <a:srgbClr val="000000"/>
                </a:solidFill>
                <a:latin typeface="Xunta Sans"/>
              </a:rPr>
              <a:t>de </a:t>
            </a:r>
            <a:r>
              <a:rPr lang="en-US" sz="2400" dirty="0" err="1">
                <a:solidFill>
                  <a:srgbClr val="000000"/>
                </a:solidFill>
                <a:latin typeface="Xunta Sans"/>
              </a:rPr>
              <a:t>diagnóstico</a:t>
            </a:r>
            <a:endParaRPr lang="en-US" sz="2400" dirty="0">
              <a:solidFill>
                <a:srgbClr val="000000"/>
              </a:solidFill>
              <a:latin typeface="Xunta Sans"/>
            </a:endParaRPr>
          </a:p>
          <a:p>
            <a:pPr>
              <a:lnSpc>
                <a:spcPts val="2127"/>
              </a:lnSpc>
            </a:pPr>
            <a:r>
              <a:rPr lang="en-US" sz="2400" dirty="0">
                <a:solidFill>
                  <a:srgbClr val="000000"/>
                </a:solidFill>
                <a:latin typeface="Xunta Sans"/>
              </a:rPr>
              <a:t> </a:t>
            </a:r>
          </a:p>
          <a:p>
            <a:pPr>
              <a:lnSpc>
                <a:spcPts val="2127"/>
              </a:lnSpc>
            </a:pPr>
            <a:r>
              <a:rPr lang="en-US" sz="2400" dirty="0" err="1">
                <a:solidFill>
                  <a:srgbClr val="000000"/>
                </a:solidFill>
                <a:latin typeface="Xunta Sans"/>
              </a:rPr>
              <a:t>previo</a:t>
            </a:r>
            <a:endParaRPr lang="en-US" sz="1100" dirty="0">
              <a:solidFill>
                <a:srgbClr val="000000"/>
              </a:solidFill>
              <a:latin typeface="Xunta Sans"/>
            </a:endParaRPr>
          </a:p>
        </p:txBody>
      </p:sp>
      <p:sp>
        <p:nvSpPr>
          <p:cNvPr id="26" name="TextBox 9">
            <a:extLst>
              <a:ext uri="{FF2B5EF4-FFF2-40B4-BE49-F238E27FC236}">
                <a16:creationId xmlns:a16="http://schemas.microsoft.com/office/drawing/2014/main" id="{D5997DC2-D6C9-4E3B-988F-32D13640044D}"/>
              </a:ext>
            </a:extLst>
          </p:cNvPr>
          <p:cNvSpPr txBox="1"/>
          <p:nvPr/>
        </p:nvSpPr>
        <p:spPr>
          <a:xfrm>
            <a:off x="2081550" y="3860132"/>
            <a:ext cx="6658080" cy="113065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endParaRPr lang="en-US" sz="1100" dirty="0">
              <a:solidFill>
                <a:srgbClr val="000000"/>
              </a:solidFill>
              <a:latin typeface="Xunta Sans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FC9CF8E-F9F6-1064-D934-15685D0E87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79" y="1143857"/>
            <a:ext cx="4563417" cy="608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620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12304" y="243974"/>
            <a:ext cx="2728570" cy="2926080"/>
          </a:xfrm>
          <a:custGeom>
            <a:avLst/>
            <a:gdLst/>
            <a:ahLst/>
            <a:cxnLst/>
            <a:rect l="l" t="t" r="r" b="b"/>
            <a:pathLst>
              <a:path w="2728570" h="2926080">
                <a:moveTo>
                  <a:pt x="0" y="0"/>
                </a:moveTo>
                <a:lnTo>
                  <a:pt x="2728569" y="0"/>
                </a:lnTo>
                <a:lnTo>
                  <a:pt x="2728569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6915131" y="4184212"/>
            <a:ext cx="2728570" cy="2926080"/>
          </a:xfrm>
          <a:custGeom>
            <a:avLst/>
            <a:gdLst/>
            <a:ahLst/>
            <a:cxnLst/>
            <a:rect l="l" t="t" r="r" b="b"/>
            <a:pathLst>
              <a:path w="2728570" h="2926080">
                <a:moveTo>
                  <a:pt x="0" y="0"/>
                </a:moveTo>
                <a:lnTo>
                  <a:pt x="2728570" y="0"/>
                </a:lnTo>
                <a:lnTo>
                  <a:pt x="2728570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4">
            <a:extLst>
              <a:ext uri="{FF2B5EF4-FFF2-40B4-BE49-F238E27FC236}">
                <a16:creationId xmlns:a16="http://schemas.microsoft.com/office/drawing/2014/main" id="{5ACE3EEE-C82E-4884-B951-D552500CEB41}"/>
              </a:ext>
            </a:extLst>
          </p:cNvPr>
          <p:cNvGrpSpPr/>
          <p:nvPr/>
        </p:nvGrpSpPr>
        <p:grpSpPr>
          <a:xfrm>
            <a:off x="2964094" y="63102"/>
            <a:ext cx="6679607" cy="1216564"/>
            <a:chOff x="-26459" y="-105834"/>
            <a:chExt cx="2327376" cy="450579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4C1B78C7-7BDE-4965-BB69-9EA554D6F464}"/>
                </a:ext>
              </a:extLst>
            </p:cNvPr>
            <p:cNvSpPr/>
            <p:nvPr/>
          </p:nvSpPr>
          <p:spPr>
            <a:xfrm>
              <a:off x="0" y="0"/>
              <a:ext cx="2300917" cy="288654"/>
            </a:xfrm>
            <a:custGeom>
              <a:avLst/>
              <a:gdLst/>
              <a:ahLst/>
              <a:cxnLst/>
              <a:rect l="l" t="t" r="r" b="b"/>
              <a:pathLst>
                <a:path w="2300917" h="288654">
                  <a:moveTo>
                    <a:pt x="44863" y="0"/>
                  </a:moveTo>
                  <a:lnTo>
                    <a:pt x="2256055" y="0"/>
                  </a:lnTo>
                  <a:cubicBezTo>
                    <a:pt x="2280832" y="0"/>
                    <a:pt x="2300917" y="20086"/>
                    <a:pt x="2300917" y="44863"/>
                  </a:cubicBezTo>
                  <a:lnTo>
                    <a:pt x="2300917" y="243791"/>
                  </a:lnTo>
                  <a:cubicBezTo>
                    <a:pt x="2300917" y="255690"/>
                    <a:pt x="2296191" y="267101"/>
                    <a:pt x="2287777" y="275514"/>
                  </a:cubicBezTo>
                  <a:cubicBezTo>
                    <a:pt x="2279364" y="283928"/>
                    <a:pt x="2267953" y="288654"/>
                    <a:pt x="2256055" y="288654"/>
                  </a:cubicBezTo>
                  <a:lnTo>
                    <a:pt x="44863" y="288654"/>
                  </a:lnTo>
                  <a:cubicBezTo>
                    <a:pt x="32964" y="288654"/>
                    <a:pt x="21553" y="283928"/>
                    <a:pt x="13140" y="275514"/>
                  </a:cubicBezTo>
                  <a:cubicBezTo>
                    <a:pt x="4727" y="267101"/>
                    <a:pt x="0" y="255690"/>
                    <a:pt x="0" y="243791"/>
                  </a:cubicBezTo>
                  <a:lnTo>
                    <a:pt x="0" y="44863"/>
                  </a:lnTo>
                  <a:cubicBezTo>
                    <a:pt x="0" y="32964"/>
                    <a:pt x="4727" y="21553"/>
                    <a:pt x="13140" y="13140"/>
                  </a:cubicBezTo>
                  <a:cubicBezTo>
                    <a:pt x="21553" y="4727"/>
                    <a:pt x="32964" y="0"/>
                    <a:pt x="44863" y="0"/>
                  </a:cubicBezTo>
                  <a:close/>
                </a:path>
              </a:pathLst>
            </a:custGeom>
            <a:solidFill>
              <a:srgbClr val="007BC4"/>
            </a:solidFill>
          </p:spPr>
        </p:sp>
        <p:sp>
          <p:nvSpPr>
            <p:cNvPr id="14" name="TextBox 6">
              <a:extLst>
                <a:ext uri="{FF2B5EF4-FFF2-40B4-BE49-F238E27FC236}">
                  <a16:creationId xmlns:a16="http://schemas.microsoft.com/office/drawing/2014/main" id="{0547EA51-8C2B-43A3-B74B-1AED11B9BC0E}"/>
                </a:ext>
              </a:extLst>
            </p:cNvPr>
            <p:cNvSpPr txBox="1"/>
            <p:nvPr/>
          </p:nvSpPr>
          <p:spPr>
            <a:xfrm>
              <a:off x="-26459" y="-105834"/>
              <a:ext cx="2300917" cy="4505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4863"/>
                </a:lnSpc>
              </a:pPr>
              <a:r>
                <a:rPr lang="en-US" sz="3199" dirty="0">
                  <a:solidFill>
                    <a:srgbClr val="FEFEFF"/>
                  </a:solidFill>
                  <a:latin typeface="Xunta Sans"/>
                </a:rPr>
                <a:t>   </a:t>
              </a:r>
              <a:r>
                <a:rPr lang="en-US" sz="3199" dirty="0" err="1">
                  <a:solidFill>
                    <a:srgbClr val="FEFEFF"/>
                  </a:solidFill>
                  <a:latin typeface="Xunta Sans"/>
                </a:rPr>
                <a:t>Modelos</a:t>
              </a:r>
              <a:r>
                <a:rPr lang="en-US" sz="3199" dirty="0">
                  <a:solidFill>
                    <a:srgbClr val="FEFEFF"/>
                  </a:solidFill>
                  <a:latin typeface="Xunta Sans"/>
                </a:rPr>
                <a:t> de </a:t>
              </a:r>
              <a:r>
                <a:rPr lang="en-US" sz="3199" dirty="0" err="1">
                  <a:solidFill>
                    <a:srgbClr val="FEFEFF"/>
                  </a:solidFill>
                  <a:latin typeface="Xunta Sans"/>
                </a:rPr>
                <a:t>Aprendizaxe</a:t>
              </a:r>
              <a:endParaRPr lang="en-US" sz="3199" dirty="0">
                <a:solidFill>
                  <a:srgbClr val="FEFEFF"/>
                </a:solidFill>
                <a:latin typeface="Xunta Sans"/>
              </a:endParaRPr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2B1AB2DB-FF32-4D73-9457-213D9714C639}"/>
              </a:ext>
            </a:extLst>
          </p:cNvPr>
          <p:cNvGrpSpPr/>
          <p:nvPr/>
        </p:nvGrpSpPr>
        <p:grpSpPr>
          <a:xfrm>
            <a:off x="2159493" y="196902"/>
            <a:ext cx="694255" cy="1216564"/>
            <a:chOff x="-1080011" y="-105834"/>
            <a:chExt cx="968655" cy="450579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335D08D2-B771-471C-8597-F7AE0719E489}"/>
                </a:ext>
              </a:extLst>
            </p:cNvPr>
            <p:cNvSpPr/>
            <p:nvPr/>
          </p:nvSpPr>
          <p:spPr>
            <a:xfrm>
              <a:off x="-1080011" y="-27218"/>
              <a:ext cx="911308" cy="288654"/>
            </a:xfrm>
            <a:custGeom>
              <a:avLst/>
              <a:gdLst/>
              <a:ahLst/>
              <a:cxnLst/>
              <a:rect l="l" t="t" r="r" b="b"/>
              <a:pathLst>
                <a:path w="2300917" h="288654">
                  <a:moveTo>
                    <a:pt x="44863" y="0"/>
                  </a:moveTo>
                  <a:lnTo>
                    <a:pt x="2256055" y="0"/>
                  </a:lnTo>
                  <a:cubicBezTo>
                    <a:pt x="2280832" y="0"/>
                    <a:pt x="2300917" y="20086"/>
                    <a:pt x="2300917" y="44863"/>
                  </a:cubicBezTo>
                  <a:lnTo>
                    <a:pt x="2300917" y="243791"/>
                  </a:lnTo>
                  <a:cubicBezTo>
                    <a:pt x="2300917" y="255690"/>
                    <a:pt x="2296191" y="267101"/>
                    <a:pt x="2287777" y="275514"/>
                  </a:cubicBezTo>
                  <a:cubicBezTo>
                    <a:pt x="2279364" y="283928"/>
                    <a:pt x="2267953" y="288654"/>
                    <a:pt x="2256055" y="288654"/>
                  </a:cubicBezTo>
                  <a:lnTo>
                    <a:pt x="44863" y="288654"/>
                  </a:lnTo>
                  <a:cubicBezTo>
                    <a:pt x="32964" y="288654"/>
                    <a:pt x="21553" y="283928"/>
                    <a:pt x="13140" y="275514"/>
                  </a:cubicBezTo>
                  <a:cubicBezTo>
                    <a:pt x="4727" y="267101"/>
                    <a:pt x="0" y="255690"/>
                    <a:pt x="0" y="243791"/>
                  </a:cubicBezTo>
                  <a:lnTo>
                    <a:pt x="0" y="44863"/>
                  </a:lnTo>
                  <a:cubicBezTo>
                    <a:pt x="0" y="32964"/>
                    <a:pt x="4727" y="21553"/>
                    <a:pt x="13140" y="13140"/>
                  </a:cubicBezTo>
                  <a:cubicBezTo>
                    <a:pt x="21553" y="4727"/>
                    <a:pt x="32964" y="0"/>
                    <a:pt x="44863" y="0"/>
                  </a:cubicBezTo>
                  <a:close/>
                </a:path>
              </a:pathLst>
            </a:custGeom>
            <a:solidFill>
              <a:srgbClr val="007BC4"/>
            </a:solidFill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20" name="TextBox 6">
              <a:extLst>
                <a:ext uri="{FF2B5EF4-FFF2-40B4-BE49-F238E27FC236}">
                  <a16:creationId xmlns:a16="http://schemas.microsoft.com/office/drawing/2014/main" id="{C74BB5FD-9363-44E3-9CC7-F0F9CD8F70AC}"/>
                </a:ext>
              </a:extLst>
            </p:cNvPr>
            <p:cNvSpPr txBox="1"/>
            <p:nvPr/>
          </p:nvSpPr>
          <p:spPr>
            <a:xfrm>
              <a:off x="-1050214" y="-105834"/>
              <a:ext cx="938858" cy="4505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/>
              <a:r>
                <a:rPr lang="en-US" sz="3199" dirty="0">
                  <a:solidFill>
                    <a:srgbClr val="FEFEFF"/>
                  </a:solidFill>
                  <a:latin typeface="Xunta Sans"/>
                </a:rPr>
                <a:t>3</a:t>
              </a:r>
            </a:p>
          </p:txBody>
        </p:sp>
      </p:grpSp>
      <p:sp>
        <p:nvSpPr>
          <p:cNvPr id="24" name="TextBox 9">
            <a:extLst>
              <a:ext uri="{FF2B5EF4-FFF2-40B4-BE49-F238E27FC236}">
                <a16:creationId xmlns:a16="http://schemas.microsoft.com/office/drawing/2014/main" id="{F35D6B8B-5A38-4C40-A92A-9F872A0CC3C5}"/>
              </a:ext>
            </a:extLst>
          </p:cNvPr>
          <p:cNvSpPr txBox="1"/>
          <p:nvPr/>
        </p:nvSpPr>
        <p:spPr>
          <a:xfrm>
            <a:off x="2090718" y="1943088"/>
            <a:ext cx="6658080" cy="749312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endParaRPr lang="en-US" sz="1100" dirty="0">
              <a:solidFill>
                <a:srgbClr val="000000"/>
              </a:solidFill>
              <a:latin typeface="Xunta Sans"/>
            </a:endParaRPr>
          </a:p>
        </p:txBody>
      </p:sp>
      <p:sp>
        <p:nvSpPr>
          <p:cNvPr id="25" name="TextBox 9">
            <a:extLst>
              <a:ext uri="{FF2B5EF4-FFF2-40B4-BE49-F238E27FC236}">
                <a16:creationId xmlns:a16="http://schemas.microsoft.com/office/drawing/2014/main" id="{C927CEFC-EA30-43A7-BE2F-38C937BFB0A5}"/>
              </a:ext>
            </a:extLst>
          </p:cNvPr>
          <p:cNvSpPr txBox="1"/>
          <p:nvPr/>
        </p:nvSpPr>
        <p:spPr>
          <a:xfrm>
            <a:off x="2112318" y="3170054"/>
            <a:ext cx="6658080" cy="71438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>
              <a:lnSpc>
                <a:spcPts val="2127"/>
              </a:lnSpc>
            </a:pPr>
            <a:endParaRPr lang="en-US" sz="1100" dirty="0">
              <a:solidFill>
                <a:srgbClr val="000000"/>
              </a:solidFill>
              <a:latin typeface="Xunta Sans"/>
            </a:endParaRPr>
          </a:p>
        </p:txBody>
      </p:sp>
      <p:sp>
        <p:nvSpPr>
          <p:cNvPr id="26" name="TextBox 9">
            <a:extLst>
              <a:ext uri="{FF2B5EF4-FFF2-40B4-BE49-F238E27FC236}">
                <a16:creationId xmlns:a16="http://schemas.microsoft.com/office/drawing/2014/main" id="{D5997DC2-D6C9-4E3B-988F-32D13640044D}"/>
              </a:ext>
            </a:extLst>
          </p:cNvPr>
          <p:cNvSpPr txBox="1"/>
          <p:nvPr/>
        </p:nvSpPr>
        <p:spPr>
          <a:xfrm>
            <a:off x="2112318" y="1331960"/>
            <a:ext cx="6658080" cy="113065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r>
              <a:rPr lang="en-US" sz="2400" dirty="0" err="1">
                <a:solidFill>
                  <a:srgbClr val="0070C0"/>
                </a:solidFill>
                <a:latin typeface="Xunta Sans"/>
              </a:rPr>
              <a:t>Beneficios</a:t>
            </a:r>
            <a:r>
              <a:rPr lang="en-US" sz="2400" dirty="0">
                <a:solidFill>
                  <a:srgbClr val="0070C0"/>
                </a:solidFill>
                <a:latin typeface="Xunta Sans"/>
              </a:rPr>
              <a:t> da </a:t>
            </a:r>
            <a:r>
              <a:rPr lang="en-US" sz="2400" dirty="0" err="1">
                <a:solidFill>
                  <a:srgbClr val="0070C0"/>
                </a:solidFill>
                <a:latin typeface="Xunta Sans"/>
              </a:rPr>
              <a:t>aprendizaxe</a:t>
            </a:r>
            <a:r>
              <a:rPr lang="en-US" sz="2400" dirty="0">
                <a:solidFill>
                  <a:srgbClr val="0070C0"/>
                </a:solidFill>
                <a:latin typeface="Xunta Sans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Xunta Sans"/>
              </a:rPr>
              <a:t>en</a:t>
            </a:r>
            <a:r>
              <a:rPr lang="en-US" sz="2400" dirty="0">
                <a:solidFill>
                  <a:srgbClr val="0070C0"/>
                </a:solidFill>
                <a:latin typeface="Xunta Sans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Xunta Sans"/>
              </a:rPr>
              <a:t>familia</a:t>
            </a:r>
            <a:endParaRPr lang="en-US" sz="1100" dirty="0">
              <a:solidFill>
                <a:srgbClr val="0070C0"/>
              </a:solidFill>
              <a:latin typeface="Xunta San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80A8863-CD6C-D56B-6B44-F7BF599572C0}"/>
              </a:ext>
            </a:extLst>
          </p:cNvPr>
          <p:cNvSpPr txBox="1"/>
          <p:nvPr/>
        </p:nvSpPr>
        <p:spPr>
          <a:xfrm>
            <a:off x="1492424" y="2496801"/>
            <a:ext cx="3940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Xunta Sans"/>
              </a:rPr>
              <a:t>Tempo de </a:t>
            </a:r>
            <a:r>
              <a:rPr lang="en-US" sz="2400" dirty="0" err="1">
                <a:solidFill>
                  <a:srgbClr val="000000"/>
                </a:solidFill>
                <a:latin typeface="Xunta Sans"/>
              </a:rPr>
              <a:t>calidade</a:t>
            </a:r>
            <a:r>
              <a:rPr lang="en-US" sz="2400" dirty="0">
                <a:solidFill>
                  <a:srgbClr val="000000"/>
                </a:solidFill>
                <a:latin typeface="Xunta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Xunta Sans"/>
              </a:rPr>
              <a:t>coa</a:t>
            </a:r>
            <a:r>
              <a:rPr lang="en-US" sz="2400" dirty="0">
                <a:solidFill>
                  <a:srgbClr val="000000"/>
                </a:solidFill>
                <a:latin typeface="Xunta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Xunta Sans"/>
              </a:rPr>
              <a:t>familia</a:t>
            </a:r>
            <a:endParaRPr lang="en-US" sz="2400" dirty="0">
              <a:solidFill>
                <a:srgbClr val="000000"/>
              </a:solidFill>
              <a:latin typeface="Xunta San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7A4BF26-8C44-697A-ECC8-206D4CF65D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0849" y="3060699"/>
            <a:ext cx="5132977" cy="360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0677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12304" y="243974"/>
            <a:ext cx="2728570" cy="2926080"/>
          </a:xfrm>
          <a:custGeom>
            <a:avLst/>
            <a:gdLst/>
            <a:ahLst/>
            <a:cxnLst/>
            <a:rect l="l" t="t" r="r" b="b"/>
            <a:pathLst>
              <a:path w="2728570" h="2926080">
                <a:moveTo>
                  <a:pt x="0" y="0"/>
                </a:moveTo>
                <a:lnTo>
                  <a:pt x="2728569" y="0"/>
                </a:lnTo>
                <a:lnTo>
                  <a:pt x="2728569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6915131" y="4184212"/>
            <a:ext cx="2728570" cy="2926080"/>
          </a:xfrm>
          <a:custGeom>
            <a:avLst/>
            <a:gdLst/>
            <a:ahLst/>
            <a:cxnLst/>
            <a:rect l="l" t="t" r="r" b="b"/>
            <a:pathLst>
              <a:path w="2728570" h="2926080">
                <a:moveTo>
                  <a:pt x="0" y="0"/>
                </a:moveTo>
                <a:lnTo>
                  <a:pt x="2728570" y="0"/>
                </a:lnTo>
                <a:lnTo>
                  <a:pt x="2728570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4">
            <a:extLst>
              <a:ext uri="{FF2B5EF4-FFF2-40B4-BE49-F238E27FC236}">
                <a16:creationId xmlns:a16="http://schemas.microsoft.com/office/drawing/2014/main" id="{5ACE3EEE-C82E-4884-B951-D552500CEB41}"/>
              </a:ext>
            </a:extLst>
          </p:cNvPr>
          <p:cNvGrpSpPr/>
          <p:nvPr/>
        </p:nvGrpSpPr>
        <p:grpSpPr>
          <a:xfrm>
            <a:off x="2964094" y="63102"/>
            <a:ext cx="6679607" cy="1216564"/>
            <a:chOff x="-26459" y="-105834"/>
            <a:chExt cx="2327376" cy="450579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4C1B78C7-7BDE-4965-BB69-9EA554D6F464}"/>
                </a:ext>
              </a:extLst>
            </p:cNvPr>
            <p:cNvSpPr/>
            <p:nvPr/>
          </p:nvSpPr>
          <p:spPr>
            <a:xfrm>
              <a:off x="0" y="0"/>
              <a:ext cx="2300917" cy="288654"/>
            </a:xfrm>
            <a:custGeom>
              <a:avLst/>
              <a:gdLst/>
              <a:ahLst/>
              <a:cxnLst/>
              <a:rect l="l" t="t" r="r" b="b"/>
              <a:pathLst>
                <a:path w="2300917" h="288654">
                  <a:moveTo>
                    <a:pt x="44863" y="0"/>
                  </a:moveTo>
                  <a:lnTo>
                    <a:pt x="2256055" y="0"/>
                  </a:lnTo>
                  <a:cubicBezTo>
                    <a:pt x="2280832" y="0"/>
                    <a:pt x="2300917" y="20086"/>
                    <a:pt x="2300917" y="44863"/>
                  </a:cubicBezTo>
                  <a:lnTo>
                    <a:pt x="2300917" y="243791"/>
                  </a:lnTo>
                  <a:cubicBezTo>
                    <a:pt x="2300917" y="255690"/>
                    <a:pt x="2296191" y="267101"/>
                    <a:pt x="2287777" y="275514"/>
                  </a:cubicBezTo>
                  <a:cubicBezTo>
                    <a:pt x="2279364" y="283928"/>
                    <a:pt x="2267953" y="288654"/>
                    <a:pt x="2256055" y="288654"/>
                  </a:cubicBezTo>
                  <a:lnTo>
                    <a:pt x="44863" y="288654"/>
                  </a:lnTo>
                  <a:cubicBezTo>
                    <a:pt x="32964" y="288654"/>
                    <a:pt x="21553" y="283928"/>
                    <a:pt x="13140" y="275514"/>
                  </a:cubicBezTo>
                  <a:cubicBezTo>
                    <a:pt x="4727" y="267101"/>
                    <a:pt x="0" y="255690"/>
                    <a:pt x="0" y="243791"/>
                  </a:cubicBezTo>
                  <a:lnTo>
                    <a:pt x="0" y="44863"/>
                  </a:lnTo>
                  <a:cubicBezTo>
                    <a:pt x="0" y="32964"/>
                    <a:pt x="4727" y="21553"/>
                    <a:pt x="13140" y="13140"/>
                  </a:cubicBezTo>
                  <a:cubicBezTo>
                    <a:pt x="21553" y="4727"/>
                    <a:pt x="32964" y="0"/>
                    <a:pt x="44863" y="0"/>
                  </a:cubicBezTo>
                  <a:close/>
                </a:path>
              </a:pathLst>
            </a:custGeom>
            <a:solidFill>
              <a:srgbClr val="007BC4"/>
            </a:solidFill>
          </p:spPr>
        </p:sp>
        <p:sp>
          <p:nvSpPr>
            <p:cNvPr id="14" name="TextBox 6">
              <a:extLst>
                <a:ext uri="{FF2B5EF4-FFF2-40B4-BE49-F238E27FC236}">
                  <a16:creationId xmlns:a16="http://schemas.microsoft.com/office/drawing/2014/main" id="{0547EA51-8C2B-43A3-B74B-1AED11B9BC0E}"/>
                </a:ext>
              </a:extLst>
            </p:cNvPr>
            <p:cNvSpPr txBox="1"/>
            <p:nvPr/>
          </p:nvSpPr>
          <p:spPr>
            <a:xfrm>
              <a:off x="-26459" y="-105834"/>
              <a:ext cx="2300917" cy="4505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4863"/>
                </a:lnSpc>
              </a:pPr>
              <a:r>
                <a:rPr lang="en-US" sz="3199" dirty="0">
                  <a:solidFill>
                    <a:srgbClr val="FEFEFF"/>
                  </a:solidFill>
                  <a:latin typeface="Xunta Sans"/>
                </a:rPr>
                <a:t>   </a:t>
              </a:r>
              <a:r>
                <a:rPr lang="en-US" sz="3199" dirty="0" err="1">
                  <a:solidFill>
                    <a:srgbClr val="FEFEFF"/>
                  </a:solidFill>
                  <a:latin typeface="Xunta Sans"/>
                </a:rPr>
                <a:t>Modelos</a:t>
              </a:r>
              <a:r>
                <a:rPr lang="en-US" sz="3199" dirty="0">
                  <a:solidFill>
                    <a:srgbClr val="FEFEFF"/>
                  </a:solidFill>
                  <a:latin typeface="Xunta Sans"/>
                </a:rPr>
                <a:t> de </a:t>
              </a:r>
              <a:r>
                <a:rPr lang="en-US" sz="3199" dirty="0" err="1">
                  <a:solidFill>
                    <a:srgbClr val="FEFEFF"/>
                  </a:solidFill>
                  <a:latin typeface="Xunta Sans"/>
                </a:rPr>
                <a:t>Aprendizaxe</a:t>
              </a:r>
              <a:endParaRPr lang="en-US" sz="3199" dirty="0">
                <a:solidFill>
                  <a:srgbClr val="FEFEFF"/>
                </a:solidFill>
                <a:latin typeface="Xunta Sans"/>
              </a:endParaRPr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2B1AB2DB-FF32-4D73-9457-213D9714C639}"/>
              </a:ext>
            </a:extLst>
          </p:cNvPr>
          <p:cNvGrpSpPr/>
          <p:nvPr/>
        </p:nvGrpSpPr>
        <p:grpSpPr>
          <a:xfrm>
            <a:off x="2159493" y="196902"/>
            <a:ext cx="694255" cy="1216564"/>
            <a:chOff x="-1080011" y="-105834"/>
            <a:chExt cx="968655" cy="450579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335D08D2-B771-471C-8597-F7AE0719E489}"/>
                </a:ext>
              </a:extLst>
            </p:cNvPr>
            <p:cNvSpPr/>
            <p:nvPr/>
          </p:nvSpPr>
          <p:spPr>
            <a:xfrm>
              <a:off x="-1080011" y="-27218"/>
              <a:ext cx="911308" cy="288654"/>
            </a:xfrm>
            <a:custGeom>
              <a:avLst/>
              <a:gdLst/>
              <a:ahLst/>
              <a:cxnLst/>
              <a:rect l="l" t="t" r="r" b="b"/>
              <a:pathLst>
                <a:path w="2300917" h="288654">
                  <a:moveTo>
                    <a:pt x="44863" y="0"/>
                  </a:moveTo>
                  <a:lnTo>
                    <a:pt x="2256055" y="0"/>
                  </a:lnTo>
                  <a:cubicBezTo>
                    <a:pt x="2280832" y="0"/>
                    <a:pt x="2300917" y="20086"/>
                    <a:pt x="2300917" y="44863"/>
                  </a:cubicBezTo>
                  <a:lnTo>
                    <a:pt x="2300917" y="243791"/>
                  </a:lnTo>
                  <a:cubicBezTo>
                    <a:pt x="2300917" y="255690"/>
                    <a:pt x="2296191" y="267101"/>
                    <a:pt x="2287777" y="275514"/>
                  </a:cubicBezTo>
                  <a:cubicBezTo>
                    <a:pt x="2279364" y="283928"/>
                    <a:pt x="2267953" y="288654"/>
                    <a:pt x="2256055" y="288654"/>
                  </a:cubicBezTo>
                  <a:lnTo>
                    <a:pt x="44863" y="288654"/>
                  </a:lnTo>
                  <a:cubicBezTo>
                    <a:pt x="32964" y="288654"/>
                    <a:pt x="21553" y="283928"/>
                    <a:pt x="13140" y="275514"/>
                  </a:cubicBezTo>
                  <a:cubicBezTo>
                    <a:pt x="4727" y="267101"/>
                    <a:pt x="0" y="255690"/>
                    <a:pt x="0" y="243791"/>
                  </a:cubicBezTo>
                  <a:lnTo>
                    <a:pt x="0" y="44863"/>
                  </a:lnTo>
                  <a:cubicBezTo>
                    <a:pt x="0" y="32964"/>
                    <a:pt x="4727" y="21553"/>
                    <a:pt x="13140" y="13140"/>
                  </a:cubicBezTo>
                  <a:cubicBezTo>
                    <a:pt x="21553" y="4727"/>
                    <a:pt x="32964" y="0"/>
                    <a:pt x="44863" y="0"/>
                  </a:cubicBezTo>
                  <a:close/>
                </a:path>
              </a:pathLst>
            </a:custGeom>
            <a:solidFill>
              <a:srgbClr val="007BC4"/>
            </a:solidFill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20" name="TextBox 6">
              <a:extLst>
                <a:ext uri="{FF2B5EF4-FFF2-40B4-BE49-F238E27FC236}">
                  <a16:creationId xmlns:a16="http://schemas.microsoft.com/office/drawing/2014/main" id="{C74BB5FD-9363-44E3-9CC7-F0F9CD8F70AC}"/>
                </a:ext>
              </a:extLst>
            </p:cNvPr>
            <p:cNvSpPr txBox="1"/>
            <p:nvPr/>
          </p:nvSpPr>
          <p:spPr>
            <a:xfrm>
              <a:off x="-1050214" y="-105834"/>
              <a:ext cx="938858" cy="4505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/>
              <a:r>
                <a:rPr lang="en-US" sz="3199" dirty="0">
                  <a:solidFill>
                    <a:srgbClr val="FEFEFF"/>
                  </a:solidFill>
                  <a:latin typeface="Xunta Sans"/>
                </a:rPr>
                <a:t>3</a:t>
              </a:r>
            </a:p>
          </p:txBody>
        </p:sp>
      </p:grpSp>
      <p:sp>
        <p:nvSpPr>
          <p:cNvPr id="24" name="TextBox 9">
            <a:extLst>
              <a:ext uri="{FF2B5EF4-FFF2-40B4-BE49-F238E27FC236}">
                <a16:creationId xmlns:a16="http://schemas.microsoft.com/office/drawing/2014/main" id="{F35D6B8B-5A38-4C40-A92A-9F872A0CC3C5}"/>
              </a:ext>
            </a:extLst>
          </p:cNvPr>
          <p:cNvSpPr txBox="1"/>
          <p:nvPr/>
        </p:nvSpPr>
        <p:spPr>
          <a:xfrm>
            <a:off x="2090718" y="1943088"/>
            <a:ext cx="6658080" cy="749312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endParaRPr lang="en-US" sz="1100" dirty="0">
              <a:solidFill>
                <a:srgbClr val="000000"/>
              </a:solidFill>
              <a:latin typeface="Xunta Sans"/>
            </a:endParaRPr>
          </a:p>
        </p:txBody>
      </p:sp>
      <p:sp>
        <p:nvSpPr>
          <p:cNvPr id="25" name="TextBox 9">
            <a:extLst>
              <a:ext uri="{FF2B5EF4-FFF2-40B4-BE49-F238E27FC236}">
                <a16:creationId xmlns:a16="http://schemas.microsoft.com/office/drawing/2014/main" id="{C927CEFC-EA30-43A7-BE2F-38C937BFB0A5}"/>
              </a:ext>
            </a:extLst>
          </p:cNvPr>
          <p:cNvSpPr txBox="1"/>
          <p:nvPr/>
        </p:nvSpPr>
        <p:spPr>
          <a:xfrm>
            <a:off x="2112318" y="3170054"/>
            <a:ext cx="6658080" cy="71438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>
              <a:lnSpc>
                <a:spcPts val="2127"/>
              </a:lnSpc>
            </a:pPr>
            <a:endParaRPr lang="en-US" sz="1100" dirty="0">
              <a:solidFill>
                <a:srgbClr val="000000"/>
              </a:solidFill>
              <a:latin typeface="Xunta Sans"/>
            </a:endParaRPr>
          </a:p>
        </p:txBody>
      </p:sp>
      <p:sp>
        <p:nvSpPr>
          <p:cNvPr id="26" name="TextBox 9">
            <a:extLst>
              <a:ext uri="{FF2B5EF4-FFF2-40B4-BE49-F238E27FC236}">
                <a16:creationId xmlns:a16="http://schemas.microsoft.com/office/drawing/2014/main" id="{D5997DC2-D6C9-4E3B-988F-32D13640044D}"/>
              </a:ext>
            </a:extLst>
          </p:cNvPr>
          <p:cNvSpPr txBox="1"/>
          <p:nvPr/>
        </p:nvSpPr>
        <p:spPr>
          <a:xfrm>
            <a:off x="2112318" y="1331960"/>
            <a:ext cx="6658080" cy="113065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r>
              <a:rPr lang="en-US" sz="2400" dirty="0" err="1">
                <a:solidFill>
                  <a:srgbClr val="0070C0"/>
                </a:solidFill>
                <a:latin typeface="Xunta Sans"/>
              </a:rPr>
              <a:t>Beneficios</a:t>
            </a:r>
            <a:r>
              <a:rPr lang="en-US" sz="2400" dirty="0">
                <a:solidFill>
                  <a:srgbClr val="0070C0"/>
                </a:solidFill>
                <a:latin typeface="Xunta Sans"/>
              </a:rPr>
              <a:t> da </a:t>
            </a:r>
            <a:r>
              <a:rPr lang="en-US" sz="2400" dirty="0" err="1">
                <a:solidFill>
                  <a:srgbClr val="0070C0"/>
                </a:solidFill>
                <a:latin typeface="Xunta Sans"/>
              </a:rPr>
              <a:t>aprendizaxe</a:t>
            </a:r>
            <a:r>
              <a:rPr lang="en-US" sz="2400" dirty="0">
                <a:solidFill>
                  <a:srgbClr val="0070C0"/>
                </a:solidFill>
                <a:latin typeface="Xunta Sans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Xunta Sans"/>
              </a:rPr>
              <a:t>en</a:t>
            </a:r>
            <a:r>
              <a:rPr lang="en-US" sz="2400" dirty="0">
                <a:solidFill>
                  <a:srgbClr val="0070C0"/>
                </a:solidFill>
                <a:latin typeface="Xunta Sans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Xunta Sans"/>
              </a:rPr>
              <a:t>familia</a:t>
            </a:r>
            <a:endParaRPr lang="en-US" sz="1100" dirty="0">
              <a:solidFill>
                <a:srgbClr val="0070C0"/>
              </a:solidFill>
              <a:latin typeface="Xunta San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80A8863-CD6C-D56B-6B44-F7BF599572C0}"/>
              </a:ext>
            </a:extLst>
          </p:cNvPr>
          <p:cNvSpPr txBox="1"/>
          <p:nvPr/>
        </p:nvSpPr>
        <p:spPr>
          <a:xfrm>
            <a:off x="1492424" y="2496801"/>
            <a:ext cx="3940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Xunta Sans"/>
              </a:rPr>
              <a:t>Tempo de </a:t>
            </a:r>
            <a:r>
              <a:rPr lang="en-US" sz="2400" dirty="0" err="1">
                <a:solidFill>
                  <a:srgbClr val="000000"/>
                </a:solidFill>
                <a:latin typeface="Xunta Sans"/>
              </a:rPr>
              <a:t>calidade</a:t>
            </a:r>
            <a:r>
              <a:rPr lang="en-US" sz="2400" dirty="0">
                <a:solidFill>
                  <a:srgbClr val="000000"/>
                </a:solidFill>
                <a:latin typeface="Xunta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Xunta Sans"/>
              </a:rPr>
              <a:t>coa</a:t>
            </a:r>
            <a:r>
              <a:rPr lang="en-US" sz="2400" dirty="0">
                <a:solidFill>
                  <a:srgbClr val="000000"/>
                </a:solidFill>
                <a:latin typeface="Xunta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Xunta Sans"/>
              </a:rPr>
              <a:t>familia</a:t>
            </a:r>
            <a:endParaRPr lang="en-US" sz="2400" dirty="0">
              <a:solidFill>
                <a:srgbClr val="000000"/>
              </a:solidFill>
              <a:latin typeface="Xunta San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1834EFD-A4EB-C6E0-8752-35086A452624}"/>
              </a:ext>
            </a:extLst>
          </p:cNvPr>
          <p:cNvSpPr txBox="1"/>
          <p:nvPr/>
        </p:nvSpPr>
        <p:spPr>
          <a:xfrm>
            <a:off x="1492424" y="3192063"/>
            <a:ext cx="3881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  <a:latin typeface="Xunta Sans"/>
              </a:rPr>
              <a:t>Reparto</a:t>
            </a:r>
            <a:r>
              <a:rPr lang="en-US" sz="2400" dirty="0">
                <a:solidFill>
                  <a:srgbClr val="000000"/>
                </a:solidFill>
                <a:latin typeface="Xunta Sans"/>
              </a:rPr>
              <a:t> de </a:t>
            </a:r>
            <a:r>
              <a:rPr lang="en-US" sz="2400" dirty="0" err="1">
                <a:solidFill>
                  <a:srgbClr val="000000"/>
                </a:solidFill>
                <a:latin typeface="Xunta Sans"/>
              </a:rPr>
              <a:t>responsabilidades</a:t>
            </a:r>
            <a:endParaRPr lang="es-ES" sz="24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9F777F-98A1-1ABD-8F47-22642AC344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1903" y="3803373"/>
            <a:ext cx="3957512" cy="237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0681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12304" y="243974"/>
            <a:ext cx="2728570" cy="2926080"/>
          </a:xfrm>
          <a:custGeom>
            <a:avLst/>
            <a:gdLst/>
            <a:ahLst/>
            <a:cxnLst/>
            <a:rect l="l" t="t" r="r" b="b"/>
            <a:pathLst>
              <a:path w="2728570" h="2926080">
                <a:moveTo>
                  <a:pt x="0" y="0"/>
                </a:moveTo>
                <a:lnTo>
                  <a:pt x="2728569" y="0"/>
                </a:lnTo>
                <a:lnTo>
                  <a:pt x="2728569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6915131" y="4184212"/>
            <a:ext cx="2728570" cy="2926080"/>
          </a:xfrm>
          <a:custGeom>
            <a:avLst/>
            <a:gdLst/>
            <a:ahLst/>
            <a:cxnLst/>
            <a:rect l="l" t="t" r="r" b="b"/>
            <a:pathLst>
              <a:path w="2728570" h="2926080">
                <a:moveTo>
                  <a:pt x="0" y="0"/>
                </a:moveTo>
                <a:lnTo>
                  <a:pt x="2728570" y="0"/>
                </a:lnTo>
                <a:lnTo>
                  <a:pt x="2728570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4">
            <a:extLst>
              <a:ext uri="{FF2B5EF4-FFF2-40B4-BE49-F238E27FC236}">
                <a16:creationId xmlns:a16="http://schemas.microsoft.com/office/drawing/2014/main" id="{5ACE3EEE-C82E-4884-B951-D552500CEB41}"/>
              </a:ext>
            </a:extLst>
          </p:cNvPr>
          <p:cNvGrpSpPr/>
          <p:nvPr/>
        </p:nvGrpSpPr>
        <p:grpSpPr>
          <a:xfrm>
            <a:off x="2964094" y="63102"/>
            <a:ext cx="6679607" cy="1216564"/>
            <a:chOff x="-26459" y="-105834"/>
            <a:chExt cx="2327376" cy="450579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4C1B78C7-7BDE-4965-BB69-9EA554D6F464}"/>
                </a:ext>
              </a:extLst>
            </p:cNvPr>
            <p:cNvSpPr/>
            <p:nvPr/>
          </p:nvSpPr>
          <p:spPr>
            <a:xfrm>
              <a:off x="0" y="0"/>
              <a:ext cx="2300917" cy="288654"/>
            </a:xfrm>
            <a:custGeom>
              <a:avLst/>
              <a:gdLst/>
              <a:ahLst/>
              <a:cxnLst/>
              <a:rect l="l" t="t" r="r" b="b"/>
              <a:pathLst>
                <a:path w="2300917" h="288654">
                  <a:moveTo>
                    <a:pt x="44863" y="0"/>
                  </a:moveTo>
                  <a:lnTo>
                    <a:pt x="2256055" y="0"/>
                  </a:lnTo>
                  <a:cubicBezTo>
                    <a:pt x="2280832" y="0"/>
                    <a:pt x="2300917" y="20086"/>
                    <a:pt x="2300917" y="44863"/>
                  </a:cubicBezTo>
                  <a:lnTo>
                    <a:pt x="2300917" y="243791"/>
                  </a:lnTo>
                  <a:cubicBezTo>
                    <a:pt x="2300917" y="255690"/>
                    <a:pt x="2296191" y="267101"/>
                    <a:pt x="2287777" y="275514"/>
                  </a:cubicBezTo>
                  <a:cubicBezTo>
                    <a:pt x="2279364" y="283928"/>
                    <a:pt x="2267953" y="288654"/>
                    <a:pt x="2256055" y="288654"/>
                  </a:cubicBezTo>
                  <a:lnTo>
                    <a:pt x="44863" y="288654"/>
                  </a:lnTo>
                  <a:cubicBezTo>
                    <a:pt x="32964" y="288654"/>
                    <a:pt x="21553" y="283928"/>
                    <a:pt x="13140" y="275514"/>
                  </a:cubicBezTo>
                  <a:cubicBezTo>
                    <a:pt x="4727" y="267101"/>
                    <a:pt x="0" y="255690"/>
                    <a:pt x="0" y="243791"/>
                  </a:cubicBezTo>
                  <a:lnTo>
                    <a:pt x="0" y="44863"/>
                  </a:lnTo>
                  <a:cubicBezTo>
                    <a:pt x="0" y="32964"/>
                    <a:pt x="4727" y="21553"/>
                    <a:pt x="13140" y="13140"/>
                  </a:cubicBezTo>
                  <a:cubicBezTo>
                    <a:pt x="21553" y="4727"/>
                    <a:pt x="32964" y="0"/>
                    <a:pt x="44863" y="0"/>
                  </a:cubicBezTo>
                  <a:close/>
                </a:path>
              </a:pathLst>
            </a:custGeom>
            <a:solidFill>
              <a:srgbClr val="007BC4"/>
            </a:solidFill>
          </p:spPr>
        </p:sp>
        <p:sp>
          <p:nvSpPr>
            <p:cNvPr id="14" name="TextBox 6">
              <a:extLst>
                <a:ext uri="{FF2B5EF4-FFF2-40B4-BE49-F238E27FC236}">
                  <a16:creationId xmlns:a16="http://schemas.microsoft.com/office/drawing/2014/main" id="{0547EA51-8C2B-43A3-B74B-1AED11B9BC0E}"/>
                </a:ext>
              </a:extLst>
            </p:cNvPr>
            <p:cNvSpPr txBox="1"/>
            <p:nvPr/>
          </p:nvSpPr>
          <p:spPr>
            <a:xfrm>
              <a:off x="-26459" y="-105834"/>
              <a:ext cx="2300917" cy="4505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4863"/>
                </a:lnSpc>
              </a:pPr>
              <a:r>
                <a:rPr lang="en-US" sz="3199" dirty="0">
                  <a:solidFill>
                    <a:srgbClr val="FEFEFF"/>
                  </a:solidFill>
                  <a:latin typeface="Xunta Sans"/>
                </a:rPr>
                <a:t>   </a:t>
              </a:r>
              <a:r>
                <a:rPr lang="en-US" sz="3199" dirty="0" err="1">
                  <a:solidFill>
                    <a:srgbClr val="FEFEFF"/>
                  </a:solidFill>
                  <a:latin typeface="Xunta Sans"/>
                </a:rPr>
                <a:t>Modelos</a:t>
              </a:r>
              <a:r>
                <a:rPr lang="en-US" sz="3199" dirty="0">
                  <a:solidFill>
                    <a:srgbClr val="FEFEFF"/>
                  </a:solidFill>
                  <a:latin typeface="Xunta Sans"/>
                </a:rPr>
                <a:t> de </a:t>
              </a:r>
              <a:r>
                <a:rPr lang="en-US" sz="3199" dirty="0" err="1">
                  <a:solidFill>
                    <a:srgbClr val="FEFEFF"/>
                  </a:solidFill>
                  <a:latin typeface="Xunta Sans"/>
                </a:rPr>
                <a:t>Aprendizaxe</a:t>
              </a:r>
              <a:endParaRPr lang="en-US" sz="3199" dirty="0">
                <a:solidFill>
                  <a:srgbClr val="FEFEFF"/>
                </a:solidFill>
                <a:latin typeface="Xunta Sans"/>
              </a:endParaRPr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2B1AB2DB-FF32-4D73-9457-213D9714C639}"/>
              </a:ext>
            </a:extLst>
          </p:cNvPr>
          <p:cNvGrpSpPr/>
          <p:nvPr/>
        </p:nvGrpSpPr>
        <p:grpSpPr>
          <a:xfrm>
            <a:off x="2159493" y="196902"/>
            <a:ext cx="694255" cy="1216564"/>
            <a:chOff x="-1080011" y="-105834"/>
            <a:chExt cx="968655" cy="450579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335D08D2-B771-471C-8597-F7AE0719E489}"/>
                </a:ext>
              </a:extLst>
            </p:cNvPr>
            <p:cNvSpPr/>
            <p:nvPr/>
          </p:nvSpPr>
          <p:spPr>
            <a:xfrm>
              <a:off x="-1080011" y="-27218"/>
              <a:ext cx="911308" cy="288654"/>
            </a:xfrm>
            <a:custGeom>
              <a:avLst/>
              <a:gdLst/>
              <a:ahLst/>
              <a:cxnLst/>
              <a:rect l="l" t="t" r="r" b="b"/>
              <a:pathLst>
                <a:path w="2300917" h="288654">
                  <a:moveTo>
                    <a:pt x="44863" y="0"/>
                  </a:moveTo>
                  <a:lnTo>
                    <a:pt x="2256055" y="0"/>
                  </a:lnTo>
                  <a:cubicBezTo>
                    <a:pt x="2280832" y="0"/>
                    <a:pt x="2300917" y="20086"/>
                    <a:pt x="2300917" y="44863"/>
                  </a:cubicBezTo>
                  <a:lnTo>
                    <a:pt x="2300917" y="243791"/>
                  </a:lnTo>
                  <a:cubicBezTo>
                    <a:pt x="2300917" y="255690"/>
                    <a:pt x="2296191" y="267101"/>
                    <a:pt x="2287777" y="275514"/>
                  </a:cubicBezTo>
                  <a:cubicBezTo>
                    <a:pt x="2279364" y="283928"/>
                    <a:pt x="2267953" y="288654"/>
                    <a:pt x="2256055" y="288654"/>
                  </a:cubicBezTo>
                  <a:lnTo>
                    <a:pt x="44863" y="288654"/>
                  </a:lnTo>
                  <a:cubicBezTo>
                    <a:pt x="32964" y="288654"/>
                    <a:pt x="21553" y="283928"/>
                    <a:pt x="13140" y="275514"/>
                  </a:cubicBezTo>
                  <a:cubicBezTo>
                    <a:pt x="4727" y="267101"/>
                    <a:pt x="0" y="255690"/>
                    <a:pt x="0" y="243791"/>
                  </a:cubicBezTo>
                  <a:lnTo>
                    <a:pt x="0" y="44863"/>
                  </a:lnTo>
                  <a:cubicBezTo>
                    <a:pt x="0" y="32964"/>
                    <a:pt x="4727" y="21553"/>
                    <a:pt x="13140" y="13140"/>
                  </a:cubicBezTo>
                  <a:cubicBezTo>
                    <a:pt x="21553" y="4727"/>
                    <a:pt x="32964" y="0"/>
                    <a:pt x="44863" y="0"/>
                  </a:cubicBezTo>
                  <a:close/>
                </a:path>
              </a:pathLst>
            </a:custGeom>
            <a:solidFill>
              <a:srgbClr val="007BC4"/>
            </a:solidFill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20" name="TextBox 6">
              <a:extLst>
                <a:ext uri="{FF2B5EF4-FFF2-40B4-BE49-F238E27FC236}">
                  <a16:creationId xmlns:a16="http://schemas.microsoft.com/office/drawing/2014/main" id="{C74BB5FD-9363-44E3-9CC7-F0F9CD8F70AC}"/>
                </a:ext>
              </a:extLst>
            </p:cNvPr>
            <p:cNvSpPr txBox="1"/>
            <p:nvPr/>
          </p:nvSpPr>
          <p:spPr>
            <a:xfrm>
              <a:off x="-1050214" y="-105834"/>
              <a:ext cx="938858" cy="4505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/>
              <a:r>
                <a:rPr lang="en-US" sz="3199" dirty="0">
                  <a:solidFill>
                    <a:srgbClr val="FEFEFF"/>
                  </a:solidFill>
                  <a:latin typeface="Xunta Sans"/>
                </a:rPr>
                <a:t>3</a:t>
              </a:r>
            </a:p>
          </p:txBody>
        </p:sp>
      </p:grpSp>
      <p:sp>
        <p:nvSpPr>
          <p:cNvPr id="24" name="TextBox 9">
            <a:extLst>
              <a:ext uri="{FF2B5EF4-FFF2-40B4-BE49-F238E27FC236}">
                <a16:creationId xmlns:a16="http://schemas.microsoft.com/office/drawing/2014/main" id="{F35D6B8B-5A38-4C40-A92A-9F872A0CC3C5}"/>
              </a:ext>
            </a:extLst>
          </p:cNvPr>
          <p:cNvSpPr txBox="1"/>
          <p:nvPr/>
        </p:nvSpPr>
        <p:spPr>
          <a:xfrm>
            <a:off x="2090718" y="1943088"/>
            <a:ext cx="6658080" cy="749312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endParaRPr lang="en-US" sz="1100" dirty="0">
              <a:solidFill>
                <a:srgbClr val="000000"/>
              </a:solidFill>
              <a:latin typeface="Xunta Sans"/>
            </a:endParaRPr>
          </a:p>
        </p:txBody>
      </p:sp>
      <p:sp>
        <p:nvSpPr>
          <p:cNvPr id="25" name="TextBox 9">
            <a:extLst>
              <a:ext uri="{FF2B5EF4-FFF2-40B4-BE49-F238E27FC236}">
                <a16:creationId xmlns:a16="http://schemas.microsoft.com/office/drawing/2014/main" id="{C927CEFC-EA30-43A7-BE2F-38C937BFB0A5}"/>
              </a:ext>
            </a:extLst>
          </p:cNvPr>
          <p:cNvSpPr txBox="1"/>
          <p:nvPr/>
        </p:nvSpPr>
        <p:spPr>
          <a:xfrm>
            <a:off x="2112318" y="3170054"/>
            <a:ext cx="6658080" cy="71438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>
              <a:lnSpc>
                <a:spcPts val="2127"/>
              </a:lnSpc>
            </a:pPr>
            <a:endParaRPr lang="en-US" sz="1100" dirty="0">
              <a:solidFill>
                <a:srgbClr val="000000"/>
              </a:solidFill>
              <a:latin typeface="Xunta Sans"/>
            </a:endParaRPr>
          </a:p>
        </p:txBody>
      </p:sp>
      <p:sp>
        <p:nvSpPr>
          <p:cNvPr id="26" name="TextBox 9">
            <a:extLst>
              <a:ext uri="{FF2B5EF4-FFF2-40B4-BE49-F238E27FC236}">
                <a16:creationId xmlns:a16="http://schemas.microsoft.com/office/drawing/2014/main" id="{D5997DC2-D6C9-4E3B-988F-32D13640044D}"/>
              </a:ext>
            </a:extLst>
          </p:cNvPr>
          <p:cNvSpPr txBox="1"/>
          <p:nvPr/>
        </p:nvSpPr>
        <p:spPr>
          <a:xfrm>
            <a:off x="2112318" y="1331960"/>
            <a:ext cx="6658080" cy="113065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r>
              <a:rPr lang="en-US" sz="2400" dirty="0" err="1">
                <a:solidFill>
                  <a:srgbClr val="0070C0"/>
                </a:solidFill>
                <a:latin typeface="Xunta Sans"/>
              </a:rPr>
              <a:t>Beneficios</a:t>
            </a:r>
            <a:r>
              <a:rPr lang="en-US" sz="2400" dirty="0">
                <a:solidFill>
                  <a:srgbClr val="0070C0"/>
                </a:solidFill>
                <a:latin typeface="Xunta Sans"/>
              </a:rPr>
              <a:t> da </a:t>
            </a:r>
            <a:r>
              <a:rPr lang="en-US" sz="2400" dirty="0" err="1">
                <a:solidFill>
                  <a:srgbClr val="0070C0"/>
                </a:solidFill>
                <a:latin typeface="Xunta Sans"/>
              </a:rPr>
              <a:t>aprendizaxe</a:t>
            </a:r>
            <a:r>
              <a:rPr lang="en-US" sz="2400" dirty="0">
                <a:solidFill>
                  <a:srgbClr val="0070C0"/>
                </a:solidFill>
                <a:latin typeface="Xunta Sans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Xunta Sans"/>
              </a:rPr>
              <a:t>en</a:t>
            </a:r>
            <a:r>
              <a:rPr lang="en-US" sz="2400" dirty="0">
                <a:solidFill>
                  <a:srgbClr val="0070C0"/>
                </a:solidFill>
                <a:latin typeface="Xunta Sans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Xunta Sans"/>
              </a:rPr>
              <a:t>familia</a:t>
            </a:r>
            <a:endParaRPr lang="en-US" sz="1100" dirty="0">
              <a:solidFill>
                <a:srgbClr val="0070C0"/>
              </a:solidFill>
              <a:latin typeface="Xunta San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80A8863-CD6C-D56B-6B44-F7BF599572C0}"/>
              </a:ext>
            </a:extLst>
          </p:cNvPr>
          <p:cNvSpPr txBox="1"/>
          <p:nvPr/>
        </p:nvSpPr>
        <p:spPr>
          <a:xfrm>
            <a:off x="1492424" y="2496801"/>
            <a:ext cx="3940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Xunta Sans"/>
              </a:rPr>
              <a:t>Tempo de </a:t>
            </a:r>
            <a:r>
              <a:rPr lang="en-US" sz="2400" dirty="0" err="1">
                <a:solidFill>
                  <a:srgbClr val="000000"/>
                </a:solidFill>
                <a:latin typeface="Xunta Sans"/>
              </a:rPr>
              <a:t>calidade</a:t>
            </a:r>
            <a:r>
              <a:rPr lang="en-US" sz="2400" dirty="0">
                <a:solidFill>
                  <a:srgbClr val="000000"/>
                </a:solidFill>
                <a:latin typeface="Xunta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Xunta Sans"/>
              </a:rPr>
              <a:t>coa</a:t>
            </a:r>
            <a:r>
              <a:rPr lang="en-US" sz="2400" dirty="0">
                <a:solidFill>
                  <a:srgbClr val="000000"/>
                </a:solidFill>
                <a:latin typeface="Xunta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Xunta Sans"/>
              </a:rPr>
              <a:t>familia</a:t>
            </a:r>
            <a:endParaRPr lang="en-US" sz="2400" dirty="0">
              <a:solidFill>
                <a:srgbClr val="000000"/>
              </a:solidFill>
              <a:latin typeface="Xunta San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1834EFD-A4EB-C6E0-8752-35086A452624}"/>
              </a:ext>
            </a:extLst>
          </p:cNvPr>
          <p:cNvSpPr txBox="1"/>
          <p:nvPr/>
        </p:nvSpPr>
        <p:spPr>
          <a:xfrm>
            <a:off x="1492424" y="3273819"/>
            <a:ext cx="3881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  <a:latin typeface="Xunta Sans"/>
              </a:rPr>
              <a:t>Reparto</a:t>
            </a:r>
            <a:r>
              <a:rPr lang="en-US" sz="2400" dirty="0">
                <a:solidFill>
                  <a:srgbClr val="000000"/>
                </a:solidFill>
                <a:latin typeface="Xunta Sans"/>
              </a:rPr>
              <a:t> de </a:t>
            </a:r>
            <a:r>
              <a:rPr lang="en-US" sz="2400" dirty="0" err="1">
                <a:solidFill>
                  <a:srgbClr val="000000"/>
                </a:solidFill>
                <a:latin typeface="Xunta Sans"/>
              </a:rPr>
              <a:t>responsabilidades</a:t>
            </a:r>
            <a:endParaRPr lang="es-ES" sz="24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B64058E-2055-ABF4-1D94-03410943CE54}"/>
              </a:ext>
            </a:extLst>
          </p:cNvPr>
          <p:cNvSpPr txBox="1"/>
          <p:nvPr/>
        </p:nvSpPr>
        <p:spPr>
          <a:xfrm>
            <a:off x="1512386" y="4099761"/>
            <a:ext cx="26005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  <a:latin typeface="Xunta Sans"/>
              </a:rPr>
              <a:t>Participación</a:t>
            </a:r>
            <a:r>
              <a:rPr lang="en-US" sz="2400" dirty="0">
                <a:solidFill>
                  <a:srgbClr val="000000"/>
                </a:solidFill>
                <a:latin typeface="Xunta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Xunta Sans"/>
              </a:rPr>
              <a:t>activa</a:t>
            </a:r>
            <a:endParaRPr lang="es-ES" sz="24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904D00A-8170-C405-127C-3AA21F7B7D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3999" y="3835686"/>
            <a:ext cx="3658831" cy="275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144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15137" y="179495"/>
            <a:ext cx="2728570" cy="2926080"/>
          </a:xfrm>
          <a:custGeom>
            <a:avLst/>
            <a:gdLst/>
            <a:ahLst/>
            <a:cxnLst/>
            <a:rect l="l" t="t" r="r" b="b"/>
            <a:pathLst>
              <a:path w="2728570" h="2926080">
                <a:moveTo>
                  <a:pt x="0" y="0"/>
                </a:moveTo>
                <a:lnTo>
                  <a:pt x="2728569" y="0"/>
                </a:lnTo>
                <a:lnTo>
                  <a:pt x="2728569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6915131" y="4184212"/>
            <a:ext cx="2728570" cy="2926080"/>
          </a:xfrm>
          <a:custGeom>
            <a:avLst/>
            <a:gdLst/>
            <a:ahLst/>
            <a:cxnLst/>
            <a:rect l="l" t="t" r="r" b="b"/>
            <a:pathLst>
              <a:path w="2728570" h="2926080">
                <a:moveTo>
                  <a:pt x="0" y="0"/>
                </a:moveTo>
                <a:lnTo>
                  <a:pt x="2728570" y="0"/>
                </a:lnTo>
                <a:lnTo>
                  <a:pt x="2728570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672647" y="4719675"/>
            <a:ext cx="7353607" cy="1216564"/>
            <a:chOff x="-26459" y="-105834"/>
            <a:chExt cx="2355374" cy="450579"/>
          </a:xfrm>
        </p:grpSpPr>
        <p:sp>
          <p:nvSpPr>
            <p:cNvPr id="5" name="Freeform 5"/>
            <p:cNvSpPr/>
            <p:nvPr/>
          </p:nvSpPr>
          <p:spPr>
            <a:xfrm>
              <a:off x="27998" y="588"/>
              <a:ext cx="2300917" cy="288654"/>
            </a:xfrm>
            <a:custGeom>
              <a:avLst/>
              <a:gdLst/>
              <a:ahLst/>
              <a:cxnLst/>
              <a:rect l="l" t="t" r="r" b="b"/>
              <a:pathLst>
                <a:path w="2300917" h="288654">
                  <a:moveTo>
                    <a:pt x="44863" y="0"/>
                  </a:moveTo>
                  <a:lnTo>
                    <a:pt x="2256055" y="0"/>
                  </a:lnTo>
                  <a:cubicBezTo>
                    <a:pt x="2280832" y="0"/>
                    <a:pt x="2300917" y="20086"/>
                    <a:pt x="2300917" y="44863"/>
                  </a:cubicBezTo>
                  <a:lnTo>
                    <a:pt x="2300917" y="243791"/>
                  </a:lnTo>
                  <a:cubicBezTo>
                    <a:pt x="2300917" y="255690"/>
                    <a:pt x="2296191" y="267101"/>
                    <a:pt x="2287777" y="275514"/>
                  </a:cubicBezTo>
                  <a:cubicBezTo>
                    <a:pt x="2279364" y="283928"/>
                    <a:pt x="2267953" y="288654"/>
                    <a:pt x="2256055" y="288654"/>
                  </a:cubicBezTo>
                  <a:lnTo>
                    <a:pt x="44863" y="288654"/>
                  </a:lnTo>
                  <a:cubicBezTo>
                    <a:pt x="32964" y="288654"/>
                    <a:pt x="21553" y="283928"/>
                    <a:pt x="13140" y="275514"/>
                  </a:cubicBezTo>
                  <a:cubicBezTo>
                    <a:pt x="4727" y="267101"/>
                    <a:pt x="0" y="255690"/>
                    <a:pt x="0" y="243791"/>
                  </a:cubicBezTo>
                  <a:lnTo>
                    <a:pt x="0" y="44863"/>
                  </a:lnTo>
                  <a:cubicBezTo>
                    <a:pt x="0" y="32964"/>
                    <a:pt x="4727" y="21553"/>
                    <a:pt x="13140" y="13140"/>
                  </a:cubicBezTo>
                  <a:cubicBezTo>
                    <a:pt x="21553" y="4727"/>
                    <a:pt x="32964" y="0"/>
                    <a:pt x="44863" y="0"/>
                  </a:cubicBezTo>
                  <a:close/>
                </a:path>
              </a:pathLst>
            </a:custGeom>
            <a:solidFill>
              <a:srgbClr val="007BC4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-26459" y="-105834"/>
              <a:ext cx="2300917" cy="4505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4863"/>
                </a:lnSpc>
              </a:pPr>
              <a:r>
                <a:rPr lang="en-US" sz="3199" dirty="0">
                  <a:solidFill>
                    <a:srgbClr val="FEFEFF"/>
                  </a:solidFill>
                  <a:latin typeface="Xunta Sans"/>
                </a:rPr>
                <a:t>   </a:t>
              </a:r>
              <a:r>
                <a:rPr lang="en-US" sz="3199" dirty="0" err="1">
                  <a:solidFill>
                    <a:srgbClr val="FEFEFF"/>
                  </a:solidFill>
                  <a:latin typeface="Xunta Sans"/>
                </a:rPr>
                <a:t>Presentación</a:t>
              </a:r>
              <a:r>
                <a:rPr lang="en-US" sz="3199" dirty="0">
                  <a:solidFill>
                    <a:srgbClr val="FEFEFF"/>
                  </a:solidFill>
                  <a:latin typeface="Xunta Sans"/>
                </a:rPr>
                <a:t> do </a:t>
              </a:r>
              <a:r>
                <a:rPr lang="en-US" sz="3199" dirty="0" err="1">
                  <a:solidFill>
                    <a:srgbClr val="FEFEFF"/>
                  </a:solidFill>
                  <a:latin typeface="Xunta Sans"/>
                </a:rPr>
                <a:t>produto</a:t>
              </a:r>
              <a:r>
                <a:rPr lang="en-US" sz="3199" dirty="0">
                  <a:solidFill>
                    <a:srgbClr val="FEFEFF"/>
                  </a:solidFill>
                  <a:latin typeface="Xunta Sans"/>
                </a:rPr>
                <a:t> final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3622547" y="1331385"/>
            <a:ext cx="2508506" cy="450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99"/>
              </a:lnSpc>
              <a:spcBef>
                <a:spcPct val="0"/>
              </a:spcBef>
            </a:pPr>
            <a:r>
              <a:rPr lang="en-US" sz="2499" dirty="0" err="1">
                <a:solidFill>
                  <a:srgbClr val="007BC4"/>
                </a:solidFill>
                <a:latin typeface="Xunta Sans"/>
              </a:rPr>
              <a:t>Índice</a:t>
            </a:r>
            <a:endParaRPr lang="en-US" sz="2499" dirty="0">
              <a:solidFill>
                <a:srgbClr val="007BC4"/>
              </a:solidFill>
              <a:latin typeface="Xunta Sans"/>
            </a:endParaRPr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id="{ACBE8C59-B1AD-4667-97CF-AE59D845DD7E}"/>
              </a:ext>
            </a:extLst>
          </p:cNvPr>
          <p:cNvGrpSpPr/>
          <p:nvPr/>
        </p:nvGrpSpPr>
        <p:grpSpPr>
          <a:xfrm>
            <a:off x="1771221" y="3640593"/>
            <a:ext cx="7300190" cy="1216564"/>
            <a:chOff x="-120109" y="-101247"/>
            <a:chExt cx="2315238" cy="450579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31133422-4137-438C-93ED-020D70FF97F9}"/>
                </a:ext>
              </a:extLst>
            </p:cNvPr>
            <p:cNvSpPr/>
            <p:nvPr/>
          </p:nvSpPr>
          <p:spPr>
            <a:xfrm>
              <a:off x="-105788" y="-1344"/>
              <a:ext cx="2300917" cy="288654"/>
            </a:xfrm>
            <a:custGeom>
              <a:avLst/>
              <a:gdLst/>
              <a:ahLst/>
              <a:cxnLst/>
              <a:rect l="l" t="t" r="r" b="b"/>
              <a:pathLst>
                <a:path w="2300917" h="288654">
                  <a:moveTo>
                    <a:pt x="44863" y="0"/>
                  </a:moveTo>
                  <a:lnTo>
                    <a:pt x="2256055" y="0"/>
                  </a:lnTo>
                  <a:cubicBezTo>
                    <a:pt x="2280832" y="0"/>
                    <a:pt x="2300917" y="20086"/>
                    <a:pt x="2300917" y="44863"/>
                  </a:cubicBezTo>
                  <a:lnTo>
                    <a:pt x="2300917" y="243791"/>
                  </a:lnTo>
                  <a:cubicBezTo>
                    <a:pt x="2300917" y="255690"/>
                    <a:pt x="2296191" y="267101"/>
                    <a:pt x="2287777" y="275514"/>
                  </a:cubicBezTo>
                  <a:cubicBezTo>
                    <a:pt x="2279364" y="283928"/>
                    <a:pt x="2267953" y="288654"/>
                    <a:pt x="2256055" y="288654"/>
                  </a:cubicBezTo>
                  <a:lnTo>
                    <a:pt x="44863" y="288654"/>
                  </a:lnTo>
                  <a:cubicBezTo>
                    <a:pt x="32964" y="288654"/>
                    <a:pt x="21553" y="283928"/>
                    <a:pt x="13140" y="275514"/>
                  </a:cubicBezTo>
                  <a:cubicBezTo>
                    <a:pt x="4727" y="267101"/>
                    <a:pt x="0" y="255690"/>
                    <a:pt x="0" y="243791"/>
                  </a:cubicBezTo>
                  <a:lnTo>
                    <a:pt x="0" y="44863"/>
                  </a:lnTo>
                  <a:cubicBezTo>
                    <a:pt x="0" y="32964"/>
                    <a:pt x="4727" y="21553"/>
                    <a:pt x="13140" y="13140"/>
                  </a:cubicBezTo>
                  <a:cubicBezTo>
                    <a:pt x="21553" y="4727"/>
                    <a:pt x="32964" y="0"/>
                    <a:pt x="44863" y="0"/>
                  </a:cubicBezTo>
                  <a:close/>
                </a:path>
              </a:pathLst>
            </a:custGeom>
            <a:solidFill>
              <a:srgbClr val="007BC4"/>
            </a:solidFill>
          </p:spPr>
        </p:sp>
        <p:sp>
          <p:nvSpPr>
            <p:cNvPr id="11" name="TextBox 6">
              <a:extLst>
                <a:ext uri="{FF2B5EF4-FFF2-40B4-BE49-F238E27FC236}">
                  <a16:creationId xmlns:a16="http://schemas.microsoft.com/office/drawing/2014/main" id="{607CC4D7-6D30-42C3-9618-5194CB9D7110}"/>
                </a:ext>
              </a:extLst>
            </p:cNvPr>
            <p:cNvSpPr txBox="1"/>
            <p:nvPr/>
          </p:nvSpPr>
          <p:spPr>
            <a:xfrm>
              <a:off x="-120109" y="-101247"/>
              <a:ext cx="2300917" cy="4505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4863"/>
                </a:lnSpc>
              </a:pPr>
              <a:r>
                <a:rPr lang="en-US" sz="3199" dirty="0">
                  <a:solidFill>
                    <a:srgbClr val="FEFEFF"/>
                  </a:solidFill>
                  <a:latin typeface="Xunta Sans"/>
                </a:rPr>
                <a:t>  </a:t>
              </a:r>
              <a:r>
                <a:rPr lang="en-US" sz="3199" dirty="0" err="1">
                  <a:solidFill>
                    <a:srgbClr val="FEFEFF"/>
                  </a:solidFill>
                  <a:latin typeface="Xunta Sans"/>
                </a:rPr>
                <a:t>Modelos</a:t>
              </a:r>
              <a:r>
                <a:rPr lang="en-US" sz="3199" dirty="0">
                  <a:solidFill>
                    <a:srgbClr val="FEFEFF"/>
                  </a:solidFill>
                  <a:latin typeface="Xunta Sans"/>
                </a:rPr>
                <a:t> de </a:t>
              </a:r>
              <a:r>
                <a:rPr lang="en-US" sz="3199" dirty="0" err="1">
                  <a:solidFill>
                    <a:srgbClr val="FEFEFF"/>
                  </a:solidFill>
                  <a:latin typeface="Xunta Sans"/>
                </a:rPr>
                <a:t>aprendizaxe</a:t>
              </a:r>
              <a:endParaRPr lang="en-US" sz="3199" dirty="0">
                <a:solidFill>
                  <a:srgbClr val="FEFEFF"/>
                </a:solidFill>
                <a:latin typeface="Xunta Sans"/>
              </a:endParaRPr>
            </a:p>
          </p:txBody>
        </p:sp>
      </p:grpSp>
      <p:grpSp>
        <p:nvGrpSpPr>
          <p:cNvPr id="12" name="Group 4">
            <a:extLst>
              <a:ext uri="{FF2B5EF4-FFF2-40B4-BE49-F238E27FC236}">
                <a16:creationId xmlns:a16="http://schemas.microsoft.com/office/drawing/2014/main" id="{5ACE3EEE-C82E-4884-B951-D552500CEB41}"/>
              </a:ext>
            </a:extLst>
          </p:cNvPr>
          <p:cNvGrpSpPr/>
          <p:nvPr/>
        </p:nvGrpSpPr>
        <p:grpSpPr>
          <a:xfrm>
            <a:off x="1744750" y="2682020"/>
            <a:ext cx="7524541" cy="1216564"/>
            <a:chOff x="-122641" y="-105834"/>
            <a:chExt cx="2397100" cy="450579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4C1B78C7-7BDE-4965-BB69-9EA554D6F464}"/>
                </a:ext>
              </a:extLst>
            </p:cNvPr>
            <p:cNvSpPr/>
            <p:nvPr/>
          </p:nvSpPr>
          <p:spPr>
            <a:xfrm>
              <a:off x="-89497" y="-4939"/>
              <a:ext cx="2300917" cy="288654"/>
            </a:xfrm>
            <a:custGeom>
              <a:avLst/>
              <a:gdLst/>
              <a:ahLst/>
              <a:cxnLst/>
              <a:rect l="l" t="t" r="r" b="b"/>
              <a:pathLst>
                <a:path w="2300917" h="288654">
                  <a:moveTo>
                    <a:pt x="44863" y="0"/>
                  </a:moveTo>
                  <a:lnTo>
                    <a:pt x="2256055" y="0"/>
                  </a:lnTo>
                  <a:cubicBezTo>
                    <a:pt x="2280832" y="0"/>
                    <a:pt x="2300917" y="20086"/>
                    <a:pt x="2300917" y="44863"/>
                  </a:cubicBezTo>
                  <a:lnTo>
                    <a:pt x="2300917" y="243791"/>
                  </a:lnTo>
                  <a:cubicBezTo>
                    <a:pt x="2300917" y="255690"/>
                    <a:pt x="2296191" y="267101"/>
                    <a:pt x="2287777" y="275514"/>
                  </a:cubicBezTo>
                  <a:cubicBezTo>
                    <a:pt x="2279364" y="283928"/>
                    <a:pt x="2267953" y="288654"/>
                    <a:pt x="2256055" y="288654"/>
                  </a:cubicBezTo>
                  <a:lnTo>
                    <a:pt x="44863" y="288654"/>
                  </a:lnTo>
                  <a:cubicBezTo>
                    <a:pt x="32964" y="288654"/>
                    <a:pt x="21553" y="283928"/>
                    <a:pt x="13140" y="275514"/>
                  </a:cubicBezTo>
                  <a:cubicBezTo>
                    <a:pt x="4727" y="267101"/>
                    <a:pt x="0" y="255690"/>
                    <a:pt x="0" y="243791"/>
                  </a:cubicBezTo>
                  <a:lnTo>
                    <a:pt x="0" y="44863"/>
                  </a:lnTo>
                  <a:cubicBezTo>
                    <a:pt x="0" y="32964"/>
                    <a:pt x="4727" y="21553"/>
                    <a:pt x="13140" y="13140"/>
                  </a:cubicBezTo>
                  <a:cubicBezTo>
                    <a:pt x="21553" y="4727"/>
                    <a:pt x="32964" y="0"/>
                    <a:pt x="44863" y="0"/>
                  </a:cubicBezTo>
                  <a:close/>
                </a:path>
              </a:pathLst>
            </a:custGeom>
            <a:solidFill>
              <a:srgbClr val="007BC4"/>
            </a:solidFill>
          </p:spPr>
        </p:sp>
        <p:sp>
          <p:nvSpPr>
            <p:cNvPr id="14" name="TextBox 6">
              <a:extLst>
                <a:ext uri="{FF2B5EF4-FFF2-40B4-BE49-F238E27FC236}">
                  <a16:creationId xmlns:a16="http://schemas.microsoft.com/office/drawing/2014/main" id="{0547EA51-8C2B-43A3-B74B-1AED11B9BC0E}"/>
                </a:ext>
              </a:extLst>
            </p:cNvPr>
            <p:cNvSpPr txBox="1"/>
            <p:nvPr/>
          </p:nvSpPr>
          <p:spPr>
            <a:xfrm>
              <a:off x="-122641" y="-105834"/>
              <a:ext cx="2397100" cy="4505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863"/>
                </a:lnSpc>
              </a:pPr>
              <a:r>
                <a:rPr lang="en-US" sz="3199" dirty="0" err="1">
                  <a:solidFill>
                    <a:srgbClr val="FEFEFF"/>
                  </a:solidFill>
                  <a:latin typeface="Xunta Sans"/>
                </a:rPr>
                <a:t>Introdución</a:t>
              </a:r>
              <a:r>
                <a:rPr lang="en-US" sz="3199" dirty="0">
                  <a:solidFill>
                    <a:srgbClr val="FEFEFF"/>
                  </a:solidFill>
                  <a:latin typeface="Xunta Sans"/>
                </a:rPr>
                <a:t> á </a:t>
              </a:r>
              <a:r>
                <a:rPr lang="en-US" sz="3199" dirty="0" err="1">
                  <a:solidFill>
                    <a:srgbClr val="FEFEFF"/>
                  </a:solidFill>
                  <a:latin typeface="Xunta Sans"/>
                </a:rPr>
                <a:t>Aprendizaxe</a:t>
              </a:r>
              <a:r>
                <a:rPr lang="en-US" sz="3199" dirty="0">
                  <a:solidFill>
                    <a:srgbClr val="FEFEFF"/>
                  </a:solidFill>
                  <a:latin typeface="Xunta Sans"/>
                </a:rPr>
                <a:t> </a:t>
              </a:r>
              <a:r>
                <a:rPr lang="en-US" sz="3199" dirty="0" err="1">
                  <a:solidFill>
                    <a:srgbClr val="FEFEFF"/>
                  </a:solidFill>
                  <a:latin typeface="Xunta Sans"/>
                </a:rPr>
                <a:t>en</a:t>
              </a:r>
              <a:r>
                <a:rPr lang="en-US" sz="3199" dirty="0">
                  <a:solidFill>
                    <a:srgbClr val="FEFEFF"/>
                  </a:solidFill>
                  <a:latin typeface="Xunta Sans"/>
                </a:rPr>
                <a:t> Familia</a:t>
              </a:r>
            </a:p>
          </p:txBody>
        </p:sp>
      </p:grpSp>
      <p:grpSp>
        <p:nvGrpSpPr>
          <p:cNvPr id="15" name="Group 4">
            <a:extLst>
              <a:ext uri="{FF2B5EF4-FFF2-40B4-BE49-F238E27FC236}">
                <a16:creationId xmlns:a16="http://schemas.microsoft.com/office/drawing/2014/main" id="{FB0A7987-1F34-48CA-9C93-2090DE59BC5E}"/>
              </a:ext>
            </a:extLst>
          </p:cNvPr>
          <p:cNvGrpSpPr/>
          <p:nvPr/>
        </p:nvGrpSpPr>
        <p:grpSpPr>
          <a:xfrm>
            <a:off x="981153" y="3753447"/>
            <a:ext cx="707313" cy="1216564"/>
            <a:chOff x="-1080011" y="-105834"/>
            <a:chExt cx="968655" cy="450579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AEB49BEE-F5CB-46CB-8440-D2925657637D}"/>
                </a:ext>
              </a:extLst>
            </p:cNvPr>
            <p:cNvSpPr/>
            <p:nvPr/>
          </p:nvSpPr>
          <p:spPr>
            <a:xfrm>
              <a:off x="-1080011" y="-27218"/>
              <a:ext cx="911308" cy="288654"/>
            </a:xfrm>
            <a:custGeom>
              <a:avLst/>
              <a:gdLst/>
              <a:ahLst/>
              <a:cxnLst/>
              <a:rect l="l" t="t" r="r" b="b"/>
              <a:pathLst>
                <a:path w="2300917" h="288654">
                  <a:moveTo>
                    <a:pt x="44863" y="0"/>
                  </a:moveTo>
                  <a:lnTo>
                    <a:pt x="2256055" y="0"/>
                  </a:lnTo>
                  <a:cubicBezTo>
                    <a:pt x="2280832" y="0"/>
                    <a:pt x="2300917" y="20086"/>
                    <a:pt x="2300917" y="44863"/>
                  </a:cubicBezTo>
                  <a:lnTo>
                    <a:pt x="2300917" y="243791"/>
                  </a:lnTo>
                  <a:cubicBezTo>
                    <a:pt x="2300917" y="255690"/>
                    <a:pt x="2296191" y="267101"/>
                    <a:pt x="2287777" y="275514"/>
                  </a:cubicBezTo>
                  <a:cubicBezTo>
                    <a:pt x="2279364" y="283928"/>
                    <a:pt x="2267953" y="288654"/>
                    <a:pt x="2256055" y="288654"/>
                  </a:cubicBezTo>
                  <a:lnTo>
                    <a:pt x="44863" y="288654"/>
                  </a:lnTo>
                  <a:cubicBezTo>
                    <a:pt x="32964" y="288654"/>
                    <a:pt x="21553" y="283928"/>
                    <a:pt x="13140" y="275514"/>
                  </a:cubicBezTo>
                  <a:cubicBezTo>
                    <a:pt x="4727" y="267101"/>
                    <a:pt x="0" y="255690"/>
                    <a:pt x="0" y="243791"/>
                  </a:cubicBezTo>
                  <a:lnTo>
                    <a:pt x="0" y="44863"/>
                  </a:lnTo>
                  <a:cubicBezTo>
                    <a:pt x="0" y="32964"/>
                    <a:pt x="4727" y="21553"/>
                    <a:pt x="13140" y="13140"/>
                  </a:cubicBezTo>
                  <a:cubicBezTo>
                    <a:pt x="21553" y="4727"/>
                    <a:pt x="32964" y="0"/>
                    <a:pt x="44863" y="0"/>
                  </a:cubicBezTo>
                  <a:close/>
                </a:path>
              </a:pathLst>
            </a:custGeom>
            <a:solidFill>
              <a:srgbClr val="007BC4"/>
            </a:solidFill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17" name="TextBox 6">
              <a:extLst>
                <a:ext uri="{FF2B5EF4-FFF2-40B4-BE49-F238E27FC236}">
                  <a16:creationId xmlns:a16="http://schemas.microsoft.com/office/drawing/2014/main" id="{6AB040AC-EABD-440C-BFB1-65466225B308}"/>
                </a:ext>
              </a:extLst>
            </p:cNvPr>
            <p:cNvSpPr txBox="1"/>
            <p:nvPr/>
          </p:nvSpPr>
          <p:spPr>
            <a:xfrm>
              <a:off x="-1050214" y="-105834"/>
              <a:ext cx="938858" cy="4505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/>
              <a:r>
                <a:rPr lang="en-US" sz="3199" dirty="0">
                  <a:solidFill>
                    <a:srgbClr val="FEFEFF"/>
                  </a:solidFill>
                  <a:latin typeface="Xunta Sans"/>
                </a:rPr>
                <a:t>3</a:t>
              </a:r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2B1AB2DB-FF32-4D73-9457-213D9714C639}"/>
              </a:ext>
            </a:extLst>
          </p:cNvPr>
          <p:cNvGrpSpPr/>
          <p:nvPr/>
        </p:nvGrpSpPr>
        <p:grpSpPr>
          <a:xfrm>
            <a:off x="1009294" y="2831011"/>
            <a:ext cx="707313" cy="1216564"/>
            <a:chOff x="-1080011" y="-105834"/>
            <a:chExt cx="968655" cy="450579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335D08D2-B771-471C-8597-F7AE0719E489}"/>
                </a:ext>
              </a:extLst>
            </p:cNvPr>
            <p:cNvSpPr/>
            <p:nvPr/>
          </p:nvSpPr>
          <p:spPr>
            <a:xfrm>
              <a:off x="-1080011" y="-27218"/>
              <a:ext cx="911308" cy="288654"/>
            </a:xfrm>
            <a:custGeom>
              <a:avLst/>
              <a:gdLst/>
              <a:ahLst/>
              <a:cxnLst/>
              <a:rect l="l" t="t" r="r" b="b"/>
              <a:pathLst>
                <a:path w="2300917" h="288654">
                  <a:moveTo>
                    <a:pt x="44863" y="0"/>
                  </a:moveTo>
                  <a:lnTo>
                    <a:pt x="2256055" y="0"/>
                  </a:lnTo>
                  <a:cubicBezTo>
                    <a:pt x="2280832" y="0"/>
                    <a:pt x="2300917" y="20086"/>
                    <a:pt x="2300917" y="44863"/>
                  </a:cubicBezTo>
                  <a:lnTo>
                    <a:pt x="2300917" y="243791"/>
                  </a:lnTo>
                  <a:cubicBezTo>
                    <a:pt x="2300917" y="255690"/>
                    <a:pt x="2296191" y="267101"/>
                    <a:pt x="2287777" y="275514"/>
                  </a:cubicBezTo>
                  <a:cubicBezTo>
                    <a:pt x="2279364" y="283928"/>
                    <a:pt x="2267953" y="288654"/>
                    <a:pt x="2256055" y="288654"/>
                  </a:cubicBezTo>
                  <a:lnTo>
                    <a:pt x="44863" y="288654"/>
                  </a:lnTo>
                  <a:cubicBezTo>
                    <a:pt x="32964" y="288654"/>
                    <a:pt x="21553" y="283928"/>
                    <a:pt x="13140" y="275514"/>
                  </a:cubicBezTo>
                  <a:cubicBezTo>
                    <a:pt x="4727" y="267101"/>
                    <a:pt x="0" y="255690"/>
                    <a:pt x="0" y="243791"/>
                  </a:cubicBezTo>
                  <a:lnTo>
                    <a:pt x="0" y="44863"/>
                  </a:lnTo>
                  <a:cubicBezTo>
                    <a:pt x="0" y="32964"/>
                    <a:pt x="4727" y="21553"/>
                    <a:pt x="13140" y="13140"/>
                  </a:cubicBezTo>
                  <a:cubicBezTo>
                    <a:pt x="21553" y="4727"/>
                    <a:pt x="32964" y="0"/>
                    <a:pt x="44863" y="0"/>
                  </a:cubicBezTo>
                  <a:close/>
                </a:path>
              </a:pathLst>
            </a:custGeom>
            <a:solidFill>
              <a:srgbClr val="007BC4"/>
            </a:solidFill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20" name="TextBox 6">
              <a:extLst>
                <a:ext uri="{FF2B5EF4-FFF2-40B4-BE49-F238E27FC236}">
                  <a16:creationId xmlns:a16="http://schemas.microsoft.com/office/drawing/2014/main" id="{C74BB5FD-9363-44E3-9CC7-F0F9CD8F70AC}"/>
                </a:ext>
              </a:extLst>
            </p:cNvPr>
            <p:cNvSpPr txBox="1"/>
            <p:nvPr/>
          </p:nvSpPr>
          <p:spPr>
            <a:xfrm>
              <a:off x="-1050214" y="-105834"/>
              <a:ext cx="938858" cy="4505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/>
              <a:r>
                <a:rPr lang="en-US" sz="3199" dirty="0">
                  <a:solidFill>
                    <a:srgbClr val="FEFEFF"/>
                  </a:solidFill>
                  <a:latin typeface="Xunta Sans"/>
                </a:rPr>
                <a:t>2</a:t>
              </a:r>
            </a:p>
          </p:txBody>
        </p:sp>
      </p:grpSp>
      <p:grpSp>
        <p:nvGrpSpPr>
          <p:cNvPr id="21" name="Group 4">
            <a:extLst>
              <a:ext uri="{FF2B5EF4-FFF2-40B4-BE49-F238E27FC236}">
                <a16:creationId xmlns:a16="http://schemas.microsoft.com/office/drawing/2014/main" id="{B0EF8A96-3DBA-4C98-8064-D93A6527AF86}"/>
              </a:ext>
            </a:extLst>
          </p:cNvPr>
          <p:cNvGrpSpPr/>
          <p:nvPr/>
        </p:nvGrpSpPr>
        <p:grpSpPr>
          <a:xfrm>
            <a:off x="1002508" y="4760483"/>
            <a:ext cx="707313" cy="1216564"/>
            <a:chOff x="-1080011" y="-105834"/>
            <a:chExt cx="968655" cy="450579"/>
          </a:xfrm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1EE60AFF-7A01-4059-8B1A-CF4D68B6BDD4}"/>
                </a:ext>
              </a:extLst>
            </p:cNvPr>
            <p:cNvSpPr/>
            <p:nvPr/>
          </p:nvSpPr>
          <p:spPr>
            <a:xfrm>
              <a:off x="-1080011" y="-27218"/>
              <a:ext cx="911308" cy="288654"/>
            </a:xfrm>
            <a:custGeom>
              <a:avLst/>
              <a:gdLst/>
              <a:ahLst/>
              <a:cxnLst/>
              <a:rect l="l" t="t" r="r" b="b"/>
              <a:pathLst>
                <a:path w="2300917" h="288654">
                  <a:moveTo>
                    <a:pt x="44863" y="0"/>
                  </a:moveTo>
                  <a:lnTo>
                    <a:pt x="2256055" y="0"/>
                  </a:lnTo>
                  <a:cubicBezTo>
                    <a:pt x="2280832" y="0"/>
                    <a:pt x="2300917" y="20086"/>
                    <a:pt x="2300917" y="44863"/>
                  </a:cubicBezTo>
                  <a:lnTo>
                    <a:pt x="2300917" y="243791"/>
                  </a:lnTo>
                  <a:cubicBezTo>
                    <a:pt x="2300917" y="255690"/>
                    <a:pt x="2296191" y="267101"/>
                    <a:pt x="2287777" y="275514"/>
                  </a:cubicBezTo>
                  <a:cubicBezTo>
                    <a:pt x="2279364" y="283928"/>
                    <a:pt x="2267953" y="288654"/>
                    <a:pt x="2256055" y="288654"/>
                  </a:cubicBezTo>
                  <a:lnTo>
                    <a:pt x="44863" y="288654"/>
                  </a:lnTo>
                  <a:cubicBezTo>
                    <a:pt x="32964" y="288654"/>
                    <a:pt x="21553" y="283928"/>
                    <a:pt x="13140" y="275514"/>
                  </a:cubicBezTo>
                  <a:cubicBezTo>
                    <a:pt x="4727" y="267101"/>
                    <a:pt x="0" y="255690"/>
                    <a:pt x="0" y="243791"/>
                  </a:cubicBezTo>
                  <a:lnTo>
                    <a:pt x="0" y="44863"/>
                  </a:lnTo>
                  <a:cubicBezTo>
                    <a:pt x="0" y="32964"/>
                    <a:pt x="4727" y="21553"/>
                    <a:pt x="13140" y="13140"/>
                  </a:cubicBezTo>
                  <a:cubicBezTo>
                    <a:pt x="21553" y="4727"/>
                    <a:pt x="32964" y="0"/>
                    <a:pt x="44863" y="0"/>
                  </a:cubicBezTo>
                  <a:close/>
                </a:path>
              </a:pathLst>
            </a:custGeom>
            <a:solidFill>
              <a:srgbClr val="007BC4"/>
            </a:solidFill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23" name="TextBox 6">
              <a:extLst>
                <a:ext uri="{FF2B5EF4-FFF2-40B4-BE49-F238E27FC236}">
                  <a16:creationId xmlns:a16="http://schemas.microsoft.com/office/drawing/2014/main" id="{D6D07740-9134-43C0-82FA-AC0ABCF07A3D}"/>
                </a:ext>
              </a:extLst>
            </p:cNvPr>
            <p:cNvSpPr txBox="1"/>
            <p:nvPr/>
          </p:nvSpPr>
          <p:spPr>
            <a:xfrm>
              <a:off x="-1050214" y="-105834"/>
              <a:ext cx="938858" cy="4505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/>
              <a:r>
                <a:rPr lang="en-US" sz="3199" dirty="0">
                  <a:solidFill>
                    <a:srgbClr val="FEFEFF"/>
                  </a:solidFill>
                  <a:latin typeface="Xunta Sans"/>
                </a:rPr>
                <a:t>4</a:t>
              </a:r>
            </a:p>
          </p:txBody>
        </p:sp>
      </p:grpSp>
      <p:grpSp>
        <p:nvGrpSpPr>
          <p:cNvPr id="24" name="Group 4">
            <a:extLst>
              <a:ext uri="{FF2B5EF4-FFF2-40B4-BE49-F238E27FC236}">
                <a16:creationId xmlns:a16="http://schemas.microsoft.com/office/drawing/2014/main" id="{4F0440EB-F9E6-4A3A-91DE-A5937D640307}"/>
              </a:ext>
            </a:extLst>
          </p:cNvPr>
          <p:cNvGrpSpPr/>
          <p:nvPr/>
        </p:nvGrpSpPr>
        <p:grpSpPr>
          <a:xfrm>
            <a:off x="1802348" y="1760073"/>
            <a:ext cx="7286328" cy="1216564"/>
            <a:chOff x="-26459" y="-105834"/>
            <a:chExt cx="2491907" cy="450579"/>
          </a:xfrm>
        </p:grpSpPr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A99C88C3-5F58-48FF-9769-9026E6A6F31C}"/>
                </a:ext>
              </a:extLst>
            </p:cNvPr>
            <p:cNvSpPr/>
            <p:nvPr/>
          </p:nvSpPr>
          <p:spPr>
            <a:xfrm>
              <a:off x="0" y="0"/>
              <a:ext cx="2459543" cy="288654"/>
            </a:xfrm>
            <a:custGeom>
              <a:avLst/>
              <a:gdLst/>
              <a:ahLst/>
              <a:cxnLst/>
              <a:rect l="l" t="t" r="r" b="b"/>
              <a:pathLst>
                <a:path w="2300917" h="288654">
                  <a:moveTo>
                    <a:pt x="44863" y="0"/>
                  </a:moveTo>
                  <a:lnTo>
                    <a:pt x="2256055" y="0"/>
                  </a:lnTo>
                  <a:cubicBezTo>
                    <a:pt x="2280832" y="0"/>
                    <a:pt x="2300917" y="20086"/>
                    <a:pt x="2300917" y="44863"/>
                  </a:cubicBezTo>
                  <a:lnTo>
                    <a:pt x="2300917" y="243791"/>
                  </a:lnTo>
                  <a:cubicBezTo>
                    <a:pt x="2300917" y="255690"/>
                    <a:pt x="2296191" y="267101"/>
                    <a:pt x="2287777" y="275514"/>
                  </a:cubicBezTo>
                  <a:cubicBezTo>
                    <a:pt x="2279364" y="283928"/>
                    <a:pt x="2267953" y="288654"/>
                    <a:pt x="2256055" y="288654"/>
                  </a:cubicBezTo>
                  <a:lnTo>
                    <a:pt x="44863" y="288654"/>
                  </a:lnTo>
                  <a:cubicBezTo>
                    <a:pt x="32964" y="288654"/>
                    <a:pt x="21553" y="283928"/>
                    <a:pt x="13140" y="275514"/>
                  </a:cubicBezTo>
                  <a:cubicBezTo>
                    <a:pt x="4727" y="267101"/>
                    <a:pt x="0" y="255690"/>
                    <a:pt x="0" y="243791"/>
                  </a:cubicBezTo>
                  <a:lnTo>
                    <a:pt x="0" y="44863"/>
                  </a:lnTo>
                  <a:cubicBezTo>
                    <a:pt x="0" y="32964"/>
                    <a:pt x="4727" y="21553"/>
                    <a:pt x="13140" y="13140"/>
                  </a:cubicBezTo>
                  <a:cubicBezTo>
                    <a:pt x="21553" y="4727"/>
                    <a:pt x="32964" y="0"/>
                    <a:pt x="44863" y="0"/>
                  </a:cubicBezTo>
                  <a:close/>
                </a:path>
              </a:pathLst>
            </a:custGeom>
            <a:solidFill>
              <a:srgbClr val="007BC4"/>
            </a:solidFill>
          </p:spPr>
        </p:sp>
        <p:sp>
          <p:nvSpPr>
            <p:cNvPr id="26" name="TextBox 6">
              <a:extLst>
                <a:ext uri="{FF2B5EF4-FFF2-40B4-BE49-F238E27FC236}">
                  <a16:creationId xmlns:a16="http://schemas.microsoft.com/office/drawing/2014/main" id="{CC3892B3-8794-4BCA-97F9-94990F2FCE4C}"/>
                </a:ext>
              </a:extLst>
            </p:cNvPr>
            <p:cNvSpPr txBox="1"/>
            <p:nvPr/>
          </p:nvSpPr>
          <p:spPr>
            <a:xfrm>
              <a:off x="-26459" y="-105834"/>
              <a:ext cx="2491907" cy="4505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4863"/>
                </a:lnSpc>
              </a:pPr>
              <a:r>
                <a:rPr lang="en-US" sz="3199" dirty="0">
                  <a:solidFill>
                    <a:srgbClr val="FEFEFF"/>
                  </a:solidFill>
                  <a:latin typeface="Xunta Sans"/>
                </a:rPr>
                <a:t>   </a:t>
              </a:r>
              <a:r>
                <a:rPr lang="en-US" sz="3199" dirty="0" err="1">
                  <a:solidFill>
                    <a:srgbClr val="FEFEFF"/>
                  </a:solidFill>
                  <a:latin typeface="Xunta Sans"/>
                </a:rPr>
                <a:t>Asociación</a:t>
              </a:r>
              <a:r>
                <a:rPr lang="en-US" sz="3199" dirty="0">
                  <a:solidFill>
                    <a:srgbClr val="FEFEFF"/>
                  </a:solidFill>
                  <a:latin typeface="Xunta Sans"/>
                </a:rPr>
                <a:t> KA2 Family Learning </a:t>
              </a:r>
            </a:p>
          </p:txBody>
        </p:sp>
      </p:grpSp>
      <p:grpSp>
        <p:nvGrpSpPr>
          <p:cNvPr id="27" name="Group 4">
            <a:extLst>
              <a:ext uri="{FF2B5EF4-FFF2-40B4-BE49-F238E27FC236}">
                <a16:creationId xmlns:a16="http://schemas.microsoft.com/office/drawing/2014/main" id="{8256A4A7-6132-4B70-AB7F-17A6BA93FB50}"/>
              </a:ext>
            </a:extLst>
          </p:cNvPr>
          <p:cNvGrpSpPr/>
          <p:nvPr/>
        </p:nvGrpSpPr>
        <p:grpSpPr>
          <a:xfrm>
            <a:off x="1020172" y="1886679"/>
            <a:ext cx="707313" cy="1216564"/>
            <a:chOff x="-1080011" y="-105834"/>
            <a:chExt cx="968655" cy="450579"/>
          </a:xfrm>
        </p:grpSpPr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010BA140-411D-4EB7-8757-E54C6995890D}"/>
                </a:ext>
              </a:extLst>
            </p:cNvPr>
            <p:cNvSpPr/>
            <p:nvPr/>
          </p:nvSpPr>
          <p:spPr>
            <a:xfrm>
              <a:off x="-1080011" y="-27218"/>
              <a:ext cx="911308" cy="288654"/>
            </a:xfrm>
            <a:custGeom>
              <a:avLst/>
              <a:gdLst/>
              <a:ahLst/>
              <a:cxnLst/>
              <a:rect l="l" t="t" r="r" b="b"/>
              <a:pathLst>
                <a:path w="2300917" h="288654">
                  <a:moveTo>
                    <a:pt x="44863" y="0"/>
                  </a:moveTo>
                  <a:lnTo>
                    <a:pt x="2256055" y="0"/>
                  </a:lnTo>
                  <a:cubicBezTo>
                    <a:pt x="2280832" y="0"/>
                    <a:pt x="2300917" y="20086"/>
                    <a:pt x="2300917" y="44863"/>
                  </a:cubicBezTo>
                  <a:lnTo>
                    <a:pt x="2300917" y="243791"/>
                  </a:lnTo>
                  <a:cubicBezTo>
                    <a:pt x="2300917" y="255690"/>
                    <a:pt x="2296191" y="267101"/>
                    <a:pt x="2287777" y="275514"/>
                  </a:cubicBezTo>
                  <a:cubicBezTo>
                    <a:pt x="2279364" y="283928"/>
                    <a:pt x="2267953" y="288654"/>
                    <a:pt x="2256055" y="288654"/>
                  </a:cubicBezTo>
                  <a:lnTo>
                    <a:pt x="44863" y="288654"/>
                  </a:lnTo>
                  <a:cubicBezTo>
                    <a:pt x="32964" y="288654"/>
                    <a:pt x="21553" y="283928"/>
                    <a:pt x="13140" y="275514"/>
                  </a:cubicBezTo>
                  <a:cubicBezTo>
                    <a:pt x="4727" y="267101"/>
                    <a:pt x="0" y="255690"/>
                    <a:pt x="0" y="243791"/>
                  </a:cubicBezTo>
                  <a:lnTo>
                    <a:pt x="0" y="44863"/>
                  </a:lnTo>
                  <a:cubicBezTo>
                    <a:pt x="0" y="32964"/>
                    <a:pt x="4727" y="21553"/>
                    <a:pt x="13140" y="13140"/>
                  </a:cubicBezTo>
                  <a:cubicBezTo>
                    <a:pt x="21553" y="4727"/>
                    <a:pt x="32964" y="0"/>
                    <a:pt x="44863" y="0"/>
                  </a:cubicBezTo>
                  <a:close/>
                </a:path>
              </a:pathLst>
            </a:custGeom>
            <a:solidFill>
              <a:srgbClr val="007BC4"/>
            </a:solidFill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29" name="TextBox 6">
              <a:extLst>
                <a:ext uri="{FF2B5EF4-FFF2-40B4-BE49-F238E27FC236}">
                  <a16:creationId xmlns:a16="http://schemas.microsoft.com/office/drawing/2014/main" id="{232FA3C4-E908-42E3-8AD5-C888238FCBF4}"/>
                </a:ext>
              </a:extLst>
            </p:cNvPr>
            <p:cNvSpPr txBox="1"/>
            <p:nvPr/>
          </p:nvSpPr>
          <p:spPr>
            <a:xfrm>
              <a:off x="-1050214" y="-105834"/>
              <a:ext cx="938858" cy="4505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/>
              <a:r>
                <a:rPr lang="en-US" sz="3199" dirty="0">
                  <a:solidFill>
                    <a:srgbClr val="FEFEFF"/>
                  </a:solidFill>
                  <a:latin typeface="Xunta Sans"/>
                </a:rPr>
                <a:t>1</a:t>
              </a: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12304" y="243974"/>
            <a:ext cx="2728570" cy="2926080"/>
          </a:xfrm>
          <a:custGeom>
            <a:avLst/>
            <a:gdLst/>
            <a:ahLst/>
            <a:cxnLst/>
            <a:rect l="l" t="t" r="r" b="b"/>
            <a:pathLst>
              <a:path w="2728570" h="2926080">
                <a:moveTo>
                  <a:pt x="0" y="0"/>
                </a:moveTo>
                <a:lnTo>
                  <a:pt x="2728569" y="0"/>
                </a:lnTo>
                <a:lnTo>
                  <a:pt x="2728569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6915131" y="4184212"/>
            <a:ext cx="2728570" cy="2926080"/>
          </a:xfrm>
          <a:custGeom>
            <a:avLst/>
            <a:gdLst/>
            <a:ahLst/>
            <a:cxnLst/>
            <a:rect l="l" t="t" r="r" b="b"/>
            <a:pathLst>
              <a:path w="2728570" h="2926080">
                <a:moveTo>
                  <a:pt x="0" y="0"/>
                </a:moveTo>
                <a:lnTo>
                  <a:pt x="2728570" y="0"/>
                </a:lnTo>
                <a:lnTo>
                  <a:pt x="2728570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4">
            <a:extLst>
              <a:ext uri="{FF2B5EF4-FFF2-40B4-BE49-F238E27FC236}">
                <a16:creationId xmlns:a16="http://schemas.microsoft.com/office/drawing/2014/main" id="{5ACE3EEE-C82E-4884-B951-D552500CEB41}"/>
              </a:ext>
            </a:extLst>
          </p:cNvPr>
          <p:cNvGrpSpPr/>
          <p:nvPr/>
        </p:nvGrpSpPr>
        <p:grpSpPr>
          <a:xfrm>
            <a:off x="2964094" y="63102"/>
            <a:ext cx="6679607" cy="1216564"/>
            <a:chOff x="-26459" y="-105834"/>
            <a:chExt cx="2327376" cy="450579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4C1B78C7-7BDE-4965-BB69-9EA554D6F464}"/>
                </a:ext>
              </a:extLst>
            </p:cNvPr>
            <p:cNvSpPr/>
            <p:nvPr/>
          </p:nvSpPr>
          <p:spPr>
            <a:xfrm>
              <a:off x="0" y="0"/>
              <a:ext cx="2300917" cy="288654"/>
            </a:xfrm>
            <a:custGeom>
              <a:avLst/>
              <a:gdLst/>
              <a:ahLst/>
              <a:cxnLst/>
              <a:rect l="l" t="t" r="r" b="b"/>
              <a:pathLst>
                <a:path w="2300917" h="288654">
                  <a:moveTo>
                    <a:pt x="44863" y="0"/>
                  </a:moveTo>
                  <a:lnTo>
                    <a:pt x="2256055" y="0"/>
                  </a:lnTo>
                  <a:cubicBezTo>
                    <a:pt x="2280832" y="0"/>
                    <a:pt x="2300917" y="20086"/>
                    <a:pt x="2300917" y="44863"/>
                  </a:cubicBezTo>
                  <a:lnTo>
                    <a:pt x="2300917" y="243791"/>
                  </a:lnTo>
                  <a:cubicBezTo>
                    <a:pt x="2300917" y="255690"/>
                    <a:pt x="2296191" y="267101"/>
                    <a:pt x="2287777" y="275514"/>
                  </a:cubicBezTo>
                  <a:cubicBezTo>
                    <a:pt x="2279364" y="283928"/>
                    <a:pt x="2267953" y="288654"/>
                    <a:pt x="2256055" y="288654"/>
                  </a:cubicBezTo>
                  <a:lnTo>
                    <a:pt x="44863" y="288654"/>
                  </a:lnTo>
                  <a:cubicBezTo>
                    <a:pt x="32964" y="288654"/>
                    <a:pt x="21553" y="283928"/>
                    <a:pt x="13140" y="275514"/>
                  </a:cubicBezTo>
                  <a:cubicBezTo>
                    <a:pt x="4727" y="267101"/>
                    <a:pt x="0" y="255690"/>
                    <a:pt x="0" y="243791"/>
                  </a:cubicBezTo>
                  <a:lnTo>
                    <a:pt x="0" y="44863"/>
                  </a:lnTo>
                  <a:cubicBezTo>
                    <a:pt x="0" y="32964"/>
                    <a:pt x="4727" y="21553"/>
                    <a:pt x="13140" y="13140"/>
                  </a:cubicBezTo>
                  <a:cubicBezTo>
                    <a:pt x="21553" y="4727"/>
                    <a:pt x="32964" y="0"/>
                    <a:pt x="44863" y="0"/>
                  </a:cubicBezTo>
                  <a:close/>
                </a:path>
              </a:pathLst>
            </a:custGeom>
            <a:solidFill>
              <a:srgbClr val="007BC4"/>
            </a:solidFill>
          </p:spPr>
        </p:sp>
        <p:sp>
          <p:nvSpPr>
            <p:cNvPr id="14" name="TextBox 6">
              <a:extLst>
                <a:ext uri="{FF2B5EF4-FFF2-40B4-BE49-F238E27FC236}">
                  <a16:creationId xmlns:a16="http://schemas.microsoft.com/office/drawing/2014/main" id="{0547EA51-8C2B-43A3-B74B-1AED11B9BC0E}"/>
                </a:ext>
              </a:extLst>
            </p:cNvPr>
            <p:cNvSpPr txBox="1"/>
            <p:nvPr/>
          </p:nvSpPr>
          <p:spPr>
            <a:xfrm>
              <a:off x="-26459" y="-105834"/>
              <a:ext cx="2300917" cy="4505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4863"/>
                </a:lnSpc>
              </a:pPr>
              <a:r>
                <a:rPr lang="en-US" sz="3199" dirty="0">
                  <a:solidFill>
                    <a:srgbClr val="FEFEFF"/>
                  </a:solidFill>
                  <a:latin typeface="Xunta Sans"/>
                </a:rPr>
                <a:t>   </a:t>
              </a:r>
              <a:r>
                <a:rPr lang="en-US" sz="3199" dirty="0" err="1">
                  <a:solidFill>
                    <a:srgbClr val="FEFEFF"/>
                  </a:solidFill>
                  <a:latin typeface="Xunta Sans"/>
                </a:rPr>
                <a:t>Modelos</a:t>
              </a:r>
              <a:r>
                <a:rPr lang="en-US" sz="3199" dirty="0">
                  <a:solidFill>
                    <a:srgbClr val="FEFEFF"/>
                  </a:solidFill>
                  <a:latin typeface="Xunta Sans"/>
                </a:rPr>
                <a:t> de </a:t>
              </a:r>
              <a:r>
                <a:rPr lang="en-US" sz="3199" dirty="0" err="1">
                  <a:solidFill>
                    <a:srgbClr val="FEFEFF"/>
                  </a:solidFill>
                  <a:latin typeface="Xunta Sans"/>
                </a:rPr>
                <a:t>Aprendizaxe</a:t>
              </a:r>
              <a:endParaRPr lang="en-US" sz="3199" dirty="0">
                <a:solidFill>
                  <a:srgbClr val="FEFEFF"/>
                </a:solidFill>
                <a:latin typeface="Xunta Sans"/>
              </a:endParaRPr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2B1AB2DB-FF32-4D73-9457-213D9714C639}"/>
              </a:ext>
            </a:extLst>
          </p:cNvPr>
          <p:cNvGrpSpPr/>
          <p:nvPr/>
        </p:nvGrpSpPr>
        <p:grpSpPr>
          <a:xfrm>
            <a:off x="2159493" y="196902"/>
            <a:ext cx="694255" cy="1216564"/>
            <a:chOff x="-1080011" y="-105834"/>
            <a:chExt cx="968655" cy="450579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335D08D2-B771-471C-8597-F7AE0719E489}"/>
                </a:ext>
              </a:extLst>
            </p:cNvPr>
            <p:cNvSpPr/>
            <p:nvPr/>
          </p:nvSpPr>
          <p:spPr>
            <a:xfrm>
              <a:off x="-1080011" y="-27218"/>
              <a:ext cx="911308" cy="288654"/>
            </a:xfrm>
            <a:custGeom>
              <a:avLst/>
              <a:gdLst/>
              <a:ahLst/>
              <a:cxnLst/>
              <a:rect l="l" t="t" r="r" b="b"/>
              <a:pathLst>
                <a:path w="2300917" h="288654">
                  <a:moveTo>
                    <a:pt x="44863" y="0"/>
                  </a:moveTo>
                  <a:lnTo>
                    <a:pt x="2256055" y="0"/>
                  </a:lnTo>
                  <a:cubicBezTo>
                    <a:pt x="2280832" y="0"/>
                    <a:pt x="2300917" y="20086"/>
                    <a:pt x="2300917" y="44863"/>
                  </a:cubicBezTo>
                  <a:lnTo>
                    <a:pt x="2300917" y="243791"/>
                  </a:lnTo>
                  <a:cubicBezTo>
                    <a:pt x="2300917" y="255690"/>
                    <a:pt x="2296191" y="267101"/>
                    <a:pt x="2287777" y="275514"/>
                  </a:cubicBezTo>
                  <a:cubicBezTo>
                    <a:pt x="2279364" y="283928"/>
                    <a:pt x="2267953" y="288654"/>
                    <a:pt x="2256055" y="288654"/>
                  </a:cubicBezTo>
                  <a:lnTo>
                    <a:pt x="44863" y="288654"/>
                  </a:lnTo>
                  <a:cubicBezTo>
                    <a:pt x="32964" y="288654"/>
                    <a:pt x="21553" y="283928"/>
                    <a:pt x="13140" y="275514"/>
                  </a:cubicBezTo>
                  <a:cubicBezTo>
                    <a:pt x="4727" y="267101"/>
                    <a:pt x="0" y="255690"/>
                    <a:pt x="0" y="243791"/>
                  </a:cubicBezTo>
                  <a:lnTo>
                    <a:pt x="0" y="44863"/>
                  </a:lnTo>
                  <a:cubicBezTo>
                    <a:pt x="0" y="32964"/>
                    <a:pt x="4727" y="21553"/>
                    <a:pt x="13140" y="13140"/>
                  </a:cubicBezTo>
                  <a:cubicBezTo>
                    <a:pt x="21553" y="4727"/>
                    <a:pt x="32964" y="0"/>
                    <a:pt x="44863" y="0"/>
                  </a:cubicBezTo>
                  <a:close/>
                </a:path>
              </a:pathLst>
            </a:custGeom>
            <a:solidFill>
              <a:srgbClr val="007BC4"/>
            </a:solidFill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20" name="TextBox 6">
              <a:extLst>
                <a:ext uri="{FF2B5EF4-FFF2-40B4-BE49-F238E27FC236}">
                  <a16:creationId xmlns:a16="http://schemas.microsoft.com/office/drawing/2014/main" id="{C74BB5FD-9363-44E3-9CC7-F0F9CD8F70AC}"/>
                </a:ext>
              </a:extLst>
            </p:cNvPr>
            <p:cNvSpPr txBox="1"/>
            <p:nvPr/>
          </p:nvSpPr>
          <p:spPr>
            <a:xfrm>
              <a:off x="-1050214" y="-105834"/>
              <a:ext cx="938858" cy="4505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/>
              <a:r>
                <a:rPr lang="en-US" sz="3199" dirty="0">
                  <a:solidFill>
                    <a:srgbClr val="FEFEFF"/>
                  </a:solidFill>
                  <a:latin typeface="Xunta Sans"/>
                </a:rPr>
                <a:t>3</a:t>
              </a:r>
            </a:p>
          </p:txBody>
        </p:sp>
      </p:grpSp>
      <p:sp>
        <p:nvSpPr>
          <p:cNvPr id="24" name="TextBox 9">
            <a:extLst>
              <a:ext uri="{FF2B5EF4-FFF2-40B4-BE49-F238E27FC236}">
                <a16:creationId xmlns:a16="http://schemas.microsoft.com/office/drawing/2014/main" id="{F35D6B8B-5A38-4C40-A92A-9F872A0CC3C5}"/>
              </a:ext>
            </a:extLst>
          </p:cNvPr>
          <p:cNvSpPr txBox="1"/>
          <p:nvPr/>
        </p:nvSpPr>
        <p:spPr>
          <a:xfrm>
            <a:off x="2090718" y="1943088"/>
            <a:ext cx="6658080" cy="749312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endParaRPr lang="en-US" sz="1100" dirty="0">
              <a:solidFill>
                <a:srgbClr val="000000"/>
              </a:solidFill>
              <a:latin typeface="Xunta Sans"/>
            </a:endParaRPr>
          </a:p>
        </p:txBody>
      </p:sp>
      <p:sp>
        <p:nvSpPr>
          <p:cNvPr id="25" name="TextBox 9">
            <a:extLst>
              <a:ext uri="{FF2B5EF4-FFF2-40B4-BE49-F238E27FC236}">
                <a16:creationId xmlns:a16="http://schemas.microsoft.com/office/drawing/2014/main" id="{C927CEFC-EA30-43A7-BE2F-38C937BFB0A5}"/>
              </a:ext>
            </a:extLst>
          </p:cNvPr>
          <p:cNvSpPr txBox="1"/>
          <p:nvPr/>
        </p:nvSpPr>
        <p:spPr>
          <a:xfrm>
            <a:off x="2112318" y="3170054"/>
            <a:ext cx="6658080" cy="71438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>
              <a:lnSpc>
                <a:spcPts val="2127"/>
              </a:lnSpc>
            </a:pPr>
            <a:endParaRPr lang="en-US" sz="1100" dirty="0">
              <a:solidFill>
                <a:srgbClr val="000000"/>
              </a:solidFill>
              <a:latin typeface="Xunta Sans"/>
            </a:endParaRPr>
          </a:p>
        </p:txBody>
      </p:sp>
      <p:sp>
        <p:nvSpPr>
          <p:cNvPr id="26" name="TextBox 9">
            <a:extLst>
              <a:ext uri="{FF2B5EF4-FFF2-40B4-BE49-F238E27FC236}">
                <a16:creationId xmlns:a16="http://schemas.microsoft.com/office/drawing/2014/main" id="{D5997DC2-D6C9-4E3B-988F-32D13640044D}"/>
              </a:ext>
            </a:extLst>
          </p:cNvPr>
          <p:cNvSpPr txBox="1"/>
          <p:nvPr/>
        </p:nvSpPr>
        <p:spPr>
          <a:xfrm>
            <a:off x="2112318" y="1331960"/>
            <a:ext cx="6658080" cy="113065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r>
              <a:rPr lang="en-US" sz="2400" dirty="0" err="1">
                <a:solidFill>
                  <a:srgbClr val="0070C0"/>
                </a:solidFill>
                <a:latin typeface="Xunta Sans"/>
              </a:rPr>
              <a:t>Beneficios</a:t>
            </a:r>
            <a:r>
              <a:rPr lang="en-US" sz="2400" dirty="0">
                <a:solidFill>
                  <a:srgbClr val="0070C0"/>
                </a:solidFill>
                <a:latin typeface="Xunta Sans"/>
              </a:rPr>
              <a:t> da </a:t>
            </a:r>
            <a:r>
              <a:rPr lang="en-US" sz="2400" dirty="0" err="1">
                <a:solidFill>
                  <a:srgbClr val="0070C0"/>
                </a:solidFill>
                <a:latin typeface="Xunta Sans"/>
              </a:rPr>
              <a:t>aprendizaxe</a:t>
            </a:r>
            <a:r>
              <a:rPr lang="en-US" sz="2400" dirty="0">
                <a:solidFill>
                  <a:srgbClr val="0070C0"/>
                </a:solidFill>
                <a:latin typeface="Xunta Sans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Xunta Sans"/>
              </a:rPr>
              <a:t>en</a:t>
            </a:r>
            <a:r>
              <a:rPr lang="en-US" sz="2400" dirty="0">
                <a:solidFill>
                  <a:srgbClr val="0070C0"/>
                </a:solidFill>
                <a:latin typeface="Xunta Sans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Xunta Sans"/>
              </a:rPr>
              <a:t>familia</a:t>
            </a:r>
            <a:endParaRPr lang="en-US" sz="1100" dirty="0">
              <a:solidFill>
                <a:srgbClr val="0070C0"/>
              </a:solidFill>
              <a:latin typeface="Xunta San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80A8863-CD6C-D56B-6B44-F7BF599572C0}"/>
              </a:ext>
            </a:extLst>
          </p:cNvPr>
          <p:cNvSpPr txBox="1"/>
          <p:nvPr/>
        </p:nvSpPr>
        <p:spPr>
          <a:xfrm>
            <a:off x="1492424" y="2496801"/>
            <a:ext cx="3940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Xunta Sans"/>
              </a:rPr>
              <a:t>Tempo de </a:t>
            </a:r>
            <a:r>
              <a:rPr lang="en-US" sz="2400" dirty="0" err="1">
                <a:solidFill>
                  <a:srgbClr val="000000"/>
                </a:solidFill>
                <a:latin typeface="Xunta Sans"/>
              </a:rPr>
              <a:t>calidade</a:t>
            </a:r>
            <a:r>
              <a:rPr lang="en-US" sz="2400" dirty="0">
                <a:solidFill>
                  <a:srgbClr val="000000"/>
                </a:solidFill>
                <a:latin typeface="Xunta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Xunta Sans"/>
              </a:rPr>
              <a:t>coa</a:t>
            </a:r>
            <a:r>
              <a:rPr lang="en-US" sz="2400" dirty="0">
                <a:solidFill>
                  <a:srgbClr val="000000"/>
                </a:solidFill>
                <a:latin typeface="Xunta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Xunta Sans"/>
              </a:rPr>
              <a:t>familia</a:t>
            </a:r>
            <a:endParaRPr lang="en-US" sz="2400" dirty="0">
              <a:solidFill>
                <a:srgbClr val="000000"/>
              </a:solidFill>
              <a:latin typeface="Xunta San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1834EFD-A4EB-C6E0-8752-35086A452624}"/>
              </a:ext>
            </a:extLst>
          </p:cNvPr>
          <p:cNvSpPr txBox="1"/>
          <p:nvPr/>
        </p:nvSpPr>
        <p:spPr>
          <a:xfrm>
            <a:off x="1492424" y="3273819"/>
            <a:ext cx="3881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  <a:latin typeface="Xunta Sans"/>
              </a:rPr>
              <a:t>Reparto</a:t>
            </a:r>
            <a:r>
              <a:rPr lang="en-US" sz="2400" dirty="0">
                <a:solidFill>
                  <a:srgbClr val="000000"/>
                </a:solidFill>
                <a:latin typeface="Xunta Sans"/>
              </a:rPr>
              <a:t> de </a:t>
            </a:r>
            <a:r>
              <a:rPr lang="en-US" sz="2400" dirty="0" err="1">
                <a:solidFill>
                  <a:srgbClr val="000000"/>
                </a:solidFill>
                <a:latin typeface="Xunta Sans"/>
              </a:rPr>
              <a:t>responsabilidades</a:t>
            </a:r>
            <a:endParaRPr lang="es-ES" sz="24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B64058E-2055-ABF4-1D94-03410943CE54}"/>
              </a:ext>
            </a:extLst>
          </p:cNvPr>
          <p:cNvSpPr txBox="1"/>
          <p:nvPr/>
        </p:nvSpPr>
        <p:spPr>
          <a:xfrm>
            <a:off x="1512386" y="4099761"/>
            <a:ext cx="26005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  <a:latin typeface="Xunta Sans"/>
              </a:rPr>
              <a:t>Participación</a:t>
            </a:r>
            <a:r>
              <a:rPr lang="en-US" sz="2400" dirty="0">
                <a:solidFill>
                  <a:srgbClr val="000000"/>
                </a:solidFill>
                <a:latin typeface="Xunta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Xunta Sans"/>
              </a:rPr>
              <a:t>activa</a:t>
            </a:r>
            <a:endParaRPr lang="en-US" sz="2400" dirty="0">
              <a:solidFill>
                <a:srgbClr val="000000"/>
              </a:solidFill>
              <a:latin typeface="Xunta Sans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512386" y="4908587"/>
            <a:ext cx="245381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  <a:latin typeface="Xunta Sans"/>
              </a:rPr>
              <a:t>Experiencia</a:t>
            </a:r>
            <a:r>
              <a:rPr lang="en-US" dirty="0">
                <a:solidFill>
                  <a:srgbClr val="000000"/>
                </a:solidFill>
                <a:latin typeface="Xunta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Xunta Sans"/>
              </a:rPr>
              <a:t>previa</a:t>
            </a:r>
            <a:endParaRPr lang="en-US" sz="2400" dirty="0">
              <a:solidFill>
                <a:srgbClr val="000000"/>
              </a:solidFill>
              <a:latin typeface="Xunta Sans"/>
            </a:endParaRPr>
          </a:p>
          <a:p>
            <a:endParaRPr lang="es-ES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9158" y="3683847"/>
            <a:ext cx="2926081" cy="292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2587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12304" y="243974"/>
            <a:ext cx="2728570" cy="2926080"/>
          </a:xfrm>
          <a:custGeom>
            <a:avLst/>
            <a:gdLst/>
            <a:ahLst/>
            <a:cxnLst/>
            <a:rect l="l" t="t" r="r" b="b"/>
            <a:pathLst>
              <a:path w="2728570" h="2926080">
                <a:moveTo>
                  <a:pt x="0" y="0"/>
                </a:moveTo>
                <a:lnTo>
                  <a:pt x="2728569" y="0"/>
                </a:lnTo>
                <a:lnTo>
                  <a:pt x="2728569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6915131" y="4184212"/>
            <a:ext cx="2728570" cy="2926080"/>
          </a:xfrm>
          <a:custGeom>
            <a:avLst/>
            <a:gdLst/>
            <a:ahLst/>
            <a:cxnLst/>
            <a:rect l="l" t="t" r="r" b="b"/>
            <a:pathLst>
              <a:path w="2728570" h="2926080">
                <a:moveTo>
                  <a:pt x="0" y="0"/>
                </a:moveTo>
                <a:lnTo>
                  <a:pt x="2728570" y="0"/>
                </a:lnTo>
                <a:lnTo>
                  <a:pt x="2728570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4">
            <a:extLst>
              <a:ext uri="{FF2B5EF4-FFF2-40B4-BE49-F238E27FC236}">
                <a16:creationId xmlns:a16="http://schemas.microsoft.com/office/drawing/2014/main" id="{5ACE3EEE-C82E-4884-B951-D552500CEB41}"/>
              </a:ext>
            </a:extLst>
          </p:cNvPr>
          <p:cNvGrpSpPr/>
          <p:nvPr/>
        </p:nvGrpSpPr>
        <p:grpSpPr>
          <a:xfrm>
            <a:off x="2964094" y="63102"/>
            <a:ext cx="6679607" cy="1216564"/>
            <a:chOff x="-26459" y="-105834"/>
            <a:chExt cx="2327376" cy="450579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4C1B78C7-7BDE-4965-BB69-9EA554D6F464}"/>
                </a:ext>
              </a:extLst>
            </p:cNvPr>
            <p:cNvSpPr/>
            <p:nvPr/>
          </p:nvSpPr>
          <p:spPr>
            <a:xfrm>
              <a:off x="0" y="0"/>
              <a:ext cx="2300917" cy="288654"/>
            </a:xfrm>
            <a:custGeom>
              <a:avLst/>
              <a:gdLst/>
              <a:ahLst/>
              <a:cxnLst/>
              <a:rect l="l" t="t" r="r" b="b"/>
              <a:pathLst>
                <a:path w="2300917" h="288654">
                  <a:moveTo>
                    <a:pt x="44863" y="0"/>
                  </a:moveTo>
                  <a:lnTo>
                    <a:pt x="2256055" y="0"/>
                  </a:lnTo>
                  <a:cubicBezTo>
                    <a:pt x="2280832" y="0"/>
                    <a:pt x="2300917" y="20086"/>
                    <a:pt x="2300917" y="44863"/>
                  </a:cubicBezTo>
                  <a:lnTo>
                    <a:pt x="2300917" y="243791"/>
                  </a:lnTo>
                  <a:cubicBezTo>
                    <a:pt x="2300917" y="255690"/>
                    <a:pt x="2296191" y="267101"/>
                    <a:pt x="2287777" y="275514"/>
                  </a:cubicBezTo>
                  <a:cubicBezTo>
                    <a:pt x="2279364" y="283928"/>
                    <a:pt x="2267953" y="288654"/>
                    <a:pt x="2256055" y="288654"/>
                  </a:cubicBezTo>
                  <a:lnTo>
                    <a:pt x="44863" y="288654"/>
                  </a:lnTo>
                  <a:cubicBezTo>
                    <a:pt x="32964" y="288654"/>
                    <a:pt x="21553" y="283928"/>
                    <a:pt x="13140" y="275514"/>
                  </a:cubicBezTo>
                  <a:cubicBezTo>
                    <a:pt x="4727" y="267101"/>
                    <a:pt x="0" y="255690"/>
                    <a:pt x="0" y="243791"/>
                  </a:cubicBezTo>
                  <a:lnTo>
                    <a:pt x="0" y="44863"/>
                  </a:lnTo>
                  <a:cubicBezTo>
                    <a:pt x="0" y="32964"/>
                    <a:pt x="4727" y="21553"/>
                    <a:pt x="13140" y="13140"/>
                  </a:cubicBezTo>
                  <a:cubicBezTo>
                    <a:pt x="21553" y="4727"/>
                    <a:pt x="32964" y="0"/>
                    <a:pt x="44863" y="0"/>
                  </a:cubicBezTo>
                  <a:close/>
                </a:path>
              </a:pathLst>
            </a:custGeom>
            <a:solidFill>
              <a:srgbClr val="007BC4"/>
            </a:solidFill>
          </p:spPr>
        </p:sp>
        <p:sp>
          <p:nvSpPr>
            <p:cNvPr id="14" name="TextBox 6">
              <a:extLst>
                <a:ext uri="{FF2B5EF4-FFF2-40B4-BE49-F238E27FC236}">
                  <a16:creationId xmlns:a16="http://schemas.microsoft.com/office/drawing/2014/main" id="{0547EA51-8C2B-43A3-B74B-1AED11B9BC0E}"/>
                </a:ext>
              </a:extLst>
            </p:cNvPr>
            <p:cNvSpPr txBox="1"/>
            <p:nvPr/>
          </p:nvSpPr>
          <p:spPr>
            <a:xfrm>
              <a:off x="-26459" y="-105834"/>
              <a:ext cx="2300917" cy="4505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4863"/>
                </a:lnSpc>
              </a:pPr>
              <a:r>
                <a:rPr lang="en-US" sz="3199" dirty="0">
                  <a:solidFill>
                    <a:srgbClr val="FEFEFF"/>
                  </a:solidFill>
                  <a:latin typeface="Xunta Sans"/>
                </a:rPr>
                <a:t>   </a:t>
              </a:r>
              <a:r>
                <a:rPr lang="en-US" sz="3199" dirty="0" err="1">
                  <a:solidFill>
                    <a:srgbClr val="FEFEFF"/>
                  </a:solidFill>
                  <a:latin typeface="Xunta Sans"/>
                </a:rPr>
                <a:t>Modelos</a:t>
              </a:r>
              <a:r>
                <a:rPr lang="en-US" sz="3199" dirty="0">
                  <a:solidFill>
                    <a:srgbClr val="FEFEFF"/>
                  </a:solidFill>
                  <a:latin typeface="Xunta Sans"/>
                </a:rPr>
                <a:t> de </a:t>
              </a:r>
              <a:r>
                <a:rPr lang="en-US" sz="3199" dirty="0" err="1">
                  <a:solidFill>
                    <a:srgbClr val="FEFEFF"/>
                  </a:solidFill>
                  <a:latin typeface="Xunta Sans"/>
                </a:rPr>
                <a:t>Aprendizaxe</a:t>
              </a:r>
              <a:endParaRPr lang="en-US" sz="3199" dirty="0">
                <a:solidFill>
                  <a:srgbClr val="FEFEFF"/>
                </a:solidFill>
                <a:latin typeface="Xunta Sans"/>
              </a:endParaRPr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2B1AB2DB-FF32-4D73-9457-213D9714C639}"/>
              </a:ext>
            </a:extLst>
          </p:cNvPr>
          <p:cNvGrpSpPr/>
          <p:nvPr/>
        </p:nvGrpSpPr>
        <p:grpSpPr>
          <a:xfrm>
            <a:off x="2159493" y="196902"/>
            <a:ext cx="694255" cy="1216564"/>
            <a:chOff x="-1080011" y="-105834"/>
            <a:chExt cx="968655" cy="450579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335D08D2-B771-471C-8597-F7AE0719E489}"/>
                </a:ext>
              </a:extLst>
            </p:cNvPr>
            <p:cNvSpPr/>
            <p:nvPr/>
          </p:nvSpPr>
          <p:spPr>
            <a:xfrm>
              <a:off x="-1080011" y="-27218"/>
              <a:ext cx="911308" cy="288654"/>
            </a:xfrm>
            <a:custGeom>
              <a:avLst/>
              <a:gdLst/>
              <a:ahLst/>
              <a:cxnLst/>
              <a:rect l="l" t="t" r="r" b="b"/>
              <a:pathLst>
                <a:path w="2300917" h="288654">
                  <a:moveTo>
                    <a:pt x="44863" y="0"/>
                  </a:moveTo>
                  <a:lnTo>
                    <a:pt x="2256055" y="0"/>
                  </a:lnTo>
                  <a:cubicBezTo>
                    <a:pt x="2280832" y="0"/>
                    <a:pt x="2300917" y="20086"/>
                    <a:pt x="2300917" y="44863"/>
                  </a:cubicBezTo>
                  <a:lnTo>
                    <a:pt x="2300917" y="243791"/>
                  </a:lnTo>
                  <a:cubicBezTo>
                    <a:pt x="2300917" y="255690"/>
                    <a:pt x="2296191" y="267101"/>
                    <a:pt x="2287777" y="275514"/>
                  </a:cubicBezTo>
                  <a:cubicBezTo>
                    <a:pt x="2279364" y="283928"/>
                    <a:pt x="2267953" y="288654"/>
                    <a:pt x="2256055" y="288654"/>
                  </a:cubicBezTo>
                  <a:lnTo>
                    <a:pt x="44863" y="288654"/>
                  </a:lnTo>
                  <a:cubicBezTo>
                    <a:pt x="32964" y="288654"/>
                    <a:pt x="21553" y="283928"/>
                    <a:pt x="13140" y="275514"/>
                  </a:cubicBezTo>
                  <a:cubicBezTo>
                    <a:pt x="4727" y="267101"/>
                    <a:pt x="0" y="255690"/>
                    <a:pt x="0" y="243791"/>
                  </a:cubicBezTo>
                  <a:lnTo>
                    <a:pt x="0" y="44863"/>
                  </a:lnTo>
                  <a:cubicBezTo>
                    <a:pt x="0" y="32964"/>
                    <a:pt x="4727" y="21553"/>
                    <a:pt x="13140" y="13140"/>
                  </a:cubicBezTo>
                  <a:cubicBezTo>
                    <a:pt x="21553" y="4727"/>
                    <a:pt x="32964" y="0"/>
                    <a:pt x="44863" y="0"/>
                  </a:cubicBezTo>
                  <a:close/>
                </a:path>
              </a:pathLst>
            </a:custGeom>
            <a:solidFill>
              <a:srgbClr val="007BC4"/>
            </a:solidFill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20" name="TextBox 6">
              <a:extLst>
                <a:ext uri="{FF2B5EF4-FFF2-40B4-BE49-F238E27FC236}">
                  <a16:creationId xmlns:a16="http://schemas.microsoft.com/office/drawing/2014/main" id="{C74BB5FD-9363-44E3-9CC7-F0F9CD8F70AC}"/>
                </a:ext>
              </a:extLst>
            </p:cNvPr>
            <p:cNvSpPr txBox="1"/>
            <p:nvPr/>
          </p:nvSpPr>
          <p:spPr>
            <a:xfrm>
              <a:off x="-1050214" y="-105834"/>
              <a:ext cx="938858" cy="4505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/>
              <a:r>
                <a:rPr lang="en-US" sz="3199" dirty="0">
                  <a:solidFill>
                    <a:srgbClr val="FEFEFF"/>
                  </a:solidFill>
                  <a:latin typeface="Xunta Sans"/>
                </a:rPr>
                <a:t>3</a:t>
              </a:r>
            </a:p>
          </p:txBody>
        </p:sp>
      </p:grpSp>
      <p:sp>
        <p:nvSpPr>
          <p:cNvPr id="24" name="TextBox 9">
            <a:extLst>
              <a:ext uri="{FF2B5EF4-FFF2-40B4-BE49-F238E27FC236}">
                <a16:creationId xmlns:a16="http://schemas.microsoft.com/office/drawing/2014/main" id="{F35D6B8B-5A38-4C40-A92A-9F872A0CC3C5}"/>
              </a:ext>
            </a:extLst>
          </p:cNvPr>
          <p:cNvSpPr txBox="1"/>
          <p:nvPr/>
        </p:nvSpPr>
        <p:spPr>
          <a:xfrm>
            <a:off x="2090718" y="1943088"/>
            <a:ext cx="6658080" cy="749312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endParaRPr lang="en-US" sz="1100" dirty="0">
              <a:solidFill>
                <a:srgbClr val="000000"/>
              </a:solidFill>
              <a:latin typeface="Xunta Sans"/>
            </a:endParaRPr>
          </a:p>
        </p:txBody>
      </p:sp>
      <p:sp>
        <p:nvSpPr>
          <p:cNvPr id="25" name="TextBox 9">
            <a:extLst>
              <a:ext uri="{FF2B5EF4-FFF2-40B4-BE49-F238E27FC236}">
                <a16:creationId xmlns:a16="http://schemas.microsoft.com/office/drawing/2014/main" id="{C927CEFC-EA30-43A7-BE2F-38C937BFB0A5}"/>
              </a:ext>
            </a:extLst>
          </p:cNvPr>
          <p:cNvSpPr txBox="1"/>
          <p:nvPr/>
        </p:nvSpPr>
        <p:spPr>
          <a:xfrm>
            <a:off x="2112318" y="3170054"/>
            <a:ext cx="6658080" cy="71438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>
              <a:lnSpc>
                <a:spcPts val="2127"/>
              </a:lnSpc>
            </a:pPr>
            <a:endParaRPr lang="en-US" sz="1100" dirty="0">
              <a:solidFill>
                <a:srgbClr val="000000"/>
              </a:solidFill>
              <a:latin typeface="Xunta Sans"/>
            </a:endParaRPr>
          </a:p>
        </p:txBody>
      </p:sp>
      <p:sp>
        <p:nvSpPr>
          <p:cNvPr id="26" name="TextBox 9">
            <a:extLst>
              <a:ext uri="{FF2B5EF4-FFF2-40B4-BE49-F238E27FC236}">
                <a16:creationId xmlns:a16="http://schemas.microsoft.com/office/drawing/2014/main" id="{D5997DC2-D6C9-4E3B-988F-32D13640044D}"/>
              </a:ext>
            </a:extLst>
          </p:cNvPr>
          <p:cNvSpPr txBox="1"/>
          <p:nvPr/>
        </p:nvSpPr>
        <p:spPr>
          <a:xfrm>
            <a:off x="2112318" y="1331960"/>
            <a:ext cx="6658080" cy="113065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r>
              <a:rPr lang="en-US" sz="2400" dirty="0" err="1">
                <a:solidFill>
                  <a:srgbClr val="0070C0"/>
                </a:solidFill>
                <a:latin typeface="Xunta Sans"/>
              </a:rPr>
              <a:t>Beneficios</a:t>
            </a:r>
            <a:r>
              <a:rPr lang="en-US" sz="2400" dirty="0">
                <a:solidFill>
                  <a:srgbClr val="0070C0"/>
                </a:solidFill>
                <a:latin typeface="Xunta Sans"/>
              </a:rPr>
              <a:t> da </a:t>
            </a:r>
            <a:r>
              <a:rPr lang="en-US" sz="2400" dirty="0" err="1">
                <a:solidFill>
                  <a:srgbClr val="0070C0"/>
                </a:solidFill>
                <a:latin typeface="Xunta Sans"/>
              </a:rPr>
              <a:t>aprendizaxe</a:t>
            </a:r>
            <a:r>
              <a:rPr lang="en-US" sz="2400" dirty="0">
                <a:solidFill>
                  <a:srgbClr val="0070C0"/>
                </a:solidFill>
                <a:latin typeface="Xunta Sans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Xunta Sans"/>
              </a:rPr>
              <a:t>en</a:t>
            </a:r>
            <a:r>
              <a:rPr lang="en-US" sz="2400" dirty="0">
                <a:solidFill>
                  <a:srgbClr val="0070C0"/>
                </a:solidFill>
                <a:latin typeface="Xunta Sans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Xunta Sans"/>
              </a:rPr>
              <a:t>familia</a:t>
            </a:r>
            <a:r>
              <a:rPr lang="en-US" sz="2400" dirty="0">
                <a:solidFill>
                  <a:srgbClr val="0070C0"/>
                </a:solidFill>
                <a:latin typeface="Xunta Sans"/>
              </a:rPr>
              <a:t> - </a:t>
            </a:r>
            <a:r>
              <a:rPr lang="en-US" sz="2400" dirty="0" err="1">
                <a:solidFill>
                  <a:srgbClr val="0070C0"/>
                </a:solidFill>
                <a:latin typeface="Xunta Sans"/>
              </a:rPr>
              <a:t>adultos</a:t>
            </a:r>
            <a:endParaRPr lang="en-US" sz="1100" dirty="0">
              <a:solidFill>
                <a:srgbClr val="0070C0"/>
              </a:solidFill>
              <a:latin typeface="Xunta San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31E055D-5C01-D294-FEA4-D1AC6525CE10}"/>
              </a:ext>
            </a:extLst>
          </p:cNvPr>
          <p:cNvSpPr txBox="1"/>
          <p:nvPr/>
        </p:nvSpPr>
        <p:spPr>
          <a:xfrm>
            <a:off x="1392492" y="2526589"/>
            <a:ext cx="3651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  <a:latin typeface="Xunta Sans"/>
              </a:rPr>
              <a:t>Empoderamento</a:t>
            </a:r>
            <a:r>
              <a:rPr lang="en-US" sz="2400" dirty="0">
                <a:solidFill>
                  <a:srgbClr val="000000"/>
                </a:solidFill>
                <a:latin typeface="Xunta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Xunta Sans"/>
              </a:rPr>
              <a:t>persoal</a:t>
            </a:r>
            <a:endParaRPr lang="en-US" sz="2400" dirty="0">
              <a:solidFill>
                <a:srgbClr val="000000"/>
              </a:solidFill>
              <a:latin typeface="Xunta San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4492618-37FF-4367-10FC-25DFE492FF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2462611"/>
            <a:ext cx="4177114" cy="417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0102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12304" y="243974"/>
            <a:ext cx="2728570" cy="2926080"/>
          </a:xfrm>
          <a:custGeom>
            <a:avLst/>
            <a:gdLst/>
            <a:ahLst/>
            <a:cxnLst/>
            <a:rect l="l" t="t" r="r" b="b"/>
            <a:pathLst>
              <a:path w="2728570" h="2926080">
                <a:moveTo>
                  <a:pt x="0" y="0"/>
                </a:moveTo>
                <a:lnTo>
                  <a:pt x="2728569" y="0"/>
                </a:lnTo>
                <a:lnTo>
                  <a:pt x="2728569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6915131" y="4184212"/>
            <a:ext cx="2728570" cy="2926080"/>
          </a:xfrm>
          <a:custGeom>
            <a:avLst/>
            <a:gdLst/>
            <a:ahLst/>
            <a:cxnLst/>
            <a:rect l="l" t="t" r="r" b="b"/>
            <a:pathLst>
              <a:path w="2728570" h="2926080">
                <a:moveTo>
                  <a:pt x="0" y="0"/>
                </a:moveTo>
                <a:lnTo>
                  <a:pt x="2728570" y="0"/>
                </a:lnTo>
                <a:lnTo>
                  <a:pt x="2728570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4">
            <a:extLst>
              <a:ext uri="{FF2B5EF4-FFF2-40B4-BE49-F238E27FC236}">
                <a16:creationId xmlns:a16="http://schemas.microsoft.com/office/drawing/2014/main" id="{5ACE3EEE-C82E-4884-B951-D552500CEB41}"/>
              </a:ext>
            </a:extLst>
          </p:cNvPr>
          <p:cNvGrpSpPr/>
          <p:nvPr/>
        </p:nvGrpSpPr>
        <p:grpSpPr>
          <a:xfrm>
            <a:off x="2964094" y="63102"/>
            <a:ext cx="6679607" cy="1216564"/>
            <a:chOff x="-26459" y="-105834"/>
            <a:chExt cx="2327376" cy="450579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4C1B78C7-7BDE-4965-BB69-9EA554D6F464}"/>
                </a:ext>
              </a:extLst>
            </p:cNvPr>
            <p:cNvSpPr/>
            <p:nvPr/>
          </p:nvSpPr>
          <p:spPr>
            <a:xfrm>
              <a:off x="0" y="0"/>
              <a:ext cx="2300917" cy="288654"/>
            </a:xfrm>
            <a:custGeom>
              <a:avLst/>
              <a:gdLst/>
              <a:ahLst/>
              <a:cxnLst/>
              <a:rect l="l" t="t" r="r" b="b"/>
              <a:pathLst>
                <a:path w="2300917" h="288654">
                  <a:moveTo>
                    <a:pt x="44863" y="0"/>
                  </a:moveTo>
                  <a:lnTo>
                    <a:pt x="2256055" y="0"/>
                  </a:lnTo>
                  <a:cubicBezTo>
                    <a:pt x="2280832" y="0"/>
                    <a:pt x="2300917" y="20086"/>
                    <a:pt x="2300917" y="44863"/>
                  </a:cubicBezTo>
                  <a:lnTo>
                    <a:pt x="2300917" y="243791"/>
                  </a:lnTo>
                  <a:cubicBezTo>
                    <a:pt x="2300917" y="255690"/>
                    <a:pt x="2296191" y="267101"/>
                    <a:pt x="2287777" y="275514"/>
                  </a:cubicBezTo>
                  <a:cubicBezTo>
                    <a:pt x="2279364" y="283928"/>
                    <a:pt x="2267953" y="288654"/>
                    <a:pt x="2256055" y="288654"/>
                  </a:cubicBezTo>
                  <a:lnTo>
                    <a:pt x="44863" y="288654"/>
                  </a:lnTo>
                  <a:cubicBezTo>
                    <a:pt x="32964" y="288654"/>
                    <a:pt x="21553" y="283928"/>
                    <a:pt x="13140" y="275514"/>
                  </a:cubicBezTo>
                  <a:cubicBezTo>
                    <a:pt x="4727" y="267101"/>
                    <a:pt x="0" y="255690"/>
                    <a:pt x="0" y="243791"/>
                  </a:cubicBezTo>
                  <a:lnTo>
                    <a:pt x="0" y="44863"/>
                  </a:lnTo>
                  <a:cubicBezTo>
                    <a:pt x="0" y="32964"/>
                    <a:pt x="4727" y="21553"/>
                    <a:pt x="13140" y="13140"/>
                  </a:cubicBezTo>
                  <a:cubicBezTo>
                    <a:pt x="21553" y="4727"/>
                    <a:pt x="32964" y="0"/>
                    <a:pt x="44863" y="0"/>
                  </a:cubicBezTo>
                  <a:close/>
                </a:path>
              </a:pathLst>
            </a:custGeom>
            <a:solidFill>
              <a:srgbClr val="007BC4"/>
            </a:solidFill>
          </p:spPr>
        </p:sp>
        <p:sp>
          <p:nvSpPr>
            <p:cNvPr id="14" name="TextBox 6">
              <a:extLst>
                <a:ext uri="{FF2B5EF4-FFF2-40B4-BE49-F238E27FC236}">
                  <a16:creationId xmlns:a16="http://schemas.microsoft.com/office/drawing/2014/main" id="{0547EA51-8C2B-43A3-B74B-1AED11B9BC0E}"/>
                </a:ext>
              </a:extLst>
            </p:cNvPr>
            <p:cNvSpPr txBox="1"/>
            <p:nvPr/>
          </p:nvSpPr>
          <p:spPr>
            <a:xfrm>
              <a:off x="-26459" y="-105834"/>
              <a:ext cx="2300917" cy="4505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4863"/>
                </a:lnSpc>
              </a:pPr>
              <a:r>
                <a:rPr lang="en-US" sz="3199" dirty="0">
                  <a:solidFill>
                    <a:srgbClr val="FEFEFF"/>
                  </a:solidFill>
                  <a:latin typeface="Xunta Sans"/>
                </a:rPr>
                <a:t>   </a:t>
              </a:r>
              <a:r>
                <a:rPr lang="en-US" sz="3199" dirty="0" err="1">
                  <a:solidFill>
                    <a:srgbClr val="FEFEFF"/>
                  </a:solidFill>
                  <a:latin typeface="Xunta Sans"/>
                </a:rPr>
                <a:t>Modelos</a:t>
              </a:r>
              <a:r>
                <a:rPr lang="en-US" sz="3199" dirty="0">
                  <a:solidFill>
                    <a:srgbClr val="FEFEFF"/>
                  </a:solidFill>
                  <a:latin typeface="Xunta Sans"/>
                </a:rPr>
                <a:t> de </a:t>
              </a:r>
              <a:r>
                <a:rPr lang="en-US" sz="3199" dirty="0" err="1">
                  <a:solidFill>
                    <a:srgbClr val="FEFEFF"/>
                  </a:solidFill>
                  <a:latin typeface="Xunta Sans"/>
                </a:rPr>
                <a:t>Aprendizaxe</a:t>
              </a:r>
              <a:endParaRPr lang="en-US" sz="3199" dirty="0">
                <a:solidFill>
                  <a:srgbClr val="FEFEFF"/>
                </a:solidFill>
                <a:latin typeface="Xunta Sans"/>
              </a:endParaRPr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2B1AB2DB-FF32-4D73-9457-213D9714C639}"/>
              </a:ext>
            </a:extLst>
          </p:cNvPr>
          <p:cNvGrpSpPr/>
          <p:nvPr/>
        </p:nvGrpSpPr>
        <p:grpSpPr>
          <a:xfrm>
            <a:off x="2159493" y="196902"/>
            <a:ext cx="694255" cy="1216564"/>
            <a:chOff x="-1080011" y="-105834"/>
            <a:chExt cx="968655" cy="450579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335D08D2-B771-471C-8597-F7AE0719E489}"/>
                </a:ext>
              </a:extLst>
            </p:cNvPr>
            <p:cNvSpPr/>
            <p:nvPr/>
          </p:nvSpPr>
          <p:spPr>
            <a:xfrm>
              <a:off x="-1080011" y="-27218"/>
              <a:ext cx="911308" cy="288654"/>
            </a:xfrm>
            <a:custGeom>
              <a:avLst/>
              <a:gdLst/>
              <a:ahLst/>
              <a:cxnLst/>
              <a:rect l="l" t="t" r="r" b="b"/>
              <a:pathLst>
                <a:path w="2300917" h="288654">
                  <a:moveTo>
                    <a:pt x="44863" y="0"/>
                  </a:moveTo>
                  <a:lnTo>
                    <a:pt x="2256055" y="0"/>
                  </a:lnTo>
                  <a:cubicBezTo>
                    <a:pt x="2280832" y="0"/>
                    <a:pt x="2300917" y="20086"/>
                    <a:pt x="2300917" y="44863"/>
                  </a:cubicBezTo>
                  <a:lnTo>
                    <a:pt x="2300917" y="243791"/>
                  </a:lnTo>
                  <a:cubicBezTo>
                    <a:pt x="2300917" y="255690"/>
                    <a:pt x="2296191" y="267101"/>
                    <a:pt x="2287777" y="275514"/>
                  </a:cubicBezTo>
                  <a:cubicBezTo>
                    <a:pt x="2279364" y="283928"/>
                    <a:pt x="2267953" y="288654"/>
                    <a:pt x="2256055" y="288654"/>
                  </a:cubicBezTo>
                  <a:lnTo>
                    <a:pt x="44863" y="288654"/>
                  </a:lnTo>
                  <a:cubicBezTo>
                    <a:pt x="32964" y="288654"/>
                    <a:pt x="21553" y="283928"/>
                    <a:pt x="13140" y="275514"/>
                  </a:cubicBezTo>
                  <a:cubicBezTo>
                    <a:pt x="4727" y="267101"/>
                    <a:pt x="0" y="255690"/>
                    <a:pt x="0" y="243791"/>
                  </a:cubicBezTo>
                  <a:lnTo>
                    <a:pt x="0" y="44863"/>
                  </a:lnTo>
                  <a:cubicBezTo>
                    <a:pt x="0" y="32964"/>
                    <a:pt x="4727" y="21553"/>
                    <a:pt x="13140" y="13140"/>
                  </a:cubicBezTo>
                  <a:cubicBezTo>
                    <a:pt x="21553" y="4727"/>
                    <a:pt x="32964" y="0"/>
                    <a:pt x="44863" y="0"/>
                  </a:cubicBezTo>
                  <a:close/>
                </a:path>
              </a:pathLst>
            </a:custGeom>
            <a:solidFill>
              <a:srgbClr val="007BC4"/>
            </a:solidFill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20" name="TextBox 6">
              <a:extLst>
                <a:ext uri="{FF2B5EF4-FFF2-40B4-BE49-F238E27FC236}">
                  <a16:creationId xmlns:a16="http://schemas.microsoft.com/office/drawing/2014/main" id="{C74BB5FD-9363-44E3-9CC7-F0F9CD8F70AC}"/>
                </a:ext>
              </a:extLst>
            </p:cNvPr>
            <p:cNvSpPr txBox="1"/>
            <p:nvPr/>
          </p:nvSpPr>
          <p:spPr>
            <a:xfrm>
              <a:off x="-1050214" y="-105834"/>
              <a:ext cx="938858" cy="4505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/>
              <a:r>
                <a:rPr lang="en-US" sz="3199" dirty="0">
                  <a:solidFill>
                    <a:srgbClr val="FEFEFF"/>
                  </a:solidFill>
                  <a:latin typeface="Xunta Sans"/>
                </a:rPr>
                <a:t>3</a:t>
              </a:r>
            </a:p>
          </p:txBody>
        </p:sp>
      </p:grpSp>
      <p:sp>
        <p:nvSpPr>
          <p:cNvPr id="24" name="TextBox 9">
            <a:extLst>
              <a:ext uri="{FF2B5EF4-FFF2-40B4-BE49-F238E27FC236}">
                <a16:creationId xmlns:a16="http://schemas.microsoft.com/office/drawing/2014/main" id="{F35D6B8B-5A38-4C40-A92A-9F872A0CC3C5}"/>
              </a:ext>
            </a:extLst>
          </p:cNvPr>
          <p:cNvSpPr txBox="1"/>
          <p:nvPr/>
        </p:nvSpPr>
        <p:spPr>
          <a:xfrm>
            <a:off x="2090718" y="1943088"/>
            <a:ext cx="6658080" cy="749312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endParaRPr lang="en-US" sz="1100" dirty="0">
              <a:solidFill>
                <a:srgbClr val="000000"/>
              </a:solidFill>
              <a:latin typeface="Xunta Sans"/>
            </a:endParaRPr>
          </a:p>
        </p:txBody>
      </p:sp>
      <p:sp>
        <p:nvSpPr>
          <p:cNvPr id="25" name="TextBox 9">
            <a:extLst>
              <a:ext uri="{FF2B5EF4-FFF2-40B4-BE49-F238E27FC236}">
                <a16:creationId xmlns:a16="http://schemas.microsoft.com/office/drawing/2014/main" id="{C927CEFC-EA30-43A7-BE2F-38C937BFB0A5}"/>
              </a:ext>
            </a:extLst>
          </p:cNvPr>
          <p:cNvSpPr txBox="1"/>
          <p:nvPr/>
        </p:nvSpPr>
        <p:spPr>
          <a:xfrm>
            <a:off x="2112318" y="3170054"/>
            <a:ext cx="6658080" cy="71438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>
              <a:lnSpc>
                <a:spcPts val="2127"/>
              </a:lnSpc>
            </a:pPr>
            <a:endParaRPr lang="en-US" sz="1100" dirty="0">
              <a:solidFill>
                <a:srgbClr val="000000"/>
              </a:solidFill>
              <a:latin typeface="Xunta Sans"/>
            </a:endParaRPr>
          </a:p>
        </p:txBody>
      </p:sp>
      <p:sp>
        <p:nvSpPr>
          <p:cNvPr id="26" name="TextBox 9">
            <a:extLst>
              <a:ext uri="{FF2B5EF4-FFF2-40B4-BE49-F238E27FC236}">
                <a16:creationId xmlns:a16="http://schemas.microsoft.com/office/drawing/2014/main" id="{D5997DC2-D6C9-4E3B-988F-32D13640044D}"/>
              </a:ext>
            </a:extLst>
          </p:cNvPr>
          <p:cNvSpPr txBox="1"/>
          <p:nvPr/>
        </p:nvSpPr>
        <p:spPr>
          <a:xfrm>
            <a:off x="2112318" y="1331960"/>
            <a:ext cx="6658080" cy="113065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r>
              <a:rPr lang="en-US" sz="2400" dirty="0" err="1">
                <a:solidFill>
                  <a:srgbClr val="0070C0"/>
                </a:solidFill>
                <a:latin typeface="Xunta Sans"/>
              </a:rPr>
              <a:t>Beneficios</a:t>
            </a:r>
            <a:r>
              <a:rPr lang="en-US" sz="2400" dirty="0">
                <a:solidFill>
                  <a:srgbClr val="0070C0"/>
                </a:solidFill>
                <a:latin typeface="Xunta Sans"/>
              </a:rPr>
              <a:t> da </a:t>
            </a:r>
            <a:r>
              <a:rPr lang="en-US" sz="2400" dirty="0" err="1">
                <a:solidFill>
                  <a:srgbClr val="0070C0"/>
                </a:solidFill>
                <a:latin typeface="Xunta Sans"/>
              </a:rPr>
              <a:t>aprendizaxe</a:t>
            </a:r>
            <a:r>
              <a:rPr lang="en-US" sz="2400" dirty="0">
                <a:solidFill>
                  <a:srgbClr val="0070C0"/>
                </a:solidFill>
                <a:latin typeface="Xunta Sans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Xunta Sans"/>
              </a:rPr>
              <a:t>en</a:t>
            </a:r>
            <a:r>
              <a:rPr lang="en-US" sz="2400" dirty="0">
                <a:solidFill>
                  <a:srgbClr val="0070C0"/>
                </a:solidFill>
                <a:latin typeface="Xunta Sans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Xunta Sans"/>
              </a:rPr>
              <a:t>familia</a:t>
            </a:r>
            <a:r>
              <a:rPr lang="en-US" sz="2400" dirty="0">
                <a:solidFill>
                  <a:srgbClr val="0070C0"/>
                </a:solidFill>
                <a:latin typeface="Xunta Sans"/>
              </a:rPr>
              <a:t> - </a:t>
            </a:r>
            <a:r>
              <a:rPr lang="en-US" sz="2400" dirty="0" err="1">
                <a:solidFill>
                  <a:srgbClr val="0070C0"/>
                </a:solidFill>
                <a:latin typeface="Xunta Sans"/>
              </a:rPr>
              <a:t>adultos</a:t>
            </a:r>
            <a:endParaRPr lang="en-US" sz="1100" dirty="0">
              <a:solidFill>
                <a:srgbClr val="0070C0"/>
              </a:solidFill>
              <a:latin typeface="Xunta San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31E055D-5C01-D294-FEA4-D1AC6525CE10}"/>
              </a:ext>
            </a:extLst>
          </p:cNvPr>
          <p:cNvSpPr txBox="1"/>
          <p:nvPr/>
        </p:nvSpPr>
        <p:spPr>
          <a:xfrm>
            <a:off x="1392492" y="2526589"/>
            <a:ext cx="3651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  <a:latin typeface="Xunta Sans"/>
              </a:rPr>
              <a:t>Empoderamento</a:t>
            </a:r>
            <a:r>
              <a:rPr lang="en-US" sz="2400" dirty="0">
                <a:solidFill>
                  <a:srgbClr val="000000"/>
                </a:solidFill>
                <a:latin typeface="Xunta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Xunta Sans"/>
              </a:rPr>
              <a:t>persoal</a:t>
            </a:r>
            <a:endParaRPr lang="en-US" sz="2400" dirty="0">
              <a:solidFill>
                <a:srgbClr val="000000"/>
              </a:solidFill>
              <a:latin typeface="Xunta San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739DAE1-8384-25DF-BDD6-DB26CAA4194E}"/>
              </a:ext>
            </a:extLst>
          </p:cNvPr>
          <p:cNvSpPr txBox="1"/>
          <p:nvPr/>
        </p:nvSpPr>
        <p:spPr>
          <a:xfrm>
            <a:off x="1392492" y="3317119"/>
            <a:ext cx="43195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  <a:latin typeface="Xunta Sans"/>
              </a:rPr>
              <a:t>Desenvolvemento</a:t>
            </a:r>
            <a:r>
              <a:rPr lang="en-US" sz="2400" dirty="0">
                <a:solidFill>
                  <a:srgbClr val="000000"/>
                </a:solidFill>
                <a:latin typeface="Xunta Sans"/>
              </a:rPr>
              <a:t> de </a:t>
            </a:r>
            <a:r>
              <a:rPr lang="en-US" sz="2400" dirty="0" err="1">
                <a:solidFill>
                  <a:srgbClr val="000000"/>
                </a:solidFill>
                <a:latin typeface="Xunta Sans"/>
              </a:rPr>
              <a:t>habilidades</a:t>
            </a:r>
            <a:endParaRPr lang="es-ES" sz="24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9F91568-9F97-634B-3616-2536223384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808" y="4011769"/>
            <a:ext cx="4196999" cy="251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5870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12304" y="243974"/>
            <a:ext cx="2728570" cy="2926080"/>
          </a:xfrm>
          <a:custGeom>
            <a:avLst/>
            <a:gdLst/>
            <a:ahLst/>
            <a:cxnLst/>
            <a:rect l="l" t="t" r="r" b="b"/>
            <a:pathLst>
              <a:path w="2728570" h="2926080">
                <a:moveTo>
                  <a:pt x="0" y="0"/>
                </a:moveTo>
                <a:lnTo>
                  <a:pt x="2728569" y="0"/>
                </a:lnTo>
                <a:lnTo>
                  <a:pt x="2728569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6915131" y="4184212"/>
            <a:ext cx="2728570" cy="2926080"/>
          </a:xfrm>
          <a:custGeom>
            <a:avLst/>
            <a:gdLst/>
            <a:ahLst/>
            <a:cxnLst/>
            <a:rect l="l" t="t" r="r" b="b"/>
            <a:pathLst>
              <a:path w="2728570" h="2926080">
                <a:moveTo>
                  <a:pt x="0" y="0"/>
                </a:moveTo>
                <a:lnTo>
                  <a:pt x="2728570" y="0"/>
                </a:lnTo>
                <a:lnTo>
                  <a:pt x="2728570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4">
            <a:extLst>
              <a:ext uri="{FF2B5EF4-FFF2-40B4-BE49-F238E27FC236}">
                <a16:creationId xmlns:a16="http://schemas.microsoft.com/office/drawing/2014/main" id="{5ACE3EEE-C82E-4884-B951-D552500CEB41}"/>
              </a:ext>
            </a:extLst>
          </p:cNvPr>
          <p:cNvGrpSpPr/>
          <p:nvPr/>
        </p:nvGrpSpPr>
        <p:grpSpPr>
          <a:xfrm>
            <a:off x="2964094" y="63102"/>
            <a:ext cx="6679607" cy="1216564"/>
            <a:chOff x="-26459" y="-105834"/>
            <a:chExt cx="2327376" cy="450579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4C1B78C7-7BDE-4965-BB69-9EA554D6F464}"/>
                </a:ext>
              </a:extLst>
            </p:cNvPr>
            <p:cNvSpPr/>
            <p:nvPr/>
          </p:nvSpPr>
          <p:spPr>
            <a:xfrm>
              <a:off x="0" y="0"/>
              <a:ext cx="2300917" cy="288654"/>
            </a:xfrm>
            <a:custGeom>
              <a:avLst/>
              <a:gdLst/>
              <a:ahLst/>
              <a:cxnLst/>
              <a:rect l="l" t="t" r="r" b="b"/>
              <a:pathLst>
                <a:path w="2300917" h="288654">
                  <a:moveTo>
                    <a:pt x="44863" y="0"/>
                  </a:moveTo>
                  <a:lnTo>
                    <a:pt x="2256055" y="0"/>
                  </a:lnTo>
                  <a:cubicBezTo>
                    <a:pt x="2280832" y="0"/>
                    <a:pt x="2300917" y="20086"/>
                    <a:pt x="2300917" y="44863"/>
                  </a:cubicBezTo>
                  <a:lnTo>
                    <a:pt x="2300917" y="243791"/>
                  </a:lnTo>
                  <a:cubicBezTo>
                    <a:pt x="2300917" y="255690"/>
                    <a:pt x="2296191" y="267101"/>
                    <a:pt x="2287777" y="275514"/>
                  </a:cubicBezTo>
                  <a:cubicBezTo>
                    <a:pt x="2279364" y="283928"/>
                    <a:pt x="2267953" y="288654"/>
                    <a:pt x="2256055" y="288654"/>
                  </a:cubicBezTo>
                  <a:lnTo>
                    <a:pt x="44863" y="288654"/>
                  </a:lnTo>
                  <a:cubicBezTo>
                    <a:pt x="32964" y="288654"/>
                    <a:pt x="21553" y="283928"/>
                    <a:pt x="13140" y="275514"/>
                  </a:cubicBezTo>
                  <a:cubicBezTo>
                    <a:pt x="4727" y="267101"/>
                    <a:pt x="0" y="255690"/>
                    <a:pt x="0" y="243791"/>
                  </a:cubicBezTo>
                  <a:lnTo>
                    <a:pt x="0" y="44863"/>
                  </a:lnTo>
                  <a:cubicBezTo>
                    <a:pt x="0" y="32964"/>
                    <a:pt x="4727" y="21553"/>
                    <a:pt x="13140" y="13140"/>
                  </a:cubicBezTo>
                  <a:cubicBezTo>
                    <a:pt x="21553" y="4727"/>
                    <a:pt x="32964" y="0"/>
                    <a:pt x="44863" y="0"/>
                  </a:cubicBezTo>
                  <a:close/>
                </a:path>
              </a:pathLst>
            </a:custGeom>
            <a:solidFill>
              <a:srgbClr val="007BC4"/>
            </a:solidFill>
          </p:spPr>
        </p:sp>
        <p:sp>
          <p:nvSpPr>
            <p:cNvPr id="14" name="TextBox 6">
              <a:extLst>
                <a:ext uri="{FF2B5EF4-FFF2-40B4-BE49-F238E27FC236}">
                  <a16:creationId xmlns:a16="http://schemas.microsoft.com/office/drawing/2014/main" id="{0547EA51-8C2B-43A3-B74B-1AED11B9BC0E}"/>
                </a:ext>
              </a:extLst>
            </p:cNvPr>
            <p:cNvSpPr txBox="1"/>
            <p:nvPr/>
          </p:nvSpPr>
          <p:spPr>
            <a:xfrm>
              <a:off x="-26459" y="-105834"/>
              <a:ext cx="2300917" cy="4505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4863"/>
                </a:lnSpc>
              </a:pPr>
              <a:r>
                <a:rPr lang="en-US" sz="3199" dirty="0">
                  <a:solidFill>
                    <a:srgbClr val="FEFEFF"/>
                  </a:solidFill>
                  <a:latin typeface="Xunta Sans"/>
                </a:rPr>
                <a:t>   </a:t>
              </a:r>
              <a:r>
                <a:rPr lang="en-US" sz="3199" dirty="0" err="1">
                  <a:solidFill>
                    <a:srgbClr val="FEFEFF"/>
                  </a:solidFill>
                  <a:latin typeface="Xunta Sans"/>
                </a:rPr>
                <a:t>Modelos</a:t>
              </a:r>
              <a:r>
                <a:rPr lang="en-US" sz="3199" dirty="0">
                  <a:solidFill>
                    <a:srgbClr val="FEFEFF"/>
                  </a:solidFill>
                  <a:latin typeface="Xunta Sans"/>
                </a:rPr>
                <a:t> de </a:t>
              </a:r>
              <a:r>
                <a:rPr lang="en-US" sz="3199" dirty="0" err="1">
                  <a:solidFill>
                    <a:srgbClr val="FEFEFF"/>
                  </a:solidFill>
                  <a:latin typeface="Xunta Sans"/>
                </a:rPr>
                <a:t>Aprendizaxe</a:t>
              </a:r>
              <a:endParaRPr lang="en-US" sz="3199" dirty="0">
                <a:solidFill>
                  <a:srgbClr val="FEFEFF"/>
                </a:solidFill>
                <a:latin typeface="Xunta Sans"/>
              </a:endParaRPr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2B1AB2DB-FF32-4D73-9457-213D9714C639}"/>
              </a:ext>
            </a:extLst>
          </p:cNvPr>
          <p:cNvGrpSpPr/>
          <p:nvPr/>
        </p:nvGrpSpPr>
        <p:grpSpPr>
          <a:xfrm>
            <a:off x="2159493" y="196902"/>
            <a:ext cx="694255" cy="1216564"/>
            <a:chOff x="-1080011" y="-105834"/>
            <a:chExt cx="968655" cy="450579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335D08D2-B771-471C-8597-F7AE0719E489}"/>
                </a:ext>
              </a:extLst>
            </p:cNvPr>
            <p:cNvSpPr/>
            <p:nvPr/>
          </p:nvSpPr>
          <p:spPr>
            <a:xfrm>
              <a:off x="-1080011" y="-27218"/>
              <a:ext cx="911308" cy="288654"/>
            </a:xfrm>
            <a:custGeom>
              <a:avLst/>
              <a:gdLst/>
              <a:ahLst/>
              <a:cxnLst/>
              <a:rect l="l" t="t" r="r" b="b"/>
              <a:pathLst>
                <a:path w="2300917" h="288654">
                  <a:moveTo>
                    <a:pt x="44863" y="0"/>
                  </a:moveTo>
                  <a:lnTo>
                    <a:pt x="2256055" y="0"/>
                  </a:lnTo>
                  <a:cubicBezTo>
                    <a:pt x="2280832" y="0"/>
                    <a:pt x="2300917" y="20086"/>
                    <a:pt x="2300917" y="44863"/>
                  </a:cubicBezTo>
                  <a:lnTo>
                    <a:pt x="2300917" y="243791"/>
                  </a:lnTo>
                  <a:cubicBezTo>
                    <a:pt x="2300917" y="255690"/>
                    <a:pt x="2296191" y="267101"/>
                    <a:pt x="2287777" y="275514"/>
                  </a:cubicBezTo>
                  <a:cubicBezTo>
                    <a:pt x="2279364" y="283928"/>
                    <a:pt x="2267953" y="288654"/>
                    <a:pt x="2256055" y="288654"/>
                  </a:cubicBezTo>
                  <a:lnTo>
                    <a:pt x="44863" y="288654"/>
                  </a:lnTo>
                  <a:cubicBezTo>
                    <a:pt x="32964" y="288654"/>
                    <a:pt x="21553" y="283928"/>
                    <a:pt x="13140" y="275514"/>
                  </a:cubicBezTo>
                  <a:cubicBezTo>
                    <a:pt x="4727" y="267101"/>
                    <a:pt x="0" y="255690"/>
                    <a:pt x="0" y="243791"/>
                  </a:cubicBezTo>
                  <a:lnTo>
                    <a:pt x="0" y="44863"/>
                  </a:lnTo>
                  <a:cubicBezTo>
                    <a:pt x="0" y="32964"/>
                    <a:pt x="4727" y="21553"/>
                    <a:pt x="13140" y="13140"/>
                  </a:cubicBezTo>
                  <a:cubicBezTo>
                    <a:pt x="21553" y="4727"/>
                    <a:pt x="32964" y="0"/>
                    <a:pt x="44863" y="0"/>
                  </a:cubicBezTo>
                  <a:close/>
                </a:path>
              </a:pathLst>
            </a:custGeom>
            <a:solidFill>
              <a:srgbClr val="007BC4"/>
            </a:solidFill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20" name="TextBox 6">
              <a:extLst>
                <a:ext uri="{FF2B5EF4-FFF2-40B4-BE49-F238E27FC236}">
                  <a16:creationId xmlns:a16="http://schemas.microsoft.com/office/drawing/2014/main" id="{C74BB5FD-9363-44E3-9CC7-F0F9CD8F70AC}"/>
                </a:ext>
              </a:extLst>
            </p:cNvPr>
            <p:cNvSpPr txBox="1"/>
            <p:nvPr/>
          </p:nvSpPr>
          <p:spPr>
            <a:xfrm>
              <a:off x="-1050214" y="-105834"/>
              <a:ext cx="938858" cy="4505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/>
              <a:r>
                <a:rPr lang="en-US" sz="3199" dirty="0">
                  <a:solidFill>
                    <a:srgbClr val="FEFEFF"/>
                  </a:solidFill>
                  <a:latin typeface="Xunta Sans"/>
                </a:rPr>
                <a:t>3</a:t>
              </a:r>
            </a:p>
          </p:txBody>
        </p:sp>
      </p:grpSp>
      <p:sp>
        <p:nvSpPr>
          <p:cNvPr id="24" name="TextBox 9">
            <a:extLst>
              <a:ext uri="{FF2B5EF4-FFF2-40B4-BE49-F238E27FC236}">
                <a16:creationId xmlns:a16="http://schemas.microsoft.com/office/drawing/2014/main" id="{F35D6B8B-5A38-4C40-A92A-9F872A0CC3C5}"/>
              </a:ext>
            </a:extLst>
          </p:cNvPr>
          <p:cNvSpPr txBox="1"/>
          <p:nvPr/>
        </p:nvSpPr>
        <p:spPr>
          <a:xfrm>
            <a:off x="2090718" y="1943088"/>
            <a:ext cx="6658080" cy="749312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endParaRPr lang="en-US" sz="1100" dirty="0">
              <a:solidFill>
                <a:srgbClr val="000000"/>
              </a:solidFill>
              <a:latin typeface="Xunta Sans"/>
            </a:endParaRPr>
          </a:p>
        </p:txBody>
      </p:sp>
      <p:sp>
        <p:nvSpPr>
          <p:cNvPr id="25" name="TextBox 9">
            <a:extLst>
              <a:ext uri="{FF2B5EF4-FFF2-40B4-BE49-F238E27FC236}">
                <a16:creationId xmlns:a16="http://schemas.microsoft.com/office/drawing/2014/main" id="{C927CEFC-EA30-43A7-BE2F-38C937BFB0A5}"/>
              </a:ext>
            </a:extLst>
          </p:cNvPr>
          <p:cNvSpPr txBox="1"/>
          <p:nvPr/>
        </p:nvSpPr>
        <p:spPr>
          <a:xfrm>
            <a:off x="2112318" y="3170054"/>
            <a:ext cx="6658080" cy="71438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>
              <a:lnSpc>
                <a:spcPts val="2127"/>
              </a:lnSpc>
            </a:pPr>
            <a:endParaRPr lang="en-US" sz="1100" dirty="0">
              <a:solidFill>
                <a:srgbClr val="000000"/>
              </a:solidFill>
              <a:latin typeface="Xunta Sans"/>
            </a:endParaRPr>
          </a:p>
        </p:txBody>
      </p:sp>
      <p:sp>
        <p:nvSpPr>
          <p:cNvPr id="26" name="TextBox 9">
            <a:extLst>
              <a:ext uri="{FF2B5EF4-FFF2-40B4-BE49-F238E27FC236}">
                <a16:creationId xmlns:a16="http://schemas.microsoft.com/office/drawing/2014/main" id="{D5997DC2-D6C9-4E3B-988F-32D13640044D}"/>
              </a:ext>
            </a:extLst>
          </p:cNvPr>
          <p:cNvSpPr txBox="1"/>
          <p:nvPr/>
        </p:nvSpPr>
        <p:spPr>
          <a:xfrm>
            <a:off x="2112318" y="1331960"/>
            <a:ext cx="6658080" cy="113065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r>
              <a:rPr lang="en-US" sz="2400" dirty="0" err="1">
                <a:solidFill>
                  <a:srgbClr val="0070C0"/>
                </a:solidFill>
                <a:latin typeface="Xunta Sans"/>
              </a:rPr>
              <a:t>Beneficios</a:t>
            </a:r>
            <a:r>
              <a:rPr lang="en-US" sz="2400" dirty="0">
                <a:solidFill>
                  <a:srgbClr val="0070C0"/>
                </a:solidFill>
                <a:latin typeface="Xunta Sans"/>
              </a:rPr>
              <a:t> da </a:t>
            </a:r>
            <a:r>
              <a:rPr lang="en-US" sz="2400" dirty="0" err="1">
                <a:solidFill>
                  <a:srgbClr val="0070C0"/>
                </a:solidFill>
                <a:latin typeface="Xunta Sans"/>
              </a:rPr>
              <a:t>aprendizaxe</a:t>
            </a:r>
            <a:r>
              <a:rPr lang="en-US" sz="2400" dirty="0">
                <a:solidFill>
                  <a:srgbClr val="0070C0"/>
                </a:solidFill>
                <a:latin typeface="Xunta Sans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Xunta Sans"/>
              </a:rPr>
              <a:t>en</a:t>
            </a:r>
            <a:r>
              <a:rPr lang="en-US" sz="2400" dirty="0">
                <a:solidFill>
                  <a:srgbClr val="0070C0"/>
                </a:solidFill>
                <a:latin typeface="Xunta Sans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Xunta Sans"/>
              </a:rPr>
              <a:t>familia</a:t>
            </a:r>
            <a:r>
              <a:rPr lang="en-US" sz="2400" dirty="0">
                <a:solidFill>
                  <a:srgbClr val="0070C0"/>
                </a:solidFill>
                <a:latin typeface="Xunta Sans"/>
              </a:rPr>
              <a:t> - </a:t>
            </a:r>
            <a:r>
              <a:rPr lang="en-US" sz="2400" dirty="0" err="1">
                <a:solidFill>
                  <a:srgbClr val="0070C0"/>
                </a:solidFill>
                <a:latin typeface="Xunta Sans"/>
              </a:rPr>
              <a:t>adultos</a:t>
            </a:r>
            <a:endParaRPr lang="en-US" sz="1100" dirty="0">
              <a:solidFill>
                <a:srgbClr val="0070C0"/>
              </a:solidFill>
              <a:latin typeface="Xunta San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31E055D-5C01-D294-FEA4-D1AC6525CE10}"/>
              </a:ext>
            </a:extLst>
          </p:cNvPr>
          <p:cNvSpPr txBox="1"/>
          <p:nvPr/>
        </p:nvSpPr>
        <p:spPr>
          <a:xfrm>
            <a:off x="1392492" y="2526589"/>
            <a:ext cx="3651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  <a:latin typeface="Xunta Sans"/>
              </a:rPr>
              <a:t>Empoderamento</a:t>
            </a:r>
            <a:r>
              <a:rPr lang="en-US" sz="2400" dirty="0">
                <a:solidFill>
                  <a:srgbClr val="000000"/>
                </a:solidFill>
                <a:latin typeface="Xunta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Xunta Sans"/>
              </a:rPr>
              <a:t>persoal</a:t>
            </a:r>
            <a:endParaRPr lang="en-US" sz="2400" dirty="0">
              <a:solidFill>
                <a:srgbClr val="000000"/>
              </a:solidFill>
              <a:latin typeface="Xunta San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739DAE1-8384-25DF-BDD6-DB26CAA4194E}"/>
              </a:ext>
            </a:extLst>
          </p:cNvPr>
          <p:cNvSpPr txBox="1"/>
          <p:nvPr/>
        </p:nvSpPr>
        <p:spPr>
          <a:xfrm>
            <a:off x="1392492" y="3317119"/>
            <a:ext cx="43195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  <a:latin typeface="Xunta Sans"/>
              </a:rPr>
              <a:t>Desenvolvemento</a:t>
            </a:r>
            <a:r>
              <a:rPr lang="en-US" sz="2400" dirty="0">
                <a:solidFill>
                  <a:srgbClr val="000000"/>
                </a:solidFill>
                <a:latin typeface="Xunta Sans"/>
              </a:rPr>
              <a:t> de </a:t>
            </a:r>
            <a:r>
              <a:rPr lang="en-US" sz="2400" dirty="0" err="1">
                <a:solidFill>
                  <a:srgbClr val="000000"/>
                </a:solidFill>
                <a:latin typeface="Xunta Sans"/>
              </a:rPr>
              <a:t>habilidades</a:t>
            </a:r>
            <a:endParaRPr lang="es-ES" sz="24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2833717-2487-265C-F13F-BFAA848A1D6C}"/>
              </a:ext>
            </a:extLst>
          </p:cNvPr>
          <p:cNvSpPr txBox="1"/>
          <p:nvPr/>
        </p:nvSpPr>
        <p:spPr>
          <a:xfrm>
            <a:off x="1392492" y="4027207"/>
            <a:ext cx="23442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  <a:latin typeface="Xunta Sans"/>
              </a:rPr>
              <a:t>Integración</a:t>
            </a:r>
            <a:r>
              <a:rPr lang="en-US" dirty="0">
                <a:solidFill>
                  <a:srgbClr val="000000"/>
                </a:solidFill>
                <a:latin typeface="Xunta Sans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Xunta Sans"/>
              </a:rPr>
              <a:t>social</a:t>
            </a:r>
            <a:endParaRPr lang="es-ES" sz="2400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BD83DC3-793C-3970-2601-E270BECF8B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2525" y="3968171"/>
            <a:ext cx="4555645" cy="242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5924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>
            <a:extLst>
              <a:ext uri="{FF2B5EF4-FFF2-40B4-BE49-F238E27FC236}">
                <a16:creationId xmlns:a16="http://schemas.microsoft.com/office/drawing/2014/main" id="{FE0525EA-0B88-8D2E-6AE0-0ADEE2ED29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7543" y="5647251"/>
            <a:ext cx="1422400" cy="1422400"/>
          </a:xfrm>
          <a:prstGeom prst="rect">
            <a:avLst/>
          </a:prstGeom>
        </p:spPr>
      </p:pic>
      <p:sp>
        <p:nvSpPr>
          <p:cNvPr id="2" name="Freeform 2"/>
          <p:cNvSpPr/>
          <p:nvPr/>
        </p:nvSpPr>
        <p:spPr>
          <a:xfrm>
            <a:off x="412304" y="243974"/>
            <a:ext cx="2728570" cy="2926080"/>
          </a:xfrm>
          <a:custGeom>
            <a:avLst/>
            <a:gdLst/>
            <a:ahLst/>
            <a:cxnLst/>
            <a:rect l="l" t="t" r="r" b="b"/>
            <a:pathLst>
              <a:path w="2728570" h="2926080">
                <a:moveTo>
                  <a:pt x="0" y="0"/>
                </a:moveTo>
                <a:lnTo>
                  <a:pt x="2728569" y="0"/>
                </a:lnTo>
                <a:lnTo>
                  <a:pt x="2728569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6915131" y="4184212"/>
            <a:ext cx="2728570" cy="2926080"/>
          </a:xfrm>
          <a:custGeom>
            <a:avLst/>
            <a:gdLst/>
            <a:ahLst/>
            <a:cxnLst/>
            <a:rect l="l" t="t" r="r" b="b"/>
            <a:pathLst>
              <a:path w="2728570" h="2926080">
                <a:moveTo>
                  <a:pt x="0" y="0"/>
                </a:moveTo>
                <a:lnTo>
                  <a:pt x="2728570" y="0"/>
                </a:lnTo>
                <a:lnTo>
                  <a:pt x="2728570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4">
            <a:extLst>
              <a:ext uri="{FF2B5EF4-FFF2-40B4-BE49-F238E27FC236}">
                <a16:creationId xmlns:a16="http://schemas.microsoft.com/office/drawing/2014/main" id="{5ACE3EEE-C82E-4884-B951-D552500CEB41}"/>
              </a:ext>
            </a:extLst>
          </p:cNvPr>
          <p:cNvGrpSpPr/>
          <p:nvPr/>
        </p:nvGrpSpPr>
        <p:grpSpPr>
          <a:xfrm>
            <a:off x="2964094" y="63102"/>
            <a:ext cx="6679607" cy="1216564"/>
            <a:chOff x="-26459" y="-105834"/>
            <a:chExt cx="2327376" cy="450579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4C1B78C7-7BDE-4965-BB69-9EA554D6F464}"/>
                </a:ext>
              </a:extLst>
            </p:cNvPr>
            <p:cNvSpPr/>
            <p:nvPr/>
          </p:nvSpPr>
          <p:spPr>
            <a:xfrm>
              <a:off x="0" y="0"/>
              <a:ext cx="2300917" cy="288654"/>
            </a:xfrm>
            <a:custGeom>
              <a:avLst/>
              <a:gdLst/>
              <a:ahLst/>
              <a:cxnLst/>
              <a:rect l="l" t="t" r="r" b="b"/>
              <a:pathLst>
                <a:path w="2300917" h="288654">
                  <a:moveTo>
                    <a:pt x="44863" y="0"/>
                  </a:moveTo>
                  <a:lnTo>
                    <a:pt x="2256055" y="0"/>
                  </a:lnTo>
                  <a:cubicBezTo>
                    <a:pt x="2280832" y="0"/>
                    <a:pt x="2300917" y="20086"/>
                    <a:pt x="2300917" y="44863"/>
                  </a:cubicBezTo>
                  <a:lnTo>
                    <a:pt x="2300917" y="243791"/>
                  </a:lnTo>
                  <a:cubicBezTo>
                    <a:pt x="2300917" y="255690"/>
                    <a:pt x="2296191" y="267101"/>
                    <a:pt x="2287777" y="275514"/>
                  </a:cubicBezTo>
                  <a:cubicBezTo>
                    <a:pt x="2279364" y="283928"/>
                    <a:pt x="2267953" y="288654"/>
                    <a:pt x="2256055" y="288654"/>
                  </a:cubicBezTo>
                  <a:lnTo>
                    <a:pt x="44863" y="288654"/>
                  </a:lnTo>
                  <a:cubicBezTo>
                    <a:pt x="32964" y="288654"/>
                    <a:pt x="21553" y="283928"/>
                    <a:pt x="13140" y="275514"/>
                  </a:cubicBezTo>
                  <a:cubicBezTo>
                    <a:pt x="4727" y="267101"/>
                    <a:pt x="0" y="255690"/>
                    <a:pt x="0" y="243791"/>
                  </a:cubicBezTo>
                  <a:lnTo>
                    <a:pt x="0" y="44863"/>
                  </a:lnTo>
                  <a:cubicBezTo>
                    <a:pt x="0" y="32964"/>
                    <a:pt x="4727" y="21553"/>
                    <a:pt x="13140" y="13140"/>
                  </a:cubicBezTo>
                  <a:cubicBezTo>
                    <a:pt x="21553" y="4727"/>
                    <a:pt x="32964" y="0"/>
                    <a:pt x="44863" y="0"/>
                  </a:cubicBezTo>
                  <a:close/>
                </a:path>
              </a:pathLst>
            </a:custGeom>
            <a:solidFill>
              <a:srgbClr val="007BC4"/>
            </a:solidFill>
          </p:spPr>
        </p:sp>
        <p:sp>
          <p:nvSpPr>
            <p:cNvPr id="14" name="TextBox 6">
              <a:extLst>
                <a:ext uri="{FF2B5EF4-FFF2-40B4-BE49-F238E27FC236}">
                  <a16:creationId xmlns:a16="http://schemas.microsoft.com/office/drawing/2014/main" id="{0547EA51-8C2B-43A3-B74B-1AED11B9BC0E}"/>
                </a:ext>
              </a:extLst>
            </p:cNvPr>
            <p:cNvSpPr txBox="1"/>
            <p:nvPr/>
          </p:nvSpPr>
          <p:spPr>
            <a:xfrm>
              <a:off x="-26459" y="-105834"/>
              <a:ext cx="2300917" cy="4505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4863"/>
                </a:lnSpc>
              </a:pPr>
              <a:r>
                <a:rPr lang="en-US" sz="3199" dirty="0">
                  <a:solidFill>
                    <a:srgbClr val="FEFEFF"/>
                  </a:solidFill>
                  <a:latin typeface="Xunta Sans"/>
                </a:rPr>
                <a:t>   </a:t>
              </a:r>
              <a:r>
                <a:rPr lang="en-US" sz="3199" dirty="0" err="1">
                  <a:solidFill>
                    <a:srgbClr val="FEFEFF"/>
                  </a:solidFill>
                  <a:latin typeface="Xunta Sans"/>
                </a:rPr>
                <a:t>Modelos</a:t>
              </a:r>
              <a:r>
                <a:rPr lang="en-US" sz="3199" dirty="0">
                  <a:solidFill>
                    <a:srgbClr val="FEFEFF"/>
                  </a:solidFill>
                  <a:latin typeface="Xunta Sans"/>
                </a:rPr>
                <a:t> de </a:t>
              </a:r>
              <a:r>
                <a:rPr lang="en-US" sz="3199" dirty="0" err="1">
                  <a:solidFill>
                    <a:srgbClr val="FEFEFF"/>
                  </a:solidFill>
                  <a:latin typeface="Xunta Sans"/>
                </a:rPr>
                <a:t>Aprendizaxe</a:t>
              </a:r>
              <a:endParaRPr lang="en-US" sz="3199" dirty="0">
                <a:solidFill>
                  <a:srgbClr val="FEFEFF"/>
                </a:solidFill>
                <a:latin typeface="Xunta Sans"/>
              </a:endParaRPr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2B1AB2DB-FF32-4D73-9457-213D9714C639}"/>
              </a:ext>
            </a:extLst>
          </p:cNvPr>
          <p:cNvGrpSpPr/>
          <p:nvPr/>
        </p:nvGrpSpPr>
        <p:grpSpPr>
          <a:xfrm>
            <a:off x="2159493" y="196902"/>
            <a:ext cx="694255" cy="1216564"/>
            <a:chOff x="-1080011" y="-105834"/>
            <a:chExt cx="968655" cy="450579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335D08D2-B771-471C-8597-F7AE0719E489}"/>
                </a:ext>
              </a:extLst>
            </p:cNvPr>
            <p:cNvSpPr/>
            <p:nvPr/>
          </p:nvSpPr>
          <p:spPr>
            <a:xfrm>
              <a:off x="-1080011" y="-27218"/>
              <a:ext cx="911308" cy="288654"/>
            </a:xfrm>
            <a:custGeom>
              <a:avLst/>
              <a:gdLst/>
              <a:ahLst/>
              <a:cxnLst/>
              <a:rect l="l" t="t" r="r" b="b"/>
              <a:pathLst>
                <a:path w="2300917" h="288654">
                  <a:moveTo>
                    <a:pt x="44863" y="0"/>
                  </a:moveTo>
                  <a:lnTo>
                    <a:pt x="2256055" y="0"/>
                  </a:lnTo>
                  <a:cubicBezTo>
                    <a:pt x="2280832" y="0"/>
                    <a:pt x="2300917" y="20086"/>
                    <a:pt x="2300917" y="44863"/>
                  </a:cubicBezTo>
                  <a:lnTo>
                    <a:pt x="2300917" y="243791"/>
                  </a:lnTo>
                  <a:cubicBezTo>
                    <a:pt x="2300917" y="255690"/>
                    <a:pt x="2296191" y="267101"/>
                    <a:pt x="2287777" y="275514"/>
                  </a:cubicBezTo>
                  <a:cubicBezTo>
                    <a:pt x="2279364" y="283928"/>
                    <a:pt x="2267953" y="288654"/>
                    <a:pt x="2256055" y="288654"/>
                  </a:cubicBezTo>
                  <a:lnTo>
                    <a:pt x="44863" y="288654"/>
                  </a:lnTo>
                  <a:cubicBezTo>
                    <a:pt x="32964" y="288654"/>
                    <a:pt x="21553" y="283928"/>
                    <a:pt x="13140" y="275514"/>
                  </a:cubicBezTo>
                  <a:cubicBezTo>
                    <a:pt x="4727" y="267101"/>
                    <a:pt x="0" y="255690"/>
                    <a:pt x="0" y="243791"/>
                  </a:cubicBezTo>
                  <a:lnTo>
                    <a:pt x="0" y="44863"/>
                  </a:lnTo>
                  <a:cubicBezTo>
                    <a:pt x="0" y="32964"/>
                    <a:pt x="4727" y="21553"/>
                    <a:pt x="13140" y="13140"/>
                  </a:cubicBezTo>
                  <a:cubicBezTo>
                    <a:pt x="21553" y="4727"/>
                    <a:pt x="32964" y="0"/>
                    <a:pt x="44863" y="0"/>
                  </a:cubicBezTo>
                  <a:close/>
                </a:path>
              </a:pathLst>
            </a:custGeom>
            <a:solidFill>
              <a:srgbClr val="007BC4"/>
            </a:solidFill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20" name="TextBox 6">
              <a:extLst>
                <a:ext uri="{FF2B5EF4-FFF2-40B4-BE49-F238E27FC236}">
                  <a16:creationId xmlns:a16="http://schemas.microsoft.com/office/drawing/2014/main" id="{C74BB5FD-9363-44E3-9CC7-F0F9CD8F70AC}"/>
                </a:ext>
              </a:extLst>
            </p:cNvPr>
            <p:cNvSpPr txBox="1"/>
            <p:nvPr/>
          </p:nvSpPr>
          <p:spPr>
            <a:xfrm>
              <a:off x="-1050214" y="-105834"/>
              <a:ext cx="938858" cy="4505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/>
              <a:r>
                <a:rPr lang="en-US" sz="3199" dirty="0">
                  <a:solidFill>
                    <a:srgbClr val="FEFEFF"/>
                  </a:solidFill>
                  <a:latin typeface="Xunta Sans"/>
                </a:rPr>
                <a:t>3</a:t>
              </a:r>
            </a:p>
          </p:txBody>
        </p:sp>
      </p:grpSp>
      <p:sp>
        <p:nvSpPr>
          <p:cNvPr id="24" name="TextBox 9">
            <a:extLst>
              <a:ext uri="{FF2B5EF4-FFF2-40B4-BE49-F238E27FC236}">
                <a16:creationId xmlns:a16="http://schemas.microsoft.com/office/drawing/2014/main" id="{F35D6B8B-5A38-4C40-A92A-9F872A0CC3C5}"/>
              </a:ext>
            </a:extLst>
          </p:cNvPr>
          <p:cNvSpPr txBox="1"/>
          <p:nvPr/>
        </p:nvSpPr>
        <p:spPr>
          <a:xfrm>
            <a:off x="2090718" y="1943088"/>
            <a:ext cx="6658080" cy="749312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endParaRPr lang="en-US" sz="1100" dirty="0">
              <a:solidFill>
                <a:srgbClr val="000000"/>
              </a:solidFill>
              <a:latin typeface="Xunta Sans"/>
            </a:endParaRPr>
          </a:p>
        </p:txBody>
      </p:sp>
      <p:sp>
        <p:nvSpPr>
          <p:cNvPr id="25" name="TextBox 9">
            <a:extLst>
              <a:ext uri="{FF2B5EF4-FFF2-40B4-BE49-F238E27FC236}">
                <a16:creationId xmlns:a16="http://schemas.microsoft.com/office/drawing/2014/main" id="{C927CEFC-EA30-43A7-BE2F-38C937BFB0A5}"/>
              </a:ext>
            </a:extLst>
          </p:cNvPr>
          <p:cNvSpPr txBox="1"/>
          <p:nvPr/>
        </p:nvSpPr>
        <p:spPr>
          <a:xfrm>
            <a:off x="2112318" y="3170054"/>
            <a:ext cx="6658080" cy="71438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>
              <a:lnSpc>
                <a:spcPts val="2127"/>
              </a:lnSpc>
            </a:pPr>
            <a:endParaRPr lang="en-US" sz="1100" dirty="0">
              <a:solidFill>
                <a:srgbClr val="000000"/>
              </a:solidFill>
              <a:latin typeface="Xunta Sans"/>
            </a:endParaRPr>
          </a:p>
        </p:txBody>
      </p:sp>
      <p:sp>
        <p:nvSpPr>
          <p:cNvPr id="26" name="TextBox 9">
            <a:extLst>
              <a:ext uri="{FF2B5EF4-FFF2-40B4-BE49-F238E27FC236}">
                <a16:creationId xmlns:a16="http://schemas.microsoft.com/office/drawing/2014/main" id="{D5997DC2-D6C9-4E3B-988F-32D13640044D}"/>
              </a:ext>
            </a:extLst>
          </p:cNvPr>
          <p:cNvSpPr txBox="1"/>
          <p:nvPr/>
        </p:nvSpPr>
        <p:spPr>
          <a:xfrm>
            <a:off x="2112318" y="1331960"/>
            <a:ext cx="6658080" cy="113065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r>
              <a:rPr lang="en-US" sz="2400" dirty="0" err="1">
                <a:solidFill>
                  <a:srgbClr val="0070C0"/>
                </a:solidFill>
                <a:latin typeface="Xunta Sans"/>
              </a:rPr>
              <a:t>Beneficios</a:t>
            </a:r>
            <a:r>
              <a:rPr lang="en-US" sz="2400" dirty="0">
                <a:solidFill>
                  <a:srgbClr val="0070C0"/>
                </a:solidFill>
                <a:latin typeface="Xunta Sans"/>
              </a:rPr>
              <a:t> da </a:t>
            </a:r>
            <a:r>
              <a:rPr lang="en-US" sz="2400" dirty="0" err="1">
                <a:solidFill>
                  <a:srgbClr val="0070C0"/>
                </a:solidFill>
                <a:latin typeface="Xunta Sans"/>
              </a:rPr>
              <a:t>aprendizaxe</a:t>
            </a:r>
            <a:r>
              <a:rPr lang="en-US" sz="2400" dirty="0">
                <a:solidFill>
                  <a:srgbClr val="0070C0"/>
                </a:solidFill>
                <a:latin typeface="Xunta Sans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Xunta Sans"/>
              </a:rPr>
              <a:t>en</a:t>
            </a:r>
            <a:r>
              <a:rPr lang="en-US" sz="2400" dirty="0">
                <a:solidFill>
                  <a:srgbClr val="0070C0"/>
                </a:solidFill>
                <a:latin typeface="Xunta Sans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Xunta Sans"/>
              </a:rPr>
              <a:t>familia</a:t>
            </a:r>
            <a:r>
              <a:rPr lang="en-US" sz="2400" dirty="0">
                <a:solidFill>
                  <a:srgbClr val="0070C0"/>
                </a:solidFill>
                <a:latin typeface="Xunta Sans"/>
              </a:rPr>
              <a:t> - </a:t>
            </a:r>
            <a:r>
              <a:rPr lang="en-US" sz="2400" dirty="0" err="1">
                <a:solidFill>
                  <a:srgbClr val="0070C0"/>
                </a:solidFill>
                <a:latin typeface="Xunta Sans"/>
              </a:rPr>
              <a:t>adultos</a:t>
            </a:r>
            <a:endParaRPr lang="en-US" sz="1100" dirty="0">
              <a:solidFill>
                <a:srgbClr val="0070C0"/>
              </a:solidFill>
              <a:latin typeface="Xunta San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31E055D-5C01-D294-FEA4-D1AC6525CE10}"/>
              </a:ext>
            </a:extLst>
          </p:cNvPr>
          <p:cNvSpPr txBox="1"/>
          <p:nvPr/>
        </p:nvSpPr>
        <p:spPr>
          <a:xfrm>
            <a:off x="1392492" y="2526589"/>
            <a:ext cx="3651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  <a:latin typeface="Xunta Sans"/>
              </a:rPr>
              <a:t>Empoderamento</a:t>
            </a:r>
            <a:r>
              <a:rPr lang="en-US" sz="2400" dirty="0">
                <a:solidFill>
                  <a:srgbClr val="000000"/>
                </a:solidFill>
                <a:latin typeface="Xunta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Xunta Sans"/>
              </a:rPr>
              <a:t>persoal</a:t>
            </a:r>
            <a:endParaRPr lang="en-US" sz="2400" dirty="0">
              <a:solidFill>
                <a:srgbClr val="000000"/>
              </a:solidFill>
              <a:latin typeface="Xunta San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739DAE1-8384-25DF-BDD6-DB26CAA4194E}"/>
              </a:ext>
            </a:extLst>
          </p:cNvPr>
          <p:cNvSpPr txBox="1"/>
          <p:nvPr/>
        </p:nvSpPr>
        <p:spPr>
          <a:xfrm>
            <a:off x="1392492" y="3317119"/>
            <a:ext cx="4409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  <a:latin typeface="Xunta Sans"/>
              </a:rPr>
              <a:t>Desenvolvemento</a:t>
            </a:r>
            <a:r>
              <a:rPr lang="en-US" sz="2400" dirty="0">
                <a:solidFill>
                  <a:srgbClr val="000000"/>
                </a:solidFill>
                <a:latin typeface="Xunta Sans"/>
              </a:rPr>
              <a:t> de </a:t>
            </a:r>
            <a:r>
              <a:rPr lang="en-US" sz="2400" dirty="0" err="1">
                <a:solidFill>
                  <a:srgbClr val="000000"/>
                </a:solidFill>
                <a:latin typeface="Xunta Sans"/>
              </a:rPr>
              <a:t>habilidades</a:t>
            </a:r>
            <a:endParaRPr lang="es-ES" sz="24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2833717-2487-265C-F13F-BFAA848A1D6C}"/>
              </a:ext>
            </a:extLst>
          </p:cNvPr>
          <p:cNvSpPr txBox="1"/>
          <p:nvPr/>
        </p:nvSpPr>
        <p:spPr>
          <a:xfrm>
            <a:off x="1392492" y="4027207"/>
            <a:ext cx="23442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  <a:latin typeface="Xunta Sans"/>
              </a:rPr>
              <a:t>Integración</a:t>
            </a:r>
            <a:r>
              <a:rPr lang="en-US" dirty="0">
                <a:solidFill>
                  <a:srgbClr val="000000"/>
                </a:solidFill>
                <a:latin typeface="Xunta Sans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Xunta Sans"/>
              </a:rPr>
              <a:t>social</a:t>
            </a:r>
            <a:endParaRPr lang="es-ES" sz="240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C58F554-4900-A64F-6708-66366B5844B2}"/>
              </a:ext>
            </a:extLst>
          </p:cNvPr>
          <p:cNvSpPr txBox="1"/>
          <p:nvPr/>
        </p:nvSpPr>
        <p:spPr>
          <a:xfrm>
            <a:off x="1392492" y="4904886"/>
            <a:ext cx="31852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  <a:latin typeface="Xunta Sans"/>
              </a:rPr>
              <a:t>Tolerancia</a:t>
            </a:r>
            <a:r>
              <a:rPr lang="en-US" sz="2400" dirty="0">
                <a:solidFill>
                  <a:srgbClr val="000000"/>
                </a:solidFill>
                <a:latin typeface="Xunta Sans"/>
              </a:rPr>
              <a:t> e </a:t>
            </a:r>
            <a:r>
              <a:rPr lang="en-US" sz="2400" dirty="0" err="1">
                <a:solidFill>
                  <a:srgbClr val="000000"/>
                </a:solidFill>
                <a:latin typeface="Xunta Sans"/>
              </a:rPr>
              <a:t>diversidade</a:t>
            </a:r>
            <a:endParaRPr lang="es-ES" sz="240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270FAE8-ABD1-F5AA-C5FD-C1862A530C03}"/>
              </a:ext>
            </a:extLst>
          </p:cNvPr>
          <p:cNvSpPr txBox="1"/>
          <p:nvPr/>
        </p:nvSpPr>
        <p:spPr>
          <a:xfrm>
            <a:off x="1392492" y="5775931"/>
            <a:ext cx="1894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  <a:latin typeface="Xunta Sans"/>
              </a:rPr>
              <a:t>Saúde</a:t>
            </a:r>
            <a:r>
              <a:rPr lang="en-US" sz="2400" dirty="0">
                <a:solidFill>
                  <a:srgbClr val="000000"/>
                </a:solidFill>
                <a:latin typeface="Xunta Sans"/>
              </a:rPr>
              <a:t> mental</a:t>
            </a:r>
            <a:endParaRPr lang="es-ES" sz="2400" dirty="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910AD86-CA1C-A78D-B5B2-E924ACB61E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4323" y="3778784"/>
            <a:ext cx="4164245" cy="2331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3336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12304" y="243974"/>
            <a:ext cx="2728570" cy="2926080"/>
          </a:xfrm>
          <a:custGeom>
            <a:avLst/>
            <a:gdLst/>
            <a:ahLst/>
            <a:cxnLst/>
            <a:rect l="l" t="t" r="r" b="b"/>
            <a:pathLst>
              <a:path w="2728570" h="2926080">
                <a:moveTo>
                  <a:pt x="0" y="0"/>
                </a:moveTo>
                <a:lnTo>
                  <a:pt x="2728569" y="0"/>
                </a:lnTo>
                <a:lnTo>
                  <a:pt x="2728569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6915131" y="4184212"/>
            <a:ext cx="2728570" cy="2926080"/>
          </a:xfrm>
          <a:custGeom>
            <a:avLst/>
            <a:gdLst/>
            <a:ahLst/>
            <a:cxnLst/>
            <a:rect l="l" t="t" r="r" b="b"/>
            <a:pathLst>
              <a:path w="2728570" h="2926080">
                <a:moveTo>
                  <a:pt x="0" y="0"/>
                </a:moveTo>
                <a:lnTo>
                  <a:pt x="2728570" y="0"/>
                </a:lnTo>
                <a:lnTo>
                  <a:pt x="2728570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4">
            <a:extLst>
              <a:ext uri="{FF2B5EF4-FFF2-40B4-BE49-F238E27FC236}">
                <a16:creationId xmlns:a16="http://schemas.microsoft.com/office/drawing/2014/main" id="{5ACE3EEE-C82E-4884-B951-D552500CEB41}"/>
              </a:ext>
            </a:extLst>
          </p:cNvPr>
          <p:cNvGrpSpPr/>
          <p:nvPr/>
        </p:nvGrpSpPr>
        <p:grpSpPr>
          <a:xfrm>
            <a:off x="2964094" y="63102"/>
            <a:ext cx="6679607" cy="1216564"/>
            <a:chOff x="-26459" y="-105834"/>
            <a:chExt cx="2327376" cy="450579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4C1B78C7-7BDE-4965-BB69-9EA554D6F464}"/>
                </a:ext>
              </a:extLst>
            </p:cNvPr>
            <p:cNvSpPr/>
            <p:nvPr/>
          </p:nvSpPr>
          <p:spPr>
            <a:xfrm>
              <a:off x="0" y="0"/>
              <a:ext cx="2300917" cy="288654"/>
            </a:xfrm>
            <a:custGeom>
              <a:avLst/>
              <a:gdLst/>
              <a:ahLst/>
              <a:cxnLst/>
              <a:rect l="l" t="t" r="r" b="b"/>
              <a:pathLst>
                <a:path w="2300917" h="288654">
                  <a:moveTo>
                    <a:pt x="44863" y="0"/>
                  </a:moveTo>
                  <a:lnTo>
                    <a:pt x="2256055" y="0"/>
                  </a:lnTo>
                  <a:cubicBezTo>
                    <a:pt x="2280832" y="0"/>
                    <a:pt x="2300917" y="20086"/>
                    <a:pt x="2300917" y="44863"/>
                  </a:cubicBezTo>
                  <a:lnTo>
                    <a:pt x="2300917" y="243791"/>
                  </a:lnTo>
                  <a:cubicBezTo>
                    <a:pt x="2300917" y="255690"/>
                    <a:pt x="2296191" y="267101"/>
                    <a:pt x="2287777" y="275514"/>
                  </a:cubicBezTo>
                  <a:cubicBezTo>
                    <a:pt x="2279364" y="283928"/>
                    <a:pt x="2267953" y="288654"/>
                    <a:pt x="2256055" y="288654"/>
                  </a:cubicBezTo>
                  <a:lnTo>
                    <a:pt x="44863" y="288654"/>
                  </a:lnTo>
                  <a:cubicBezTo>
                    <a:pt x="32964" y="288654"/>
                    <a:pt x="21553" y="283928"/>
                    <a:pt x="13140" y="275514"/>
                  </a:cubicBezTo>
                  <a:cubicBezTo>
                    <a:pt x="4727" y="267101"/>
                    <a:pt x="0" y="255690"/>
                    <a:pt x="0" y="243791"/>
                  </a:cubicBezTo>
                  <a:lnTo>
                    <a:pt x="0" y="44863"/>
                  </a:lnTo>
                  <a:cubicBezTo>
                    <a:pt x="0" y="32964"/>
                    <a:pt x="4727" y="21553"/>
                    <a:pt x="13140" y="13140"/>
                  </a:cubicBezTo>
                  <a:cubicBezTo>
                    <a:pt x="21553" y="4727"/>
                    <a:pt x="32964" y="0"/>
                    <a:pt x="44863" y="0"/>
                  </a:cubicBezTo>
                  <a:close/>
                </a:path>
              </a:pathLst>
            </a:custGeom>
            <a:solidFill>
              <a:srgbClr val="007BC4"/>
            </a:solidFill>
          </p:spPr>
        </p:sp>
        <p:sp>
          <p:nvSpPr>
            <p:cNvPr id="14" name="TextBox 6">
              <a:extLst>
                <a:ext uri="{FF2B5EF4-FFF2-40B4-BE49-F238E27FC236}">
                  <a16:creationId xmlns:a16="http://schemas.microsoft.com/office/drawing/2014/main" id="{0547EA51-8C2B-43A3-B74B-1AED11B9BC0E}"/>
                </a:ext>
              </a:extLst>
            </p:cNvPr>
            <p:cNvSpPr txBox="1"/>
            <p:nvPr/>
          </p:nvSpPr>
          <p:spPr>
            <a:xfrm>
              <a:off x="-26459" y="-105834"/>
              <a:ext cx="2300917" cy="4505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4863"/>
                </a:lnSpc>
              </a:pPr>
              <a:r>
                <a:rPr lang="en-US" sz="3199" dirty="0">
                  <a:solidFill>
                    <a:srgbClr val="FEFEFF"/>
                  </a:solidFill>
                  <a:latin typeface="Xunta Sans"/>
                </a:rPr>
                <a:t>   </a:t>
              </a:r>
              <a:r>
                <a:rPr lang="en-US" sz="3199" dirty="0" err="1">
                  <a:solidFill>
                    <a:srgbClr val="FEFEFF"/>
                  </a:solidFill>
                  <a:latin typeface="Xunta Sans"/>
                </a:rPr>
                <a:t>Modelos</a:t>
              </a:r>
              <a:r>
                <a:rPr lang="en-US" sz="3199" dirty="0">
                  <a:solidFill>
                    <a:srgbClr val="FEFEFF"/>
                  </a:solidFill>
                  <a:latin typeface="Xunta Sans"/>
                </a:rPr>
                <a:t> de </a:t>
              </a:r>
              <a:r>
                <a:rPr lang="en-US" sz="3199" dirty="0" err="1">
                  <a:solidFill>
                    <a:srgbClr val="FEFEFF"/>
                  </a:solidFill>
                  <a:latin typeface="Xunta Sans"/>
                </a:rPr>
                <a:t>Aprendizaxe</a:t>
              </a:r>
              <a:endParaRPr lang="en-US" sz="3199" dirty="0">
                <a:solidFill>
                  <a:srgbClr val="FEFEFF"/>
                </a:solidFill>
                <a:latin typeface="Xunta Sans"/>
              </a:endParaRPr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2B1AB2DB-FF32-4D73-9457-213D9714C639}"/>
              </a:ext>
            </a:extLst>
          </p:cNvPr>
          <p:cNvGrpSpPr/>
          <p:nvPr/>
        </p:nvGrpSpPr>
        <p:grpSpPr>
          <a:xfrm>
            <a:off x="2159493" y="196902"/>
            <a:ext cx="694255" cy="1216564"/>
            <a:chOff x="-1080011" y="-105834"/>
            <a:chExt cx="968655" cy="450579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335D08D2-B771-471C-8597-F7AE0719E489}"/>
                </a:ext>
              </a:extLst>
            </p:cNvPr>
            <p:cNvSpPr/>
            <p:nvPr/>
          </p:nvSpPr>
          <p:spPr>
            <a:xfrm>
              <a:off x="-1080011" y="-27218"/>
              <a:ext cx="911308" cy="288654"/>
            </a:xfrm>
            <a:custGeom>
              <a:avLst/>
              <a:gdLst/>
              <a:ahLst/>
              <a:cxnLst/>
              <a:rect l="l" t="t" r="r" b="b"/>
              <a:pathLst>
                <a:path w="2300917" h="288654">
                  <a:moveTo>
                    <a:pt x="44863" y="0"/>
                  </a:moveTo>
                  <a:lnTo>
                    <a:pt x="2256055" y="0"/>
                  </a:lnTo>
                  <a:cubicBezTo>
                    <a:pt x="2280832" y="0"/>
                    <a:pt x="2300917" y="20086"/>
                    <a:pt x="2300917" y="44863"/>
                  </a:cubicBezTo>
                  <a:lnTo>
                    <a:pt x="2300917" y="243791"/>
                  </a:lnTo>
                  <a:cubicBezTo>
                    <a:pt x="2300917" y="255690"/>
                    <a:pt x="2296191" y="267101"/>
                    <a:pt x="2287777" y="275514"/>
                  </a:cubicBezTo>
                  <a:cubicBezTo>
                    <a:pt x="2279364" y="283928"/>
                    <a:pt x="2267953" y="288654"/>
                    <a:pt x="2256055" y="288654"/>
                  </a:cubicBezTo>
                  <a:lnTo>
                    <a:pt x="44863" y="288654"/>
                  </a:lnTo>
                  <a:cubicBezTo>
                    <a:pt x="32964" y="288654"/>
                    <a:pt x="21553" y="283928"/>
                    <a:pt x="13140" y="275514"/>
                  </a:cubicBezTo>
                  <a:cubicBezTo>
                    <a:pt x="4727" y="267101"/>
                    <a:pt x="0" y="255690"/>
                    <a:pt x="0" y="243791"/>
                  </a:cubicBezTo>
                  <a:lnTo>
                    <a:pt x="0" y="44863"/>
                  </a:lnTo>
                  <a:cubicBezTo>
                    <a:pt x="0" y="32964"/>
                    <a:pt x="4727" y="21553"/>
                    <a:pt x="13140" y="13140"/>
                  </a:cubicBezTo>
                  <a:cubicBezTo>
                    <a:pt x="21553" y="4727"/>
                    <a:pt x="32964" y="0"/>
                    <a:pt x="44863" y="0"/>
                  </a:cubicBezTo>
                  <a:close/>
                </a:path>
              </a:pathLst>
            </a:custGeom>
            <a:solidFill>
              <a:srgbClr val="007BC4"/>
            </a:solidFill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20" name="TextBox 6">
              <a:extLst>
                <a:ext uri="{FF2B5EF4-FFF2-40B4-BE49-F238E27FC236}">
                  <a16:creationId xmlns:a16="http://schemas.microsoft.com/office/drawing/2014/main" id="{C74BB5FD-9363-44E3-9CC7-F0F9CD8F70AC}"/>
                </a:ext>
              </a:extLst>
            </p:cNvPr>
            <p:cNvSpPr txBox="1"/>
            <p:nvPr/>
          </p:nvSpPr>
          <p:spPr>
            <a:xfrm>
              <a:off x="-1050214" y="-105834"/>
              <a:ext cx="938858" cy="4505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/>
              <a:r>
                <a:rPr lang="en-US" sz="3199" dirty="0">
                  <a:solidFill>
                    <a:srgbClr val="FEFEFF"/>
                  </a:solidFill>
                  <a:latin typeface="Xunta Sans"/>
                </a:rPr>
                <a:t>3</a:t>
              </a:r>
            </a:p>
          </p:txBody>
        </p:sp>
      </p:grpSp>
      <p:sp>
        <p:nvSpPr>
          <p:cNvPr id="24" name="TextBox 9">
            <a:extLst>
              <a:ext uri="{FF2B5EF4-FFF2-40B4-BE49-F238E27FC236}">
                <a16:creationId xmlns:a16="http://schemas.microsoft.com/office/drawing/2014/main" id="{F35D6B8B-5A38-4C40-A92A-9F872A0CC3C5}"/>
              </a:ext>
            </a:extLst>
          </p:cNvPr>
          <p:cNvSpPr txBox="1"/>
          <p:nvPr/>
        </p:nvSpPr>
        <p:spPr>
          <a:xfrm>
            <a:off x="2090718" y="1943088"/>
            <a:ext cx="6658080" cy="749312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endParaRPr lang="en-US" sz="1100" dirty="0">
              <a:solidFill>
                <a:srgbClr val="000000"/>
              </a:solidFill>
              <a:latin typeface="Xunta Sans"/>
            </a:endParaRPr>
          </a:p>
        </p:txBody>
      </p:sp>
      <p:sp>
        <p:nvSpPr>
          <p:cNvPr id="25" name="TextBox 9">
            <a:extLst>
              <a:ext uri="{FF2B5EF4-FFF2-40B4-BE49-F238E27FC236}">
                <a16:creationId xmlns:a16="http://schemas.microsoft.com/office/drawing/2014/main" id="{C927CEFC-EA30-43A7-BE2F-38C937BFB0A5}"/>
              </a:ext>
            </a:extLst>
          </p:cNvPr>
          <p:cNvSpPr txBox="1"/>
          <p:nvPr/>
        </p:nvSpPr>
        <p:spPr>
          <a:xfrm>
            <a:off x="2112318" y="3170054"/>
            <a:ext cx="6658080" cy="71438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>
              <a:lnSpc>
                <a:spcPts val="2127"/>
              </a:lnSpc>
            </a:pPr>
            <a:endParaRPr lang="en-US" sz="1100" dirty="0">
              <a:solidFill>
                <a:srgbClr val="000000"/>
              </a:solidFill>
              <a:latin typeface="Xunta Sans"/>
            </a:endParaRPr>
          </a:p>
        </p:txBody>
      </p:sp>
      <p:sp>
        <p:nvSpPr>
          <p:cNvPr id="26" name="TextBox 9">
            <a:extLst>
              <a:ext uri="{FF2B5EF4-FFF2-40B4-BE49-F238E27FC236}">
                <a16:creationId xmlns:a16="http://schemas.microsoft.com/office/drawing/2014/main" id="{D5997DC2-D6C9-4E3B-988F-32D13640044D}"/>
              </a:ext>
            </a:extLst>
          </p:cNvPr>
          <p:cNvSpPr txBox="1"/>
          <p:nvPr/>
        </p:nvSpPr>
        <p:spPr>
          <a:xfrm>
            <a:off x="2112318" y="1331960"/>
            <a:ext cx="6658080" cy="113065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r>
              <a:rPr lang="en-US" sz="2400" dirty="0" err="1">
                <a:solidFill>
                  <a:srgbClr val="0070C0"/>
                </a:solidFill>
                <a:latin typeface="Xunta Sans"/>
              </a:rPr>
              <a:t>Beneficios</a:t>
            </a:r>
            <a:r>
              <a:rPr lang="en-US" sz="2400" dirty="0">
                <a:solidFill>
                  <a:srgbClr val="0070C0"/>
                </a:solidFill>
                <a:latin typeface="Xunta Sans"/>
              </a:rPr>
              <a:t> da </a:t>
            </a:r>
            <a:r>
              <a:rPr lang="en-US" sz="2400" dirty="0" err="1">
                <a:solidFill>
                  <a:srgbClr val="0070C0"/>
                </a:solidFill>
                <a:latin typeface="Xunta Sans"/>
              </a:rPr>
              <a:t>aprendizaxe</a:t>
            </a:r>
            <a:r>
              <a:rPr lang="en-US" sz="2400" dirty="0">
                <a:solidFill>
                  <a:srgbClr val="0070C0"/>
                </a:solidFill>
                <a:latin typeface="Xunta Sans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Xunta Sans"/>
              </a:rPr>
              <a:t>en</a:t>
            </a:r>
            <a:r>
              <a:rPr lang="en-US" sz="2400" dirty="0">
                <a:solidFill>
                  <a:srgbClr val="0070C0"/>
                </a:solidFill>
                <a:latin typeface="Xunta Sans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Xunta Sans"/>
              </a:rPr>
              <a:t>familia</a:t>
            </a:r>
            <a:r>
              <a:rPr lang="en-US" sz="2400" dirty="0">
                <a:solidFill>
                  <a:srgbClr val="0070C0"/>
                </a:solidFill>
                <a:latin typeface="Xunta Sans"/>
              </a:rPr>
              <a:t> - </a:t>
            </a:r>
            <a:r>
              <a:rPr lang="en-US" sz="2400" dirty="0" err="1">
                <a:solidFill>
                  <a:srgbClr val="0070C0"/>
                </a:solidFill>
                <a:latin typeface="Xunta Sans"/>
              </a:rPr>
              <a:t>adultos</a:t>
            </a:r>
            <a:endParaRPr lang="en-US" sz="1100" dirty="0">
              <a:solidFill>
                <a:srgbClr val="0070C0"/>
              </a:solidFill>
              <a:latin typeface="Xunta San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31E055D-5C01-D294-FEA4-D1AC6525CE10}"/>
              </a:ext>
            </a:extLst>
          </p:cNvPr>
          <p:cNvSpPr txBox="1"/>
          <p:nvPr/>
        </p:nvSpPr>
        <p:spPr>
          <a:xfrm>
            <a:off x="1392492" y="2526589"/>
            <a:ext cx="3651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  <a:latin typeface="Xunta Sans"/>
              </a:rPr>
              <a:t>Empoderamento</a:t>
            </a:r>
            <a:r>
              <a:rPr lang="en-US" sz="2400" dirty="0">
                <a:solidFill>
                  <a:srgbClr val="000000"/>
                </a:solidFill>
                <a:latin typeface="Xunta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Xunta Sans"/>
              </a:rPr>
              <a:t>persoal</a:t>
            </a:r>
            <a:endParaRPr lang="en-US" sz="2400" dirty="0">
              <a:solidFill>
                <a:srgbClr val="000000"/>
              </a:solidFill>
              <a:latin typeface="Xunta San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739DAE1-8384-25DF-BDD6-DB26CAA4194E}"/>
              </a:ext>
            </a:extLst>
          </p:cNvPr>
          <p:cNvSpPr txBox="1"/>
          <p:nvPr/>
        </p:nvSpPr>
        <p:spPr>
          <a:xfrm>
            <a:off x="1376097" y="3178048"/>
            <a:ext cx="4477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  <a:latin typeface="Xunta Sans"/>
              </a:rPr>
              <a:t>Desenvolvemento</a:t>
            </a:r>
            <a:r>
              <a:rPr lang="en-US" sz="2400" dirty="0">
                <a:solidFill>
                  <a:srgbClr val="000000"/>
                </a:solidFill>
                <a:latin typeface="Xunta Sans"/>
              </a:rPr>
              <a:t> de </a:t>
            </a:r>
            <a:r>
              <a:rPr lang="en-US" sz="2400" dirty="0" err="1">
                <a:solidFill>
                  <a:srgbClr val="000000"/>
                </a:solidFill>
                <a:latin typeface="Xunta Sans"/>
              </a:rPr>
              <a:t>habilidades</a:t>
            </a:r>
            <a:endParaRPr lang="es-ES" sz="24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2833717-2487-265C-F13F-BFAA848A1D6C}"/>
              </a:ext>
            </a:extLst>
          </p:cNvPr>
          <p:cNvSpPr txBox="1"/>
          <p:nvPr/>
        </p:nvSpPr>
        <p:spPr>
          <a:xfrm>
            <a:off x="1380596" y="3829316"/>
            <a:ext cx="23442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  <a:latin typeface="Xunta Sans"/>
              </a:rPr>
              <a:t>Integración</a:t>
            </a:r>
            <a:r>
              <a:rPr lang="en-US" dirty="0">
                <a:solidFill>
                  <a:srgbClr val="000000"/>
                </a:solidFill>
                <a:latin typeface="Xunta Sans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Xunta Sans"/>
              </a:rPr>
              <a:t>social</a:t>
            </a:r>
            <a:endParaRPr lang="es-ES" sz="240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C58F554-4900-A64F-6708-66366B5844B2}"/>
              </a:ext>
            </a:extLst>
          </p:cNvPr>
          <p:cNvSpPr txBox="1"/>
          <p:nvPr/>
        </p:nvSpPr>
        <p:spPr>
          <a:xfrm>
            <a:off x="1371478" y="4591878"/>
            <a:ext cx="31852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  <a:latin typeface="Xunta Sans"/>
              </a:rPr>
              <a:t>Tolerancia</a:t>
            </a:r>
            <a:r>
              <a:rPr lang="en-US" sz="2400" dirty="0">
                <a:solidFill>
                  <a:srgbClr val="000000"/>
                </a:solidFill>
                <a:latin typeface="Xunta Sans"/>
              </a:rPr>
              <a:t> e </a:t>
            </a:r>
            <a:r>
              <a:rPr lang="en-US" sz="2400" dirty="0" err="1">
                <a:solidFill>
                  <a:srgbClr val="000000"/>
                </a:solidFill>
                <a:latin typeface="Xunta Sans"/>
              </a:rPr>
              <a:t>diversidade</a:t>
            </a:r>
            <a:endParaRPr lang="es-ES" sz="240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270FAE8-ABD1-F5AA-C5FD-C1862A530C03}"/>
              </a:ext>
            </a:extLst>
          </p:cNvPr>
          <p:cNvSpPr txBox="1"/>
          <p:nvPr/>
        </p:nvSpPr>
        <p:spPr>
          <a:xfrm>
            <a:off x="1392492" y="5353093"/>
            <a:ext cx="1894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  <a:latin typeface="Xunta Sans"/>
              </a:rPr>
              <a:t>Saúde</a:t>
            </a:r>
            <a:r>
              <a:rPr lang="en-US" sz="2400" dirty="0">
                <a:solidFill>
                  <a:srgbClr val="000000"/>
                </a:solidFill>
                <a:latin typeface="Xunta Sans"/>
              </a:rPr>
              <a:t> mental</a:t>
            </a:r>
            <a:endParaRPr lang="es-ES" sz="24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14AFD60-D460-9195-1FA3-07E5A76D962A}"/>
              </a:ext>
            </a:extLst>
          </p:cNvPr>
          <p:cNvSpPr txBox="1"/>
          <p:nvPr/>
        </p:nvSpPr>
        <p:spPr>
          <a:xfrm>
            <a:off x="1343149" y="6125568"/>
            <a:ext cx="2959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  <a:latin typeface="Xunta Sans"/>
              </a:rPr>
              <a:t>Participación</a:t>
            </a:r>
            <a:r>
              <a:rPr lang="en-US" dirty="0">
                <a:solidFill>
                  <a:srgbClr val="000000"/>
                </a:solidFill>
                <a:latin typeface="Xunta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Xunta Sans"/>
              </a:rPr>
              <a:t>cidadá</a:t>
            </a:r>
            <a:endParaRPr lang="es-ES" sz="24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78FB521-C188-8A20-565F-8E96AFC225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5087" y="3284777"/>
            <a:ext cx="2959465" cy="295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9116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15137" y="179495"/>
            <a:ext cx="2728570" cy="2926080"/>
          </a:xfrm>
          <a:custGeom>
            <a:avLst/>
            <a:gdLst/>
            <a:ahLst/>
            <a:cxnLst/>
            <a:rect l="l" t="t" r="r" b="b"/>
            <a:pathLst>
              <a:path w="2728570" h="2926080">
                <a:moveTo>
                  <a:pt x="0" y="0"/>
                </a:moveTo>
                <a:lnTo>
                  <a:pt x="2728569" y="0"/>
                </a:lnTo>
                <a:lnTo>
                  <a:pt x="2728569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6915131" y="4184212"/>
            <a:ext cx="2728570" cy="2926080"/>
          </a:xfrm>
          <a:custGeom>
            <a:avLst/>
            <a:gdLst/>
            <a:ahLst/>
            <a:cxnLst/>
            <a:rect l="l" t="t" r="r" b="b"/>
            <a:pathLst>
              <a:path w="2728570" h="2926080">
                <a:moveTo>
                  <a:pt x="0" y="0"/>
                </a:moveTo>
                <a:lnTo>
                  <a:pt x="2728570" y="0"/>
                </a:lnTo>
                <a:lnTo>
                  <a:pt x="2728570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672647" y="4719675"/>
            <a:ext cx="7353607" cy="1216564"/>
            <a:chOff x="-26459" y="-105834"/>
            <a:chExt cx="2355374" cy="450579"/>
          </a:xfrm>
        </p:grpSpPr>
        <p:sp>
          <p:nvSpPr>
            <p:cNvPr id="5" name="Freeform 5"/>
            <p:cNvSpPr/>
            <p:nvPr/>
          </p:nvSpPr>
          <p:spPr>
            <a:xfrm>
              <a:off x="27998" y="588"/>
              <a:ext cx="2300917" cy="288654"/>
            </a:xfrm>
            <a:custGeom>
              <a:avLst/>
              <a:gdLst/>
              <a:ahLst/>
              <a:cxnLst/>
              <a:rect l="l" t="t" r="r" b="b"/>
              <a:pathLst>
                <a:path w="2300917" h="288654">
                  <a:moveTo>
                    <a:pt x="44863" y="0"/>
                  </a:moveTo>
                  <a:lnTo>
                    <a:pt x="2256055" y="0"/>
                  </a:lnTo>
                  <a:cubicBezTo>
                    <a:pt x="2280832" y="0"/>
                    <a:pt x="2300917" y="20086"/>
                    <a:pt x="2300917" y="44863"/>
                  </a:cubicBezTo>
                  <a:lnTo>
                    <a:pt x="2300917" y="243791"/>
                  </a:lnTo>
                  <a:cubicBezTo>
                    <a:pt x="2300917" y="255690"/>
                    <a:pt x="2296191" y="267101"/>
                    <a:pt x="2287777" y="275514"/>
                  </a:cubicBezTo>
                  <a:cubicBezTo>
                    <a:pt x="2279364" y="283928"/>
                    <a:pt x="2267953" y="288654"/>
                    <a:pt x="2256055" y="288654"/>
                  </a:cubicBezTo>
                  <a:lnTo>
                    <a:pt x="44863" y="288654"/>
                  </a:lnTo>
                  <a:cubicBezTo>
                    <a:pt x="32964" y="288654"/>
                    <a:pt x="21553" y="283928"/>
                    <a:pt x="13140" y="275514"/>
                  </a:cubicBezTo>
                  <a:cubicBezTo>
                    <a:pt x="4727" y="267101"/>
                    <a:pt x="0" y="255690"/>
                    <a:pt x="0" y="243791"/>
                  </a:cubicBezTo>
                  <a:lnTo>
                    <a:pt x="0" y="44863"/>
                  </a:lnTo>
                  <a:cubicBezTo>
                    <a:pt x="0" y="32964"/>
                    <a:pt x="4727" y="21553"/>
                    <a:pt x="13140" y="13140"/>
                  </a:cubicBezTo>
                  <a:cubicBezTo>
                    <a:pt x="21553" y="4727"/>
                    <a:pt x="32964" y="0"/>
                    <a:pt x="44863" y="0"/>
                  </a:cubicBezTo>
                  <a:close/>
                </a:path>
              </a:pathLst>
            </a:custGeom>
            <a:solidFill>
              <a:srgbClr val="007BC4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-26459" y="-105834"/>
              <a:ext cx="2300917" cy="4505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4863"/>
                </a:lnSpc>
              </a:pPr>
              <a:r>
                <a:rPr lang="en-US" sz="3199" dirty="0">
                  <a:solidFill>
                    <a:srgbClr val="FEFEFF"/>
                  </a:solidFill>
                  <a:latin typeface="Xunta Sans"/>
                </a:rPr>
                <a:t>   </a:t>
              </a:r>
              <a:r>
                <a:rPr lang="en-US" sz="3199" dirty="0" err="1">
                  <a:solidFill>
                    <a:srgbClr val="FEFEFF"/>
                  </a:solidFill>
                  <a:latin typeface="Xunta Sans"/>
                </a:rPr>
                <a:t>Presentación</a:t>
              </a:r>
              <a:r>
                <a:rPr lang="en-US" sz="3199" dirty="0">
                  <a:solidFill>
                    <a:srgbClr val="FEFEFF"/>
                  </a:solidFill>
                  <a:latin typeface="Xunta Sans"/>
                </a:rPr>
                <a:t> do </a:t>
              </a:r>
              <a:r>
                <a:rPr lang="en-US" sz="3199" dirty="0" err="1">
                  <a:solidFill>
                    <a:srgbClr val="FEFEFF"/>
                  </a:solidFill>
                  <a:latin typeface="Xunta Sans"/>
                </a:rPr>
                <a:t>produto</a:t>
              </a:r>
              <a:r>
                <a:rPr lang="en-US" sz="3199" dirty="0">
                  <a:solidFill>
                    <a:srgbClr val="FEFEFF"/>
                  </a:solidFill>
                  <a:latin typeface="Xunta Sans"/>
                </a:rPr>
                <a:t> final</a:t>
              </a:r>
            </a:p>
          </p:txBody>
        </p:sp>
      </p:grpSp>
      <p:grpSp>
        <p:nvGrpSpPr>
          <p:cNvPr id="21" name="Group 4">
            <a:extLst>
              <a:ext uri="{FF2B5EF4-FFF2-40B4-BE49-F238E27FC236}">
                <a16:creationId xmlns:a16="http://schemas.microsoft.com/office/drawing/2014/main" id="{B0EF8A96-3DBA-4C98-8064-D93A6527AF86}"/>
              </a:ext>
            </a:extLst>
          </p:cNvPr>
          <p:cNvGrpSpPr/>
          <p:nvPr/>
        </p:nvGrpSpPr>
        <p:grpSpPr>
          <a:xfrm>
            <a:off x="1002508" y="4760483"/>
            <a:ext cx="707313" cy="1216564"/>
            <a:chOff x="-1080011" y="-105834"/>
            <a:chExt cx="968655" cy="450579"/>
          </a:xfrm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1EE60AFF-7A01-4059-8B1A-CF4D68B6BDD4}"/>
                </a:ext>
              </a:extLst>
            </p:cNvPr>
            <p:cNvSpPr/>
            <p:nvPr/>
          </p:nvSpPr>
          <p:spPr>
            <a:xfrm>
              <a:off x="-1080011" y="-27218"/>
              <a:ext cx="911308" cy="288654"/>
            </a:xfrm>
            <a:custGeom>
              <a:avLst/>
              <a:gdLst/>
              <a:ahLst/>
              <a:cxnLst/>
              <a:rect l="l" t="t" r="r" b="b"/>
              <a:pathLst>
                <a:path w="2300917" h="288654">
                  <a:moveTo>
                    <a:pt x="44863" y="0"/>
                  </a:moveTo>
                  <a:lnTo>
                    <a:pt x="2256055" y="0"/>
                  </a:lnTo>
                  <a:cubicBezTo>
                    <a:pt x="2280832" y="0"/>
                    <a:pt x="2300917" y="20086"/>
                    <a:pt x="2300917" y="44863"/>
                  </a:cubicBezTo>
                  <a:lnTo>
                    <a:pt x="2300917" y="243791"/>
                  </a:lnTo>
                  <a:cubicBezTo>
                    <a:pt x="2300917" y="255690"/>
                    <a:pt x="2296191" y="267101"/>
                    <a:pt x="2287777" y="275514"/>
                  </a:cubicBezTo>
                  <a:cubicBezTo>
                    <a:pt x="2279364" y="283928"/>
                    <a:pt x="2267953" y="288654"/>
                    <a:pt x="2256055" y="288654"/>
                  </a:cubicBezTo>
                  <a:lnTo>
                    <a:pt x="44863" y="288654"/>
                  </a:lnTo>
                  <a:cubicBezTo>
                    <a:pt x="32964" y="288654"/>
                    <a:pt x="21553" y="283928"/>
                    <a:pt x="13140" y="275514"/>
                  </a:cubicBezTo>
                  <a:cubicBezTo>
                    <a:pt x="4727" y="267101"/>
                    <a:pt x="0" y="255690"/>
                    <a:pt x="0" y="243791"/>
                  </a:cubicBezTo>
                  <a:lnTo>
                    <a:pt x="0" y="44863"/>
                  </a:lnTo>
                  <a:cubicBezTo>
                    <a:pt x="0" y="32964"/>
                    <a:pt x="4727" y="21553"/>
                    <a:pt x="13140" y="13140"/>
                  </a:cubicBezTo>
                  <a:cubicBezTo>
                    <a:pt x="21553" y="4727"/>
                    <a:pt x="32964" y="0"/>
                    <a:pt x="44863" y="0"/>
                  </a:cubicBezTo>
                  <a:close/>
                </a:path>
              </a:pathLst>
            </a:custGeom>
            <a:solidFill>
              <a:srgbClr val="007BC4"/>
            </a:solidFill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23" name="TextBox 6">
              <a:extLst>
                <a:ext uri="{FF2B5EF4-FFF2-40B4-BE49-F238E27FC236}">
                  <a16:creationId xmlns:a16="http://schemas.microsoft.com/office/drawing/2014/main" id="{D6D07740-9134-43C0-82FA-AC0ABCF07A3D}"/>
                </a:ext>
              </a:extLst>
            </p:cNvPr>
            <p:cNvSpPr txBox="1"/>
            <p:nvPr/>
          </p:nvSpPr>
          <p:spPr>
            <a:xfrm>
              <a:off x="-1050214" y="-105834"/>
              <a:ext cx="938858" cy="4505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/>
              <a:r>
                <a:rPr lang="en-US" sz="3199" dirty="0">
                  <a:solidFill>
                    <a:srgbClr val="FEFEFF"/>
                  </a:solidFill>
                  <a:latin typeface="Xunta Sans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6216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97555" y="238759"/>
            <a:ext cx="2728570" cy="2926080"/>
          </a:xfrm>
          <a:custGeom>
            <a:avLst/>
            <a:gdLst/>
            <a:ahLst/>
            <a:cxnLst/>
            <a:rect l="l" t="t" r="r" b="b"/>
            <a:pathLst>
              <a:path w="2728570" h="2926080">
                <a:moveTo>
                  <a:pt x="0" y="0"/>
                </a:moveTo>
                <a:lnTo>
                  <a:pt x="2728569" y="0"/>
                </a:lnTo>
                <a:lnTo>
                  <a:pt x="2728569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6915131" y="4184212"/>
            <a:ext cx="2728570" cy="2926080"/>
          </a:xfrm>
          <a:custGeom>
            <a:avLst/>
            <a:gdLst/>
            <a:ahLst/>
            <a:cxnLst/>
            <a:rect l="l" t="t" r="r" b="b"/>
            <a:pathLst>
              <a:path w="2728570" h="2926080">
                <a:moveTo>
                  <a:pt x="0" y="0"/>
                </a:moveTo>
                <a:lnTo>
                  <a:pt x="2728570" y="0"/>
                </a:lnTo>
                <a:lnTo>
                  <a:pt x="2728570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4">
            <a:extLst>
              <a:ext uri="{FF2B5EF4-FFF2-40B4-BE49-F238E27FC236}">
                <a16:creationId xmlns:a16="http://schemas.microsoft.com/office/drawing/2014/main" id="{5ACE3EEE-C82E-4884-B951-D552500CEB41}"/>
              </a:ext>
            </a:extLst>
          </p:cNvPr>
          <p:cNvGrpSpPr/>
          <p:nvPr/>
        </p:nvGrpSpPr>
        <p:grpSpPr>
          <a:xfrm>
            <a:off x="2635190" y="237960"/>
            <a:ext cx="6679607" cy="1216564"/>
            <a:chOff x="-26459" y="-105834"/>
            <a:chExt cx="2327376" cy="450579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4C1B78C7-7BDE-4965-BB69-9EA554D6F464}"/>
                </a:ext>
              </a:extLst>
            </p:cNvPr>
            <p:cNvSpPr/>
            <p:nvPr/>
          </p:nvSpPr>
          <p:spPr>
            <a:xfrm>
              <a:off x="0" y="0"/>
              <a:ext cx="2300917" cy="288654"/>
            </a:xfrm>
            <a:custGeom>
              <a:avLst/>
              <a:gdLst/>
              <a:ahLst/>
              <a:cxnLst/>
              <a:rect l="l" t="t" r="r" b="b"/>
              <a:pathLst>
                <a:path w="2300917" h="288654">
                  <a:moveTo>
                    <a:pt x="44863" y="0"/>
                  </a:moveTo>
                  <a:lnTo>
                    <a:pt x="2256055" y="0"/>
                  </a:lnTo>
                  <a:cubicBezTo>
                    <a:pt x="2280832" y="0"/>
                    <a:pt x="2300917" y="20086"/>
                    <a:pt x="2300917" y="44863"/>
                  </a:cubicBezTo>
                  <a:lnTo>
                    <a:pt x="2300917" y="243791"/>
                  </a:lnTo>
                  <a:cubicBezTo>
                    <a:pt x="2300917" y="255690"/>
                    <a:pt x="2296191" y="267101"/>
                    <a:pt x="2287777" y="275514"/>
                  </a:cubicBezTo>
                  <a:cubicBezTo>
                    <a:pt x="2279364" y="283928"/>
                    <a:pt x="2267953" y="288654"/>
                    <a:pt x="2256055" y="288654"/>
                  </a:cubicBezTo>
                  <a:lnTo>
                    <a:pt x="44863" y="288654"/>
                  </a:lnTo>
                  <a:cubicBezTo>
                    <a:pt x="32964" y="288654"/>
                    <a:pt x="21553" y="283928"/>
                    <a:pt x="13140" y="275514"/>
                  </a:cubicBezTo>
                  <a:cubicBezTo>
                    <a:pt x="4727" y="267101"/>
                    <a:pt x="0" y="255690"/>
                    <a:pt x="0" y="243791"/>
                  </a:cubicBezTo>
                  <a:lnTo>
                    <a:pt x="0" y="44863"/>
                  </a:lnTo>
                  <a:cubicBezTo>
                    <a:pt x="0" y="32964"/>
                    <a:pt x="4727" y="21553"/>
                    <a:pt x="13140" y="13140"/>
                  </a:cubicBezTo>
                  <a:cubicBezTo>
                    <a:pt x="21553" y="4727"/>
                    <a:pt x="32964" y="0"/>
                    <a:pt x="44863" y="0"/>
                  </a:cubicBezTo>
                  <a:close/>
                </a:path>
              </a:pathLst>
            </a:custGeom>
            <a:solidFill>
              <a:srgbClr val="007BC4"/>
            </a:solidFill>
          </p:spPr>
        </p:sp>
        <p:sp>
          <p:nvSpPr>
            <p:cNvPr id="14" name="TextBox 6">
              <a:extLst>
                <a:ext uri="{FF2B5EF4-FFF2-40B4-BE49-F238E27FC236}">
                  <a16:creationId xmlns:a16="http://schemas.microsoft.com/office/drawing/2014/main" id="{0547EA51-8C2B-43A3-B74B-1AED11B9BC0E}"/>
                </a:ext>
              </a:extLst>
            </p:cNvPr>
            <p:cNvSpPr txBox="1"/>
            <p:nvPr/>
          </p:nvSpPr>
          <p:spPr>
            <a:xfrm>
              <a:off x="-26459" y="-105834"/>
              <a:ext cx="2300917" cy="4505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4863"/>
                </a:lnSpc>
              </a:pPr>
              <a:r>
                <a:rPr lang="en-US" sz="3199" dirty="0">
                  <a:solidFill>
                    <a:srgbClr val="FEFEFF"/>
                  </a:solidFill>
                  <a:latin typeface="Xunta Sans"/>
                </a:rPr>
                <a:t>    </a:t>
              </a:r>
              <a:r>
                <a:rPr lang="en-US" sz="3199" dirty="0" err="1">
                  <a:solidFill>
                    <a:srgbClr val="FEFEFF"/>
                  </a:solidFill>
                  <a:latin typeface="Xunta Sans"/>
                </a:rPr>
                <a:t>Presentación</a:t>
              </a:r>
              <a:r>
                <a:rPr lang="en-US" sz="3199" dirty="0">
                  <a:solidFill>
                    <a:srgbClr val="FEFEFF"/>
                  </a:solidFill>
                  <a:latin typeface="Xunta Sans"/>
                </a:rPr>
                <a:t> do </a:t>
              </a:r>
              <a:r>
                <a:rPr lang="en-US" sz="3199" dirty="0" err="1">
                  <a:solidFill>
                    <a:srgbClr val="FEFEFF"/>
                  </a:solidFill>
                  <a:latin typeface="Xunta Sans"/>
                </a:rPr>
                <a:t>produto</a:t>
              </a:r>
              <a:r>
                <a:rPr lang="en-US" sz="3199" dirty="0">
                  <a:solidFill>
                    <a:srgbClr val="FEFEFF"/>
                  </a:solidFill>
                  <a:latin typeface="Xunta Sans"/>
                </a:rPr>
                <a:t> final</a:t>
              </a:r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2B1AB2DB-FF32-4D73-9457-213D9714C639}"/>
              </a:ext>
            </a:extLst>
          </p:cNvPr>
          <p:cNvGrpSpPr/>
          <p:nvPr/>
        </p:nvGrpSpPr>
        <p:grpSpPr>
          <a:xfrm>
            <a:off x="1960681" y="316964"/>
            <a:ext cx="694255" cy="1216564"/>
            <a:chOff x="-1080011" y="-105834"/>
            <a:chExt cx="968655" cy="450579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335D08D2-B771-471C-8597-F7AE0719E489}"/>
                </a:ext>
              </a:extLst>
            </p:cNvPr>
            <p:cNvSpPr/>
            <p:nvPr/>
          </p:nvSpPr>
          <p:spPr>
            <a:xfrm>
              <a:off x="-1080011" y="-27218"/>
              <a:ext cx="911308" cy="288654"/>
            </a:xfrm>
            <a:custGeom>
              <a:avLst/>
              <a:gdLst/>
              <a:ahLst/>
              <a:cxnLst/>
              <a:rect l="l" t="t" r="r" b="b"/>
              <a:pathLst>
                <a:path w="2300917" h="288654">
                  <a:moveTo>
                    <a:pt x="44863" y="0"/>
                  </a:moveTo>
                  <a:lnTo>
                    <a:pt x="2256055" y="0"/>
                  </a:lnTo>
                  <a:cubicBezTo>
                    <a:pt x="2280832" y="0"/>
                    <a:pt x="2300917" y="20086"/>
                    <a:pt x="2300917" y="44863"/>
                  </a:cubicBezTo>
                  <a:lnTo>
                    <a:pt x="2300917" y="243791"/>
                  </a:lnTo>
                  <a:cubicBezTo>
                    <a:pt x="2300917" y="255690"/>
                    <a:pt x="2296191" y="267101"/>
                    <a:pt x="2287777" y="275514"/>
                  </a:cubicBezTo>
                  <a:cubicBezTo>
                    <a:pt x="2279364" y="283928"/>
                    <a:pt x="2267953" y="288654"/>
                    <a:pt x="2256055" y="288654"/>
                  </a:cubicBezTo>
                  <a:lnTo>
                    <a:pt x="44863" y="288654"/>
                  </a:lnTo>
                  <a:cubicBezTo>
                    <a:pt x="32964" y="288654"/>
                    <a:pt x="21553" y="283928"/>
                    <a:pt x="13140" y="275514"/>
                  </a:cubicBezTo>
                  <a:cubicBezTo>
                    <a:pt x="4727" y="267101"/>
                    <a:pt x="0" y="255690"/>
                    <a:pt x="0" y="243791"/>
                  </a:cubicBezTo>
                  <a:lnTo>
                    <a:pt x="0" y="44863"/>
                  </a:lnTo>
                  <a:cubicBezTo>
                    <a:pt x="0" y="32964"/>
                    <a:pt x="4727" y="21553"/>
                    <a:pt x="13140" y="13140"/>
                  </a:cubicBezTo>
                  <a:cubicBezTo>
                    <a:pt x="21553" y="4727"/>
                    <a:pt x="32964" y="0"/>
                    <a:pt x="44863" y="0"/>
                  </a:cubicBezTo>
                  <a:close/>
                </a:path>
              </a:pathLst>
            </a:custGeom>
            <a:solidFill>
              <a:srgbClr val="007BC4"/>
            </a:solidFill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20" name="TextBox 6">
              <a:extLst>
                <a:ext uri="{FF2B5EF4-FFF2-40B4-BE49-F238E27FC236}">
                  <a16:creationId xmlns:a16="http://schemas.microsoft.com/office/drawing/2014/main" id="{C74BB5FD-9363-44E3-9CC7-F0F9CD8F70AC}"/>
                </a:ext>
              </a:extLst>
            </p:cNvPr>
            <p:cNvSpPr txBox="1"/>
            <p:nvPr/>
          </p:nvSpPr>
          <p:spPr>
            <a:xfrm>
              <a:off x="-1050214" y="-105834"/>
              <a:ext cx="938858" cy="4505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/>
              <a:r>
                <a:rPr lang="en-US" sz="3199" dirty="0">
                  <a:solidFill>
                    <a:srgbClr val="FEFEFF"/>
                  </a:solidFill>
                  <a:latin typeface="Xunta Sans"/>
                </a:rPr>
                <a:t>4</a:t>
              </a:r>
            </a:p>
          </p:txBody>
        </p:sp>
      </p:grpSp>
      <p:sp>
        <p:nvSpPr>
          <p:cNvPr id="16" name="TextBox 9">
            <a:extLst>
              <a:ext uri="{FF2B5EF4-FFF2-40B4-BE49-F238E27FC236}">
                <a16:creationId xmlns:a16="http://schemas.microsoft.com/office/drawing/2014/main" id="{4F927D31-F86C-4E30-A013-C6FAC178BC02}"/>
              </a:ext>
            </a:extLst>
          </p:cNvPr>
          <p:cNvSpPr txBox="1"/>
          <p:nvPr/>
        </p:nvSpPr>
        <p:spPr>
          <a:xfrm>
            <a:off x="772345" y="1414064"/>
            <a:ext cx="7758624" cy="71438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>
              <a:lnSpc>
                <a:spcPts val="2127"/>
              </a:lnSpc>
            </a:pPr>
            <a:r>
              <a:rPr lang="en-US" sz="2400" b="1" dirty="0" err="1">
                <a:solidFill>
                  <a:srgbClr val="0070C0"/>
                </a:solidFill>
                <a:latin typeface="Xunta Sans"/>
              </a:rPr>
              <a:t>Produtos</a:t>
            </a:r>
            <a:r>
              <a:rPr lang="en-US" sz="2400" b="1" dirty="0">
                <a:solidFill>
                  <a:srgbClr val="0070C0"/>
                </a:solidFill>
                <a:latin typeface="Xunta Sans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Xunta Sans"/>
              </a:rPr>
              <a:t>creados</a:t>
            </a:r>
            <a:r>
              <a:rPr lang="en-US" sz="2400" b="1" dirty="0">
                <a:solidFill>
                  <a:srgbClr val="0070C0"/>
                </a:solidFill>
                <a:latin typeface="Xunta Sans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Xunta Sans"/>
              </a:rPr>
              <a:t>nesta</a:t>
            </a:r>
            <a:r>
              <a:rPr lang="en-US" sz="2400" b="1" dirty="0">
                <a:solidFill>
                  <a:srgbClr val="0070C0"/>
                </a:solidFill>
                <a:latin typeface="Xunta Sans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Xunta Sans"/>
              </a:rPr>
              <a:t>asociación</a:t>
            </a:r>
            <a:r>
              <a:rPr lang="en-US" sz="2400" b="1" dirty="0">
                <a:solidFill>
                  <a:srgbClr val="0070C0"/>
                </a:solidFill>
                <a:latin typeface="Xunta Sans"/>
              </a:rPr>
              <a:t> de </a:t>
            </a:r>
            <a:r>
              <a:rPr lang="en-US" sz="2400" b="1" dirty="0" err="1">
                <a:solidFill>
                  <a:srgbClr val="0070C0"/>
                </a:solidFill>
                <a:latin typeface="Xunta Sans"/>
              </a:rPr>
              <a:t>Aprendizaxe</a:t>
            </a:r>
            <a:endParaRPr lang="en-US" sz="2400" b="1" dirty="0">
              <a:solidFill>
                <a:srgbClr val="0070C0"/>
              </a:solidFill>
              <a:latin typeface="Xunta Sans"/>
            </a:endParaRPr>
          </a:p>
        </p:txBody>
      </p:sp>
      <p:sp>
        <p:nvSpPr>
          <p:cNvPr id="17" name="TextBox 9">
            <a:extLst>
              <a:ext uri="{FF2B5EF4-FFF2-40B4-BE49-F238E27FC236}">
                <a16:creationId xmlns:a16="http://schemas.microsoft.com/office/drawing/2014/main" id="{9B322C40-A31F-4535-B0BF-F06400A1D88C}"/>
              </a:ext>
            </a:extLst>
          </p:cNvPr>
          <p:cNvSpPr txBox="1"/>
          <p:nvPr/>
        </p:nvSpPr>
        <p:spPr>
          <a:xfrm>
            <a:off x="772345" y="2021106"/>
            <a:ext cx="8405212" cy="1489184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342900" indent="-342900" algn="just">
              <a:lnSpc>
                <a:spcPts val="2127"/>
              </a:lnSpc>
              <a:buFont typeface="Wingdings" panose="05000000000000000000" pitchFamily="2" charset="2"/>
              <a:buChar char="v"/>
            </a:pPr>
            <a:r>
              <a:rPr lang="en-US" sz="2000" b="1" i="1" dirty="0">
                <a:solidFill>
                  <a:srgbClr val="0070C0"/>
                </a:solidFill>
                <a:latin typeface="Xunta Sans"/>
              </a:rPr>
              <a:t>Plataforma </a:t>
            </a:r>
            <a:r>
              <a:rPr lang="en-US" sz="2000" b="1" i="1" dirty="0" err="1">
                <a:solidFill>
                  <a:srgbClr val="0070C0"/>
                </a:solidFill>
                <a:latin typeface="Xunta Sans"/>
              </a:rPr>
              <a:t>multilingüe</a:t>
            </a:r>
            <a:r>
              <a:rPr lang="en-US" sz="2000" b="1" i="1" dirty="0">
                <a:solidFill>
                  <a:srgbClr val="0070C0"/>
                </a:solidFill>
                <a:latin typeface="Xunta Sans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Xunta Sans"/>
              </a:rPr>
              <a:t>en</a:t>
            </a:r>
            <a:r>
              <a:rPr lang="en-US" sz="2000" b="1" i="1" dirty="0">
                <a:solidFill>
                  <a:srgbClr val="0070C0"/>
                </a:solidFill>
                <a:latin typeface="Xunta Sans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Xunta Sans"/>
              </a:rPr>
              <a:t>liña</a:t>
            </a:r>
            <a:r>
              <a:rPr lang="en-US" sz="2000" b="1" dirty="0">
                <a:solidFill>
                  <a:srgbClr val="000000"/>
                </a:solidFill>
                <a:latin typeface="Xunta Sans"/>
              </a:rPr>
              <a:t> para un </a:t>
            </a:r>
            <a:r>
              <a:rPr lang="en-US" sz="2000" b="1" dirty="0" err="1">
                <a:solidFill>
                  <a:srgbClr val="000000"/>
                </a:solidFill>
                <a:latin typeface="Xunta Sans"/>
              </a:rPr>
              <a:t>mínimo</a:t>
            </a:r>
            <a:r>
              <a:rPr lang="en-US" sz="2000" b="1" dirty="0">
                <a:solidFill>
                  <a:srgbClr val="000000"/>
                </a:solidFill>
                <a:latin typeface="Xunta Sans"/>
              </a:rPr>
              <a:t> de</a:t>
            </a:r>
            <a:r>
              <a:rPr lang="es-ES" sz="2000" b="1" dirty="0">
                <a:solidFill>
                  <a:srgbClr val="000000"/>
                </a:solidFill>
                <a:latin typeface="Xunta Sans"/>
              </a:rPr>
              <a:t> 300 </a:t>
            </a:r>
            <a:r>
              <a:rPr lang="es-ES" sz="2000" b="1" dirty="0" err="1">
                <a:solidFill>
                  <a:srgbClr val="000000"/>
                </a:solidFill>
                <a:latin typeface="Xunta Sans"/>
              </a:rPr>
              <a:t>estudantes</a:t>
            </a:r>
            <a:r>
              <a:rPr lang="es-ES" sz="2000" b="1" dirty="0">
                <a:solidFill>
                  <a:srgbClr val="000000"/>
                </a:solidFill>
                <a:latin typeface="Xunta Sans"/>
              </a:rPr>
              <a:t> adultos. </a:t>
            </a:r>
            <a:r>
              <a:rPr lang="es-ES" sz="2000" b="1" dirty="0" err="1">
                <a:solidFill>
                  <a:srgbClr val="000000"/>
                </a:solidFill>
                <a:latin typeface="Xunta Sans"/>
              </a:rPr>
              <a:t>Poderán</a:t>
            </a:r>
            <a:r>
              <a:rPr lang="es-ES" sz="2000" b="1" dirty="0">
                <a:solidFill>
                  <a:srgbClr val="000000"/>
                </a:solidFill>
                <a:latin typeface="Xunta Sans"/>
              </a:rPr>
              <a:t> </a:t>
            </a:r>
            <a:r>
              <a:rPr lang="es-ES" sz="2000" b="1" dirty="0" err="1">
                <a:solidFill>
                  <a:srgbClr val="000000"/>
                </a:solidFill>
                <a:latin typeface="Xunta Sans"/>
              </a:rPr>
              <a:t>utilizala</a:t>
            </a:r>
            <a:r>
              <a:rPr lang="es-ES" sz="2000" b="1" dirty="0">
                <a:solidFill>
                  <a:srgbClr val="000000"/>
                </a:solidFill>
                <a:latin typeface="Xunta Sans"/>
              </a:rPr>
              <a:t> antes e durante os </a:t>
            </a:r>
            <a:r>
              <a:rPr lang="es-ES" sz="2000" b="1" dirty="0" err="1">
                <a:solidFill>
                  <a:srgbClr val="000000"/>
                </a:solidFill>
                <a:latin typeface="Xunta Sans"/>
              </a:rPr>
              <a:t>seus</a:t>
            </a:r>
            <a:r>
              <a:rPr lang="es-ES" sz="2000" b="1" dirty="0">
                <a:solidFill>
                  <a:srgbClr val="000000"/>
                </a:solidFill>
                <a:latin typeface="Xunta Sans"/>
              </a:rPr>
              <a:t> </a:t>
            </a:r>
            <a:r>
              <a:rPr lang="es-ES" sz="2000" b="1" dirty="0" err="1">
                <a:solidFill>
                  <a:srgbClr val="000000"/>
                </a:solidFill>
                <a:latin typeface="Xunta Sans"/>
              </a:rPr>
              <a:t>estudos</a:t>
            </a:r>
            <a:r>
              <a:rPr lang="es-ES" sz="2000" b="1" dirty="0">
                <a:solidFill>
                  <a:srgbClr val="000000"/>
                </a:solidFill>
                <a:latin typeface="Xunta Sans"/>
              </a:rPr>
              <a:t> para aprender a </a:t>
            </a:r>
            <a:r>
              <a:rPr lang="es-ES" sz="2000" b="1" dirty="0" err="1">
                <a:solidFill>
                  <a:srgbClr val="000000"/>
                </a:solidFill>
                <a:latin typeface="Xunta Sans"/>
              </a:rPr>
              <a:t>aproveitalos</a:t>
            </a:r>
            <a:r>
              <a:rPr lang="es-ES" sz="2000" b="1" dirty="0">
                <a:solidFill>
                  <a:srgbClr val="000000"/>
                </a:solidFill>
                <a:latin typeface="Xunta Sans"/>
              </a:rPr>
              <a:t> para implicar e pasar </a:t>
            </a:r>
            <a:r>
              <a:rPr lang="es-ES" sz="2000" b="1" dirty="0" err="1">
                <a:solidFill>
                  <a:srgbClr val="000000"/>
                </a:solidFill>
                <a:latin typeface="Xunta Sans"/>
              </a:rPr>
              <a:t>máis</a:t>
            </a:r>
            <a:r>
              <a:rPr lang="es-ES" sz="2000" b="1" dirty="0">
                <a:solidFill>
                  <a:srgbClr val="000000"/>
                </a:solidFill>
                <a:latin typeface="Xunta Sans"/>
              </a:rPr>
              <a:t> tempo de </a:t>
            </a:r>
            <a:r>
              <a:rPr lang="es-ES" sz="2000" b="1" dirty="0" err="1">
                <a:solidFill>
                  <a:srgbClr val="000000"/>
                </a:solidFill>
                <a:latin typeface="Xunta Sans"/>
              </a:rPr>
              <a:t>calidade</a:t>
            </a:r>
            <a:r>
              <a:rPr lang="es-ES" sz="2000" b="1" dirty="0">
                <a:solidFill>
                  <a:srgbClr val="000000"/>
                </a:solidFill>
                <a:latin typeface="Xunta Sans"/>
              </a:rPr>
              <a:t> coas </a:t>
            </a:r>
            <a:r>
              <a:rPr lang="es-ES" sz="2000" b="1" dirty="0" err="1">
                <a:solidFill>
                  <a:srgbClr val="000000"/>
                </a:solidFill>
                <a:latin typeface="Xunta Sans"/>
              </a:rPr>
              <a:t>súas</a:t>
            </a:r>
            <a:r>
              <a:rPr lang="es-ES" sz="2000" b="1" dirty="0">
                <a:solidFill>
                  <a:srgbClr val="000000"/>
                </a:solidFill>
                <a:latin typeface="Xunta Sans"/>
              </a:rPr>
              <a:t> familias.</a:t>
            </a:r>
            <a:endParaRPr lang="en-US" sz="2000" b="1" dirty="0">
              <a:solidFill>
                <a:srgbClr val="000000"/>
              </a:solidFill>
              <a:latin typeface="Xunta Sans"/>
            </a:endParaRPr>
          </a:p>
        </p:txBody>
      </p:sp>
      <p:pic>
        <p:nvPicPr>
          <p:cNvPr id="5" name="Imagen 4">
            <a:hlinkClick r:id="rId4"/>
            <a:extLst>
              <a:ext uri="{FF2B5EF4-FFF2-40B4-BE49-F238E27FC236}">
                <a16:creationId xmlns:a16="http://schemas.microsoft.com/office/drawing/2014/main" id="{D30E252C-27A8-4EE6-AA6C-0B368FAB8E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2200" y="3510290"/>
            <a:ext cx="5845501" cy="2735176"/>
          </a:xfrm>
          <a:prstGeom prst="rect">
            <a:avLst/>
          </a:prstGeom>
        </p:spPr>
      </p:pic>
      <p:sp>
        <p:nvSpPr>
          <p:cNvPr id="21" name="TextBox 9">
            <a:extLst>
              <a:ext uri="{FF2B5EF4-FFF2-40B4-BE49-F238E27FC236}">
                <a16:creationId xmlns:a16="http://schemas.microsoft.com/office/drawing/2014/main" id="{AE866AEA-34B8-4804-8895-4097BB70E330}"/>
              </a:ext>
            </a:extLst>
          </p:cNvPr>
          <p:cNvSpPr txBox="1"/>
          <p:nvPr/>
        </p:nvSpPr>
        <p:spPr>
          <a:xfrm>
            <a:off x="1231164" y="6238213"/>
            <a:ext cx="4816301" cy="71438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>
              <a:lnSpc>
                <a:spcPts val="2127"/>
              </a:lnSpc>
            </a:pPr>
            <a:r>
              <a:rPr lang="en-US" sz="2400" b="1" dirty="0">
                <a:solidFill>
                  <a:srgbClr val="0070C0"/>
                </a:solidFill>
                <a:latin typeface="Xunta Sans"/>
                <a:hlinkClick r:id="rId4"/>
              </a:rPr>
              <a:t>https://familylearnings.eu</a:t>
            </a:r>
            <a:endParaRPr lang="en-US" sz="2400" b="1" dirty="0">
              <a:solidFill>
                <a:srgbClr val="0070C0"/>
              </a:solidFill>
              <a:latin typeface="Xunta Sans"/>
            </a:endParaRPr>
          </a:p>
        </p:txBody>
      </p:sp>
    </p:spTree>
    <p:extLst>
      <p:ext uri="{BB962C8B-B14F-4D97-AF65-F5344CB8AC3E}">
        <p14:creationId xmlns:p14="http://schemas.microsoft.com/office/powerpoint/2010/main" val="216283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97555" y="238759"/>
            <a:ext cx="2728570" cy="2926080"/>
          </a:xfrm>
          <a:custGeom>
            <a:avLst/>
            <a:gdLst/>
            <a:ahLst/>
            <a:cxnLst/>
            <a:rect l="l" t="t" r="r" b="b"/>
            <a:pathLst>
              <a:path w="2728570" h="2926080">
                <a:moveTo>
                  <a:pt x="0" y="0"/>
                </a:moveTo>
                <a:lnTo>
                  <a:pt x="2728569" y="0"/>
                </a:lnTo>
                <a:lnTo>
                  <a:pt x="2728569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6915131" y="4184212"/>
            <a:ext cx="2728570" cy="2926080"/>
          </a:xfrm>
          <a:custGeom>
            <a:avLst/>
            <a:gdLst/>
            <a:ahLst/>
            <a:cxnLst/>
            <a:rect l="l" t="t" r="r" b="b"/>
            <a:pathLst>
              <a:path w="2728570" h="2926080">
                <a:moveTo>
                  <a:pt x="0" y="0"/>
                </a:moveTo>
                <a:lnTo>
                  <a:pt x="2728570" y="0"/>
                </a:lnTo>
                <a:lnTo>
                  <a:pt x="2728570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4">
            <a:extLst>
              <a:ext uri="{FF2B5EF4-FFF2-40B4-BE49-F238E27FC236}">
                <a16:creationId xmlns:a16="http://schemas.microsoft.com/office/drawing/2014/main" id="{5ACE3EEE-C82E-4884-B951-D552500CEB41}"/>
              </a:ext>
            </a:extLst>
          </p:cNvPr>
          <p:cNvGrpSpPr/>
          <p:nvPr/>
        </p:nvGrpSpPr>
        <p:grpSpPr>
          <a:xfrm>
            <a:off x="2635190" y="237960"/>
            <a:ext cx="6679607" cy="1216564"/>
            <a:chOff x="-26459" y="-105834"/>
            <a:chExt cx="2327376" cy="450579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4C1B78C7-7BDE-4965-BB69-9EA554D6F464}"/>
                </a:ext>
              </a:extLst>
            </p:cNvPr>
            <p:cNvSpPr/>
            <p:nvPr/>
          </p:nvSpPr>
          <p:spPr>
            <a:xfrm>
              <a:off x="0" y="0"/>
              <a:ext cx="2300917" cy="288654"/>
            </a:xfrm>
            <a:custGeom>
              <a:avLst/>
              <a:gdLst/>
              <a:ahLst/>
              <a:cxnLst/>
              <a:rect l="l" t="t" r="r" b="b"/>
              <a:pathLst>
                <a:path w="2300917" h="288654">
                  <a:moveTo>
                    <a:pt x="44863" y="0"/>
                  </a:moveTo>
                  <a:lnTo>
                    <a:pt x="2256055" y="0"/>
                  </a:lnTo>
                  <a:cubicBezTo>
                    <a:pt x="2280832" y="0"/>
                    <a:pt x="2300917" y="20086"/>
                    <a:pt x="2300917" y="44863"/>
                  </a:cubicBezTo>
                  <a:lnTo>
                    <a:pt x="2300917" y="243791"/>
                  </a:lnTo>
                  <a:cubicBezTo>
                    <a:pt x="2300917" y="255690"/>
                    <a:pt x="2296191" y="267101"/>
                    <a:pt x="2287777" y="275514"/>
                  </a:cubicBezTo>
                  <a:cubicBezTo>
                    <a:pt x="2279364" y="283928"/>
                    <a:pt x="2267953" y="288654"/>
                    <a:pt x="2256055" y="288654"/>
                  </a:cubicBezTo>
                  <a:lnTo>
                    <a:pt x="44863" y="288654"/>
                  </a:lnTo>
                  <a:cubicBezTo>
                    <a:pt x="32964" y="288654"/>
                    <a:pt x="21553" y="283928"/>
                    <a:pt x="13140" y="275514"/>
                  </a:cubicBezTo>
                  <a:cubicBezTo>
                    <a:pt x="4727" y="267101"/>
                    <a:pt x="0" y="255690"/>
                    <a:pt x="0" y="243791"/>
                  </a:cubicBezTo>
                  <a:lnTo>
                    <a:pt x="0" y="44863"/>
                  </a:lnTo>
                  <a:cubicBezTo>
                    <a:pt x="0" y="32964"/>
                    <a:pt x="4727" y="21553"/>
                    <a:pt x="13140" y="13140"/>
                  </a:cubicBezTo>
                  <a:cubicBezTo>
                    <a:pt x="21553" y="4727"/>
                    <a:pt x="32964" y="0"/>
                    <a:pt x="44863" y="0"/>
                  </a:cubicBezTo>
                  <a:close/>
                </a:path>
              </a:pathLst>
            </a:custGeom>
            <a:solidFill>
              <a:srgbClr val="007BC4"/>
            </a:solidFill>
          </p:spPr>
        </p:sp>
        <p:sp>
          <p:nvSpPr>
            <p:cNvPr id="14" name="TextBox 6">
              <a:extLst>
                <a:ext uri="{FF2B5EF4-FFF2-40B4-BE49-F238E27FC236}">
                  <a16:creationId xmlns:a16="http://schemas.microsoft.com/office/drawing/2014/main" id="{0547EA51-8C2B-43A3-B74B-1AED11B9BC0E}"/>
                </a:ext>
              </a:extLst>
            </p:cNvPr>
            <p:cNvSpPr txBox="1"/>
            <p:nvPr/>
          </p:nvSpPr>
          <p:spPr>
            <a:xfrm>
              <a:off x="-26459" y="-105834"/>
              <a:ext cx="2300917" cy="4505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4863"/>
                </a:lnSpc>
              </a:pPr>
              <a:r>
                <a:rPr lang="en-US" sz="3199" dirty="0">
                  <a:solidFill>
                    <a:srgbClr val="FEFEFF"/>
                  </a:solidFill>
                  <a:latin typeface="Xunta Sans"/>
                </a:rPr>
                <a:t>    </a:t>
              </a:r>
              <a:r>
                <a:rPr lang="en-US" sz="3199" dirty="0" err="1">
                  <a:solidFill>
                    <a:srgbClr val="FEFEFF"/>
                  </a:solidFill>
                  <a:latin typeface="Xunta Sans"/>
                </a:rPr>
                <a:t>Presentación</a:t>
              </a:r>
              <a:r>
                <a:rPr lang="en-US" sz="3199" dirty="0">
                  <a:solidFill>
                    <a:srgbClr val="FEFEFF"/>
                  </a:solidFill>
                  <a:latin typeface="Xunta Sans"/>
                </a:rPr>
                <a:t> do </a:t>
              </a:r>
              <a:r>
                <a:rPr lang="en-US" sz="3199" dirty="0" err="1">
                  <a:solidFill>
                    <a:srgbClr val="FEFEFF"/>
                  </a:solidFill>
                  <a:latin typeface="Xunta Sans"/>
                </a:rPr>
                <a:t>produto</a:t>
              </a:r>
              <a:r>
                <a:rPr lang="en-US" sz="3199" dirty="0">
                  <a:solidFill>
                    <a:srgbClr val="FEFEFF"/>
                  </a:solidFill>
                  <a:latin typeface="Xunta Sans"/>
                </a:rPr>
                <a:t> final</a:t>
              </a:r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2B1AB2DB-FF32-4D73-9457-213D9714C639}"/>
              </a:ext>
            </a:extLst>
          </p:cNvPr>
          <p:cNvGrpSpPr/>
          <p:nvPr/>
        </p:nvGrpSpPr>
        <p:grpSpPr>
          <a:xfrm>
            <a:off x="1960681" y="316964"/>
            <a:ext cx="694255" cy="1216564"/>
            <a:chOff x="-1080011" y="-105834"/>
            <a:chExt cx="968655" cy="450579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335D08D2-B771-471C-8597-F7AE0719E489}"/>
                </a:ext>
              </a:extLst>
            </p:cNvPr>
            <p:cNvSpPr/>
            <p:nvPr/>
          </p:nvSpPr>
          <p:spPr>
            <a:xfrm>
              <a:off x="-1080011" y="-27218"/>
              <a:ext cx="911308" cy="288654"/>
            </a:xfrm>
            <a:custGeom>
              <a:avLst/>
              <a:gdLst/>
              <a:ahLst/>
              <a:cxnLst/>
              <a:rect l="l" t="t" r="r" b="b"/>
              <a:pathLst>
                <a:path w="2300917" h="288654">
                  <a:moveTo>
                    <a:pt x="44863" y="0"/>
                  </a:moveTo>
                  <a:lnTo>
                    <a:pt x="2256055" y="0"/>
                  </a:lnTo>
                  <a:cubicBezTo>
                    <a:pt x="2280832" y="0"/>
                    <a:pt x="2300917" y="20086"/>
                    <a:pt x="2300917" y="44863"/>
                  </a:cubicBezTo>
                  <a:lnTo>
                    <a:pt x="2300917" y="243791"/>
                  </a:lnTo>
                  <a:cubicBezTo>
                    <a:pt x="2300917" y="255690"/>
                    <a:pt x="2296191" y="267101"/>
                    <a:pt x="2287777" y="275514"/>
                  </a:cubicBezTo>
                  <a:cubicBezTo>
                    <a:pt x="2279364" y="283928"/>
                    <a:pt x="2267953" y="288654"/>
                    <a:pt x="2256055" y="288654"/>
                  </a:cubicBezTo>
                  <a:lnTo>
                    <a:pt x="44863" y="288654"/>
                  </a:lnTo>
                  <a:cubicBezTo>
                    <a:pt x="32964" y="288654"/>
                    <a:pt x="21553" y="283928"/>
                    <a:pt x="13140" y="275514"/>
                  </a:cubicBezTo>
                  <a:cubicBezTo>
                    <a:pt x="4727" y="267101"/>
                    <a:pt x="0" y="255690"/>
                    <a:pt x="0" y="243791"/>
                  </a:cubicBezTo>
                  <a:lnTo>
                    <a:pt x="0" y="44863"/>
                  </a:lnTo>
                  <a:cubicBezTo>
                    <a:pt x="0" y="32964"/>
                    <a:pt x="4727" y="21553"/>
                    <a:pt x="13140" y="13140"/>
                  </a:cubicBezTo>
                  <a:cubicBezTo>
                    <a:pt x="21553" y="4727"/>
                    <a:pt x="32964" y="0"/>
                    <a:pt x="44863" y="0"/>
                  </a:cubicBezTo>
                  <a:close/>
                </a:path>
              </a:pathLst>
            </a:custGeom>
            <a:solidFill>
              <a:srgbClr val="007BC4"/>
            </a:solidFill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20" name="TextBox 6">
              <a:extLst>
                <a:ext uri="{FF2B5EF4-FFF2-40B4-BE49-F238E27FC236}">
                  <a16:creationId xmlns:a16="http://schemas.microsoft.com/office/drawing/2014/main" id="{C74BB5FD-9363-44E3-9CC7-F0F9CD8F70AC}"/>
                </a:ext>
              </a:extLst>
            </p:cNvPr>
            <p:cNvSpPr txBox="1"/>
            <p:nvPr/>
          </p:nvSpPr>
          <p:spPr>
            <a:xfrm>
              <a:off x="-1050214" y="-105834"/>
              <a:ext cx="938858" cy="4505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/>
              <a:r>
                <a:rPr lang="en-US" sz="3199" dirty="0">
                  <a:solidFill>
                    <a:srgbClr val="FEFEFF"/>
                  </a:solidFill>
                  <a:latin typeface="Xunta Sans"/>
                </a:rPr>
                <a:t>4</a:t>
              </a:r>
            </a:p>
          </p:txBody>
        </p:sp>
      </p:grpSp>
      <p:sp>
        <p:nvSpPr>
          <p:cNvPr id="15" name="TextBox 9">
            <a:extLst>
              <a:ext uri="{FF2B5EF4-FFF2-40B4-BE49-F238E27FC236}">
                <a16:creationId xmlns:a16="http://schemas.microsoft.com/office/drawing/2014/main" id="{DDE7DE8E-12FE-4498-BBDE-DCE086517910}"/>
              </a:ext>
            </a:extLst>
          </p:cNvPr>
          <p:cNvSpPr txBox="1"/>
          <p:nvPr/>
        </p:nvSpPr>
        <p:spPr>
          <a:xfrm>
            <a:off x="785357" y="1692257"/>
            <a:ext cx="8182883" cy="1737034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457200" indent="-457200">
              <a:lnSpc>
                <a:spcPts val="2127"/>
              </a:lnSpc>
              <a:buFont typeface="Wingdings" panose="05000000000000000000" pitchFamily="2" charset="2"/>
              <a:buChar char="v"/>
            </a:pPr>
            <a:r>
              <a:rPr lang="en-US" sz="2000" b="1" i="1" dirty="0">
                <a:solidFill>
                  <a:srgbClr val="0070C0"/>
                </a:solidFill>
                <a:latin typeface="Xunta Sans"/>
              </a:rPr>
              <a:t>Family learning mediator (e-course) / </a:t>
            </a:r>
            <a:r>
              <a:rPr lang="en-US" sz="2000" b="1" i="1" dirty="0" err="1">
                <a:solidFill>
                  <a:srgbClr val="0070C0"/>
                </a:solidFill>
                <a:latin typeface="Xunta Sans"/>
              </a:rPr>
              <a:t>Curso</a:t>
            </a:r>
            <a:r>
              <a:rPr lang="en-US" sz="2000" b="1" i="1" dirty="0">
                <a:solidFill>
                  <a:srgbClr val="0070C0"/>
                </a:solidFill>
                <a:latin typeface="Xunta Sans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Xunta Sans"/>
              </a:rPr>
              <a:t>en</a:t>
            </a:r>
            <a:r>
              <a:rPr lang="en-US" sz="2000" b="1" i="1" dirty="0">
                <a:solidFill>
                  <a:srgbClr val="0070C0"/>
                </a:solidFill>
                <a:latin typeface="Xunta Sans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Xunta Sans"/>
              </a:rPr>
              <a:t>liña</a:t>
            </a:r>
            <a:r>
              <a:rPr lang="en-US" sz="2000" b="1" i="1" dirty="0">
                <a:solidFill>
                  <a:srgbClr val="0070C0"/>
                </a:solidFill>
                <a:latin typeface="Xunta Sans"/>
              </a:rPr>
              <a:t> de </a:t>
            </a:r>
            <a:r>
              <a:rPr lang="en-US" sz="2000" b="1" i="1" dirty="0" err="1">
                <a:solidFill>
                  <a:srgbClr val="0070C0"/>
                </a:solidFill>
                <a:latin typeface="Xunta Sans"/>
              </a:rPr>
              <a:t>mediador</a:t>
            </a:r>
            <a:r>
              <a:rPr lang="en-US" sz="2000" b="1" i="1" dirty="0">
                <a:solidFill>
                  <a:srgbClr val="0070C0"/>
                </a:solidFill>
                <a:latin typeface="Xunta Sans"/>
              </a:rPr>
              <a:t> de </a:t>
            </a:r>
            <a:r>
              <a:rPr lang="en-US" sz="2000" b="1" i="1" dirty="0" err="1">
                <a:solidFill>
                  <a:srgbClr val="0070C0"/>
                </a:solidFill>
                <a:latin typeface="Xunta Sans"/>
              </a:rPr>
              <a:t>aprendizaxe</a:t>
            </a:r>
            <a:r>
              <a:rPr lang="en-US" sz="2000" b="1" i="1" dirty="0">
                <a:solidFill>
                  <a:srgbClr val="0070C0"/>
                </a:solidFill>
                <a:latin typeface="Xunta Sans"/>
              </a:rPr>
              <a:t> familiar</a:t>
            </a:r>
          </a:p>
          <a:p>
            <a:pPr marL="457200" indent="-457200">
              <a:lnSpc>
                <a:spcPts val="2127"/>
              </a:lnSpc>
              <a:buFont typeface="Wingdings" panose="05000000000000000000" pitchFamily="2" charset="2"/>
              <a:buChar char="v"/>
            </a:pPr>
            <a:endParaRPr lang="en-US" sz="2000" b="1" dirty="0">
              <a:latin typeface="Xunta Sans"/>
            </a:endParaRPr>
          </a:p>
          <a:p>
            <a:pPr algn="just">
              <a:lnSpc>
                <a:spcPts val="2127"/>
              </a:lnSpc>
            </a:pPr>
            <a:r>
              <a:rPr lang="en-US" sz="2000" dirty="0" err="1">
                <a:latin typeface="Xunta Sans"/>
              </a:rPr>
              <a:t>Curso</a:t>
            </a:r>
            <a:r>
              <a:rPr lang="en-US" sz="2000" dirty="0">
                <a:latin typeface="Xunta Sans"/>
              </a:rPr>
              <a:t> online para </a:t>
            </a:r>
            <a:r>
              <a:rPr lang="en-US" sz="2000" dirty="0" err="1">
                <a:latin typeface="Xunta Sans"/>
              </a:rPr>
              <a:t>formadores</a:t>
            </a:r>
            <a:r>
              <a:rPr lang="en-US" sz="2000" dirty="0">
                <a:latin typeface="Xunta Sans"/>
              </a:rPr>
              <a:t> </a:t>
            </a:r>
            <a:r>
              <a:rPr lang="es-ES" sz="2000" dirty="0">
                <a:latin typeface="Xunta Sans"/>
              </a:rPr>
              <a:t>de adultos que </a:t>
            </a:r>
            <a:r>
              <a:rPr lang="es-ES" sz="2000" dirty="0" err="1">
                <a:latin typeface="Xunta Sans"/>
              </a:rPr>
              <a:t>desexen</a:t>
            </a:r>
            <a:r>
              <a:rPr lang="es-ES" sz="2000" dirty="0">
                <a:latin typeface="Xunta Sans"/>
              </a:rPr>
              <a:t> aprender cómo </a:t>
            </a:r>
            <a:r>
              <a:rPr lang="es-ES" sz="2000" dirty="0" err="1">
                <a:solidFill>
                  <a:srgbClr val="000000"/>
                </a:solidFill>
                <a:latin typeface="Xunta Sans"/>
              </a:rPr>
              <a:t>apoiar</a:t>
            </a:r>
            <a:r>
              <a:rPr lang="es-ES" sz="2000" dirty="0">
                <a:solidFill>
                  <a:srgbClr val="000000"/>
                </a:solidFill>
                <a:latin typeface="Xunta Sans"/>
              </a:rPr>
              <a:t> a </a:t>
            </a:r>
            <a:r>
              <a:rPr lang="es-ES" sz="2000" dirty="0" err="1">
                <a:solidFill>
                  <a:srgbClr val="000000"/>
                </a:solidFill>
                <a:latin typeface="Xunta Sans"/>
              </a:rPr>
              <a:t>estudantes</a:t>
            </a:r>
            <a:r>
              <a:rPr lang="es-ES" sz="2000" dirty="0">
                <a:solidFill>
                  <a:srgbClr val="000000"/>
                </a:solidFill>
                <a:latin typeface="Xunta Sans"/>
              </a:rPr>
              <a:t> de diversas </a:t>
            </a:r>
            <a:r>
              <a:rPr lang="es-ES" sz="2000" dirty="0" err="1">
                <a:solidFill>
                  <a:srgbClr val="000000"/>
                </a:solidFill>
                <a:latin typeface="Xunta Sans"/>
              </a:rPr>
              <a:t>orixes</a:t>
            </a:r>
            <a:r>
              <a:rPr lang="es-ES" sz="2000" dirty="0">
                <a:solidFill>
                  <a:srgbClr val="000000"/>
                </a:solidFill>
                <a:latin typeface="Xunta Sans"/>
              </a:rPr>
              <a:t> utilizando o método da </a:t>
            </a:r>
            <a:r>
              <a:rPr lang="es-ES" sz="2000" dirty="0" err="1">
                <a:solidFill>
                  <a:srgbClr val="000000"/>
                </a:solidFill>
                <a:latin typeface="Xunta Sans"/>
              </a:rPr>
              <a:t>aprendizaxe</a:t>
            </a:r>
            <a:r>
              <a:rPr lang="es-ES" sz="2000" dirty="0">
                <a:solidFill>
                  <a:srgbClr val="000000"/>
                </a:solidFill>
                <a:latin typeface="Xunta Sans"/>
              </a:rPr>
              <a:t> en familia.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1428913-8A95-47F8-A663-B251F20BD8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0496" y="3644310"/>
            <a:ext cx="5891643" cy="287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55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97555" y="238759"/>
            <a:ext cx="2728570" cy="2926080"/>
          </a:xfrm>
          <a:custGeom>
            <a:avLst/>
            <a:gdLst/>
            <a:ahLst/>
            <a:cxnLst/>
            <a:rect l="l" t="t" r="r" b="b"/>
            <a:pathLst>
              <a:path w="2728570" h="2926080">
                <a:moveTo>
                  <a:pt x="0" y="0"/>
                </a:moveTo>
                <a:lnTo>
                  <a:pt x="2728569" y="0"/>
                </a:lnTo>
                <a:lnTo>
                  <a:pt x="2728569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6915131" y="4184212"/>
            <a:ext cx="2728570" cy="2926080"/>
          </a:xfrm>
          <a:custGeom>
            <a:avLst/>
            <a:gdLst/>
            <a:ahLst/>
            <a:cxnLst/>
            <a:rect l="l" t="t" r="r" b="b"/>
            <a:pathLst>
              <a:path w="2728570" h="2926080">
                <a:moveTo>
                  <a:pt x="0" y="0"/>
                </a:moveTo>
                <a:lnTo>
                  <a:pt x="2728570" y="0"/>
                </a:lnTo>
                <a:lnTo>
                  <a:pt x="2728570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4">
            <a:extLst>
              <a:ext uri="{FF2B5EF4-FFF2-40B4-BE49-F238E27FC236}">
                <a16:creationId xmlns:a16="http://schemas.microsoft.com/office/drawing/2014/main" id="{5ACE3EEE-C82E-4884-B951-D552500CEB41}"/>
              </a:ext>
            </a:extLst>
          </p:cNvPr>
          <p:cNvGrpSpPr/>
          <p:nvPr/>
        </p:nvGrpSpPr>
        <p:grpSpPr>
          <a:xfrm>
            <a:off x="2635190" y="237960"/>
            <a:ext cx="6679607" cy="1216564"/>
            <a:chOff x="-26459" y="-105834"/>
            <a:chExt cx="2327376" cy="450579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4C1B78C7-7BDE-4965-BB69-9EA554D6F464}"/>
                </a:ext>
              </a:extLst>
            </p:cNvPr>
            <p:cNvSpPr/>
            <p:nvPr/>
          </p:nvSpPr>
          <p:spPr>
            <a:xfrm>
              <a:off x="0" y="0"/>
              <a:ext cx="2300917" cy="288654"/>
            </a:xfrm>
            <a:custGeom>
              <a:avLst/>
              <a:gdLst/>
              <a:ahLst/>
              <a:cxnLst/>
              <a:rect l="l" t="t" r="r" b="b"/>
              <a:pathLst>
                <a:path w="2300917" h="288654">
                  <a:moveTo>
                    <a:pt x="44863" y="0"/>
                  </a:moveTo>
                  <a:lnTo>
                    <a:pt x="2256055" y="0"/>
                  </a:lnTo>
                  <a:cubicBezTo>
                    <a:pt x="2280832" y="0"/>
                    <a:pt x="2300917" y="20086"/>
                    <a:pt x="2300917" y="44863"/>
                  </a:cubicBezTo>
                  <a:lnTo>
                    <a:pt x="2300917" y="243791"/>
                  </a:lnTo>
                  <a:cubicBezTo>
                    <a:pt x="2300917" y="255690"/>
                    <a:pt x="2296191" y="267101"/>
                    <a:pt x="2287777" y="275514"/>
                  </a:cubicBezTo>
                  <a:cubicBezTo>
                    <a:pt x="2279364" y="283928"/>
                    <a:pt x="2267953" y="288654"/>
                    <a:pt x="2256055" y="288654"/>
                  </a:cubicBezTo>
                  <a:lnTo>
                    <a:pt x="44863" y="288654"/>
                  </a:lnTo>
                  <a:cubicBezTo>
                    <a:pt x="32964" y="288654"/>
                    <a:pt x="21553" y="283928"/>
                    <a:pt x="13140" y="275514"/>
                  </a:cubicBezTo>
                  <a:cubicBezTo>
                    <a:pt x="4727" y="267101"/>
                    <a:pt x="0" y="255690"/>
                    <a:pt x="0" y="243791"/>
                  </a:cubicBezTo>
                  <a:lnTo>
                    <a:pt x="0" y="44863"/>
                  </a:lnTo>
                  <a:cubicBezTo>
                    <a:pt x="0" y="32964"/>
                    <a:pt x="4727" y="21553"/>
                    <a:pt x="13140" y="13140"/>
                  </a:cubicBezTo>
                  <a:cubicBezTo>
                    <a:pt x="21553" y="4727"/>
                    <a:pt x="32964" y="0"/>
                    <a:pt x="44863" y="0"/>
                  </a:cubicBezTo>
                  <a:close/>
                </a:path>
              </a:pathLst>
            </a:custGeom>
            <a:solidFill>
              <a:srgbClr val="007BC4"/>
            </a:solidFill>
          </p:spPr>
        </p:sp>
        <p:sp>
          <p:nvSpPr>
            <p:cNvPr id="14" name="TextBox 6">
              <a:extLst>
                <a:ext uri="{FF2B5EF4-FFF2-40B4-BE49-F238E27FC236}">
                  <a16:creationId xmlns:a16="http://schemas.microsoft.com/office/drawing/2014/main" id="{0547EA51-8C2B-43A3-B74B-1AED11B9BC0E}"/>
                </a:ext>
              </a:extLst>
            </p:cNvPr>
            <p:cNvSpPr txBox="1"/>
            <p:nvPr/>
          </p:nvSpPr>
          <p:spPr>
            <a:xfrm>
              <a:off x="-26459" y="-105834"/>
              <a:ext cx="2300917" cy="4505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4863"/>
                </a:lnSpc>
              </a:pPr>
              <a:r>
                <a:rPr lang="en-US" sz="3199" dirty="0">
                  <a:solidFill>
                    <a:srgbClr val="FEFEFF"/>
                  </a:solidFill>
                  <a:latin typeface="Xunta Sans"/>
                </a:rPr>
                <a:t>    </a:t>
              </a:r>
              <a:r>
                <a:rPr lang="en-US" sz="3199" dirty="0" err="1">
                  <a:solidFill>
                    <a:srgbClr val="FEFEFF"/>
                  </a:solidFill>
                  <a:latin typeface="Xunta Sans"/>
                </a:rPr>
                <a:t>Presentación</a:t>
              </a:r>
              <a:r>
                <a:rPr lang="en-US" sz="3199" dirty="0">
                  <a:solidFill>
                    <a:srgbClr val="FEFEFF"/>
                  </a:solidFill>
                  <a:latin typeface="Xunta Sans"/>
                </a:rPr>
                <a:t> do </a:t>
              </a:r>
              <a:r>
                <a:rPr lang="en-US" sz="3199" dirty="0" err="1">
                  <a:solidFill>
                    <a:srgbClr val="FEFEFF"/>
                  </a:solidFill>
                  <a:latin typeface="Xunta Sans"/>
                </a:rPr>
                <a:t>produto</a:t>
              </a:r>
              <a:r>
                <a:rPr lang="en-US" sz="3199" dirty="0">
                  <a:solidFill>
                    <a:srgbClr val="FEFEFF"/>
                  </a:solidFill>
                  <a:latin typeface="Xunta Sans"/>
                </a:rPr>
                <a:t> final</a:t>
              </a:r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2B1AB2DB-FF32-4D73-9457-213D9714C639}"/>
              </a:ext>
            </a:extLst>
          </p:cNvPr>
          <p:cNvGrpSpPr/>
          <p:nvPr/>
        </p:nvGrpSpPr>
        <p:grpSpPr>
          <a:xfrm>
            <a:off x="1960681" y="316964"/>
            <a:ext cx="694255" cy="1216564"/>
            <a:chOff x="-1080011" y="-105834"/>
            <a:chExt cx="968655" cy="450579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335D08D2-B771-471C-8597-F7AE0719E489}"/>
                </a:ext>
              </a:extLst>
            </p:cNvPr>
            <p:cNvSpPr/>
            <p:nvPr/>
          </p:nvSpPr>
          <p:spPr>
            <a:xfrm>
              <a:off x="-1080011" y="-27218"/>
              <a:ext cx="911308" cy="288654"/>
            </a:xfrm>
            <a:custGeom>
              <a:avLst/>
              <a:gdLst/>
              <a:ahLst/>
              <a:cxnLst/>
              <a:rect l="l" t="t" r="r" b="b"/>
              <a:pathLst>
                <a:path w="2300917" h="288654">
                  <a:moveTo>
                    <a:pt x="44863" y="0"/>
                  </a:moveTo>
                  <a:lnTo>
                    <a:pt x="2256055" y="0"/>
                  </a:lnTo>
                  <a:cubicBezTo>
                    <a:pt x="2280832" y="0"/>
                    <a:pt x="2300917" y="20086"/>
                    <a:pt x="2300917" y="44863"/>
                  </a:cubicBezTo>
                  <a:lnTo>
                    <a:pt x="2300917" y="243791"/>
                  </a:lnTo>
                  <a:cubicBezTo>
                    <a:pt x="2300917" y="255690"/>
                    <a:pt x="2296191" y="267101"/>
                    <a:pt x="2287777" y="275514"/>
                  </a:cubicBezTo>
                  <a:cubicBezTo>
                    <a:pt x="2279364" y="283928"/>
                    <a:pt x="2267953" y="288654"/>
                    <a:pt x="2256055" y="288654"/>
                  </a:cubicBezTo>
                  <a:lnTo>
                    <a:pt x="44863" y="288654"/>
                  </a:lnTo>
                  <a:cubicBezTo>
                    <a:pt x="32964" y="288654"/>
                    <a:pt x="21553" y="283928"/>
                    <a:pt x="13140" y="275514"/>
                  </a:cubicBezTo>
                  <a:cubicBezTo>
                    <a:pt x="4727" y="267101"/>
                    <a:pt x="0" y="255690"/>
                    <a:pt x="0" y="243791"/>
                  </a:cubicBezTo>
                  <a:lnTo>
                    <a:pt x="0" y="44863"/>
                  </a:lnTo>
                  <a:cubicBezTo>
                    <a:pt x="0" y="32964"/>
                    <a:pt x="4727" y="21553"/>
                    <a:pt x="13140" y="13140"/>
                  </a:cubicBezTo>
                  <a:cubicBezTo>
                    <a:pt x="21553" y="4727"/>
                    <a:pt x="32964" y="0"/>
                    <a:pt x="44863" y="0"/>
                  </a:cubicBezTo>
                  <a:close/>
                </a:path>
              </a:pathLst>
            </a:custGeom>
            <a:solidFill>
              <a:srgbClr val="007BC4"/>
            </a:solidFill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20" name="TextBox 6">
              <a:extLst>
                <a:ext uri="{FF2B5EF4-FFF2-40B4-BE49-F238E27FC236}">
                  <a16:creationId xmlns:a16="http://schemas.microsoft.com/office/drawing/2014/main" id="{C74BB5FD-9363-44E3-9CC7-F0F9CD8F70AC}"/>
                </a:ext>
              </a:extLst>
            </p:cNvPr>
            <p:cNvSpPr txBox="1"/>
            <p:nvPr/>
          </p:nvSpPr>
          <p:spPr>
            <a:xfrm>
              <a:off x="-1050214" y="-105834"/>
              <a:ext cx="938858" cy="4505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/>
              <a:r>
                <a:rPr lang="en-US" sz="3199" dirty="0">
                  <a:solidFill>
                    <a:srgbClr val="FEFEFF"/>
                  </a:solidFill>
                  <a:latin typeface="Xunta Sans"/>
                </a:rPr>
                <a:t>4</a:t>
              </a:r>
            </a:p>
          </p:txBody>
        </p:sp>
      </p:grp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3C856D8-10EF-4E46-B851-352915562CDE}"/>
              </a:ext>
            </a:extLst>
          </p:cNvPr>
          <p:cNvSpPr txBox="1"/>
          <p:nvPr/>
        </p:nvSpPr>
        <p:spPr>
          <a:xfrm>
            <a:off x="670149" y="1532729"/>
            <a:ext cx="5574803" cy="1738938"/>
          </a:xfrm>
          <a:prstGeom prst="rect">
            <a:avLst/>
          </a:prstGeom>
          <a:noFill/>
          <a:ln w="28575"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b="1" u="sng" dirty="0">
                <a:solidFill>
                  <a:srgbClr val="0070C0"/>
                </a:solidFill>
                <a:latin typeface="Xunta Sans" panose="00000500000000000000" pitchFamily="2" charset="0"/>
              </a:rPr>
              <a:t>Módulo 1:</a:t>
            </a:r>
            <a:r>
              <a:rPr lang="es-ES" b="1" dirty="0">
                <a:solidFill>
                  <a:srgbClr val="0070C0"/>
                </a:solidFill>
                <a:latin typeface="Xunta Sans" panose="00000500000000000000" pitchFamily="2" charset="0"/>
              </a:rPr>
              <a:t> Preparando a </a:t>
            </a:r>
            <a:r>
              <a:rPr lang="es-ES" b="1" dirty="0" err="1">
                <a:solidFill>
                  <a:srgbClr val="0070C0"/>
                </a:solidFill>
                <a:latin typeface="Xunta Sans" panose="00000500000000000000" pitchFamily="2" charset="0"/>
              </a:rPr>
              <a:t>escea</a:t>
            </a:r>
            <a:endParaRPr lang="es-ES" b="1" dirty="0">
              <a:solidFill>
                <a:srgbClr val="0070C0"/>
              </a:solidFill>
              <a:latin typeface="Xunta Sans" panose="00000500000000000000" pitchFamily="2" charset="0"/>
            </a:endParaRPr>
          </a:p>
          <a:p>
            <a:pPr marL="342900" indent="-342900">
              <a:buAutoNum type="arabicPeriod"/>
            </a:pPr>
            <a:r>
              <a:rPr lang="es-ES" sz="1600" dirty="0">
                <a:latin typeface="Xunta Sans" panose="00000500000000000000" pitchFamily="2" charset="0"/>
              </a:rPr>
              <a:t>Enfoque da </a:t>
            </a:r>
            <a:r>
              <a:rPr lang="es-ES" sz="1600" dirty="0" err="1">
                <a:latin typeface="Xunta Sans" panose="00000500000000000000" pitchFamily="2" charset="0"/>
              </a:rPr>
              <a:t>Aprendizaxe</a:t>
            </a:r>
            <a:r>
              <a:rPr lang="es-ES" sz="1600" dirty="0">
                <a:latin typeface="Xunta Sans" panose="00000500000000000000" pitchFamily="2" charset="0"/>
              </a:rPr>
              <a:t> en Familia.</a:t>
            </a:r>
          </a:p>
          <a:p>
            <a:pPr marL="342900" indent="-342900">
              <a:buAutoNum type="arabicPeriod"/>
            </a:pPr>
            <a:r>
              <a:rPr lang="es-ES" sz="1600" dirty="0" err="1">
                <a:latin typeface="Xunta Sans" panose="00000500000000000000" pitchFamily="2" charset="0"/>
              </a:rPr>
              <a:t>Aprendizaxe</a:t>
            </a:r>
            <a:r>
              <a:rPr lang="es-ES" sz="1600" dirty="0">
                <a:latin typeface="Xunta Sans" panose="00000500000000000000" pitchFamily="2" charset="0"/>
              </a:rPr>
              <a:t> en Familia a través do tempo.</a:t>
            </a:r>
          </a:p>
          <a:p>
            <a:pPr marL="342900" indent="-342900">
              <a:buAutoNum type="arabicPeriod"/>
            </a:pPr>
            <a:r>
              <a:rPr lang="es-ES" sz="1600" dirty="0">
                <a:latin typeface="Xunta Sans" panose="00000500000000000000" pitchFamily="2" charset="0"/>
              </a:rPr>
              <a:t>Características da </a:t>
            </a:r>
            <a:r>
              <a:rPr lang="es-ES" sz="1600" dirty="0" err="1">
                <a:latin typeface="Xunta Sans" panose="00000500000000000000" pitchFamily="2" charset="0"/>
              </a:rPr>
              <a:t>Aprendizaxe</a:t>
            </a:r>
            <a:r>
              <a:rPr lang="es-ES" sz="1600" dirty="0">
                <a:latin typeface="Xunta Sans" panose="00000500000000000000" pitchFamily="2" charset="0"/>
              </a:rPr>
              <a:t> en Familia.</a:t>
            </a:r>
          </a:p>
          <a:p>
            <a:pPr marL="342900" indent="-342900">
              <a:buAutoNum type="arabicPeriod"/>
            </a:pPr>
            <a:r>
              <a:rPr lang="es-ES" sz="1600" dirty="0">
                <a:latin typeface="Xunta Sans" panose="00000500000000000000" pitchFamily="2" charset="0"/>
              </a:rPr>
              <a:t>Por que </a:t>
            </a:r>
            <a:r>
              <a:rPr lang="es-ES" sz="1600" dirty="0" err="1">
                <a:latin typeface="Xunta Sans" panose="00000500000000000000" pitchFamily="2" charset="0"/>
              </a:rPr>
              <a:t>Aprendizaxe</a:t>
            </a:r>
            <a:r>
              <a:rPr lang="es-ES" sz="1600" dirty="0">
                <a:latin typeface="Xunta Sans" panose="00000500000000000000" pitchFamily="2" charset="0"/>
              </a:rPr>
              <a:t> en Familia?</a:t>
            </a:r>
          </a:p>
          <a:p>
            <a:pPr marL="342900" indent="-342900">
              <a:buAutoNum type="arabicPeriod"/>
            </a:pPr>
            <a:r>
              <a:rPr lang="es-ES" sz="1600" dirty="0">
                <a:latin typeface="Xunta Sans" panose="00000500000000000000" pitchFamily="2" charset="0"/>
              </a:rPr>
              <a:t>Cómo reunir </a:t>
            </a:r>
            <a:r>
              <a:rPr lang="es-ES" sz="1600" dirty="0" err="1">
                <a:latin typeface="Xunta Sans" panose="00000500000000000000" pitchFamily="2" charset="0"/>
              </a:rPr>
              <a:t>ás</a:t>
            </a:r>
            <a:r>
              <a:rPr lang="es-ES" sz="1600" dirty="0">
                <a:latin typeface="Xunta Sans" panose="00000500000000000000" pitchFamily="2" charset="0"/>
              </a:rPr>
              <a:t> </a:t>
            </a:r>
            <a:r>
              <a:rPr lang="es-ES" sz="1600" dirty="0" err="1">
                <a:latin typeface="Xunta Sans" panose="00000500000000000000" pitchFamily="2" charset="0"/>
              </a:rPr>
              <a:t>xeracións</a:t>
            </a:r>
            <a:r>
              <a:rPr lang="es-ES" sz="1600" dirty="0">
                <a:latin typeface="Xunta Sans" panose="00000500000000000000" pitchFamily="2" charset="0"/>
              </a:rPr>
              <a:t> </a:t>
            </a:r>
            <a:r>
              <a:rPr lang="es-ES" sz="1600" dirty="0" err="1">
                <a:latin typeface="Xunta Sans" panose="00000500000000000000" pitchFamily="2" charset="0"/>
              </a:rPr>
              <a:t>na</a:t>
            </a:r>
            <a:r>
              <a:rPr lang="es-ES" sz="1600" dirty="0">
                <a:latin typeface="Xunta Sans" panose="00000500000000000000" pitchFamily="2" charset="0"/>
              </a:rPr>
              <a:t> </a:t>
            </a:r>
            <a:r>
              <a:rPr lang="es-ES" sz="1600" dirty="0" err="1">
                <a:latin typeface="Xunta Sans" panose="00000500000000000000" pitchFamily="2" charset="0"/>
              </a:rPr>
              <a:t>Aprendizaxe</a:t>
            </a:r>
            <a:r>
              <a:rPr lang="es-ES" sz="1600" dirty="0">
                <a:latin typeface="Xunta Sans" panose="00000500000000000000" pitchFamily="2" charset="0"/>
              </a:rPr>
              <a:t> en Familia.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1D7D875-36C9-4747-94C9-A831422DA742}"/>
              </a:ext>
            </a:extLst>
          </p:cNvPr>
          <p:cNvSpPr txBox="1"/>
          <p:nvPr/>
        </p:nvSpPr>
        <p:spPr>
          <a:xfrm>
            <a:off x="1747435" y="3380207"/>
            <a:ext cx="7491424" cy="1738938"/>
          </a:xfrm>
          <a:prstGeom prst="rect">
            <a:avLst/>
          </a:prstGeom>
          <a:solidFill>
            <a:srgbClr val="739BCB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b="1" u="sng" dirty="0">
                <a:solidFill>
                  <a:schemeClr val="bg1"/>
                </a:solidFill>
                <a:latin typeface="Xunta Sans" panose="00000500000000000000" pitchFamily="2" charset="0"/>
              </a:rPr>
              <a:t>Módulo 2:</a:t>
            </a:r>
            <a:r>
              <a:rPr lang="es-ES" b="1" dirty="0">
                <a:solidFill>
                  <a:schemeClr val="bg1"/>
                </a:solidFill>
                <a:latin typeface="Xunta Sans" panose="00000500000000000000" pitchFamily="2" charset="0"/>
              </a:rPr>
              <a:t> Disfrutar da </a:t>
            </a:r>
            <a:r>
              <a:rPr lang="es-ES" b="1" dirty="0" err="1">
                <a:solidFill>
                  <a:schemeClr val="bg1"/>
                </a:solidFill>
                <a:latin typeface="Xunta Sans" panose="00000500000000000000" pitchFamily="2" charset="0"/>
              </a:rPr>
              <a:t>aprendizaxe</a:t>
            </a:r>
            <a:r>
              <a:rPr lang="es-ES" b="1" dirty="0">
                <a:solidFill>
                  <a:schemeClr val="bg1"/>
                </a:solidFill>
                <a:latin typeface="Xunta Sans" panose="00000500000000000000" pitchFamily="2" charset="0"/>
              </a:rPr>
              <a:t> en Familia</a:t>
            </a:r>
          </a:p>
          <a:p>
            <a:pPr marL="342900" indent="-342900">
              <a:buAutoNum type="arabicPeriod"/>
            </a:pPr>
            <a:r>
              <a:rPr lang="es-ES" sz="1600" dirty="0">
                <a:latin typeface="Xunta Sans" panose="00000500000000000000" pitchFamily="2" charset="0"/>
              </a:rPr>
              <a:t>Estilos de </a:t>
            </a:r>
            <a:r>
              <a:rPr lang="es-ES" sz="1600" dirty="0" err="1">
                <a:latin typeface="Xunta Sans" panose="00000500000000000000" pitchFamily="2" charset="0"/>
              </a:rPr>
              <a:t>aprendizaxe</a:t>
            </a:r>
            <a:r>
              <a:rPr lang="es-ES" sz="1600" dirty="0">
                <a:latin typeface="Xunta Sans" panose="00000500000000000000" pitchFamily="2" charset="0"/>
              </a:rPr>
              <a:t> e características.</a:t>
            </a:r>
          </a:p>
          <a:p>
            <a:pPr marL="342900" indent="-342900">
              <a:buAutoNum type="arabicPeriod"/>
            </a:pPr>
            <a:r>
              <a:rPr lang="es-ES" sz="1600" dirty="0">
                <a:latin typeface="Xunta Sans" panose="00000500000000000000" pitchFamily="2" charset="0"/>
              </a:rPr>
              <a:t>Identifique o </a:t>
            </a:r>
            <a:r>
              <a:rPr lang="es-ES" sz="1600" dirty="0" err="1">
                <a:latin typeface="Xunta Sans" panose="00000500000000000000" pitchFamily="2" charset="0"/>
              </a:rPr>
              <a:t>seu</a:t>
            </a:r>
            <a:r>
              <a:rPr lang="es-ES" sz="1600" dirty="0">
                <a:latin typeface="Xunta Sans" panose="00000500000000000000" pitchFamily="2" charset="0"/>
              </a:rPr>
              <a:t> estilo de </a:t>
            </a:r>
            <a:r>
              <a:rPr lang="es-ES" sz="1600" dirty="0" err="1">
                <a:latin typeface="Xunta Sans" panose="00000500000000000000" pitchFamily="2" charset="0"/>
              </a:rPr>
              <a:t>aprendizaxe</a:t>
            </a:r>
            <a:r>
              <a:rPr lang="es-ES" sz="1600" dirty="0">
                <a:latin typeface="Xunta Sans" panose="00000500000000000000" pitchFamily="2" charset="0"/>
              </a:rPr>
              <a:t> como educador de adultos.</a:t>
            </a:r>
          </a:p>
          <a:p>
            <a:pPr marL="342900" indent="-342900">
              <a:buAutoNum type="arabicPeriod"/>
            </a:pPr>
            <a:r>
              <a:rPr lang="es-ES" sz="1600" dirty="0" err="1">
                <a:latin typeface="Xunta Sans" panose="00000500000000000000" pitchFamily="2" charset="0"/>
              </a:rPr>
              <a:t>Axudar</a:t>
            </a:r>
            <a:r>
              <a:rPr lang="es-ES" sz="1600" dirty="0">
                <a:latin typeface="Xunta Sans" panose="00000500000000000000" pitchFamily="2" charset="0"/>
              </a:rPr>
              <a:t> </a:t>
            </a:r>
            <a:r>
              <a:rPr lang="es-ES" sz="1600" dirty="0" err="1">
                <a:latin typeface="Xunta Sans" panose="00000500000000000000" pitchFamily="2" charset="0"/>
              </a:rPr>
              <a:t>ós</a:t>
            </a:r>
            <a:r>
              <a:rPr lang="es-ES" sz="1600" dirty="0">
                <a:latin typeface="Xunta Sans" panose="00000500000000000000" pitchFamily="2" charset="0"/>
              </a:rPr>
              <a:t> </a:t>
            </a:r>
            <a:r>
              <a:rPr lang="es-ES" sz="1600" dirty="0" err="1">
                <a:latin typeface="Xunta Sans" panose="00000500000000000000" pitchFamily="2" charset="0"/>
              </a:rPr>
              <a:t>nosos</a:t>
            </a:r>
            <a:r>
              <a:rPr lang="es-ES" sz="1600" dirty="0">
                <a:latin typeface="Xunta Sans" panose="00000500000000000000" pitchFamily="2" charset="0"/>
              </a:rPr>
              <a:t> </a:t>
            </a:r>
            <a:r>
              <a:rPr lang="es-ES" sz="1600" dirty="0" err="1">
                <a:latin typeface="Xunta Sans" panose="00000500000000000000" pitchFamily="2" charset="0"/>
              </a:rPr>
              <a:t>fillos</a:t>
            </a:r>
            <a:r>
              <a:rPr lang="es-ES" sz="1600" dirty="0">
                <a:latin typeface="Xunta Sans" panose="00000500000000000000" pitchFamily="2" charset="0"/>
              </a:rPr>
              <a:t> a identificar o </a:t>
            </a:r>
            <a:r>
              <a:rPr lang="es-ES" sz="1600" dirty="0" err="1">
                <a:latin typeface="Xunta Sans" panose="00000500000000000000" pitchFamily="2" charset="0"/>
              </a:rPr>
              <a:t>seu</a:t>
            </a:r>
            <a:r>
              <a:rPr lang="es-ES" sz="1600" dirty="0">
                <a:latin typeface="Xunta Sans" panose="00000500000000000000" pitchFamily="2" charset="0"/>
              </a:rPr>
              <a:t> estilo de </a:t>
            </a:r>
            <a:r>
              <a:rPr lang="es-ES" sz="1600" dirty="0" err="1">
                <a:latin typeface="Xunta Sans" panose="00000500000000000000" pitchFamily="2" charset="0"/>
              </a:rPr>
              <a:t>aprendizaxe</a:t>
            </a:r>
            <a:r>
              <a:rPr lang="es-ES" sz="1600" dirty="0">
                <a:latin typeface="Xunta Sans" panose="00000500000000000000" pitchFamily="2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s-ES" sz="1600" dirty="0" err="1">
                <a:latin typeface="Xunta Sans" panose="00000500000000000000" pitchFamily="2" charset="0"/>
              </a:rPr>
              <a:t>Axudar</a:t>
            </a:r>
            <a:r>
              <a:rPr lang="es-ES" sz="1600" dirty="0">
                <a:latin typeface="Xunta Sans" panose="00000500000000000000" pitchFamily="2" charset="0"/>
              </a:rPr>
              <a:t> </a:t>
            </a:r>
            <a:r>
              <a:rPr lang="es-ES" sz="1600" dirty="0" err="1">
                <a:latin typeface="Xunta Sans" panose="00000500000000000000" pitchFamily="2" charset="0"/>
              </a:rPr>
              <a:t>ós</a:t>
            </a:r>
            <a:r>
              <a:rPr lang="es-ES" sz="1600" dirty="0">
                <a:latin typeface="Xunta Sans" panose="00000500000000000000" pitchFamily="2" charset="0"/>
              </a:rPr>
              <a:t> </a:t>
            </a:r>
            <a:r>
              <a:rPr lang="es-ES" sz="1600" dirty="0" err="1">
                <a:latin typeface="Xunta Sans" panose="00000500000000000000" pitchFamily="2" charset="0"/>
              </a:rPr>
              <a:t>nosos</a:t>
            </a:r>
            <a:r>
              <a:rPr lang="es-ES" sz="1600" dirty="0">
                <a:latin typeface="Xunta Sans" panose="00000500000000000000" pitchFamily="2" charset="0"/>
              </a:rPr>
              <a:t> </a:t>
            </a:r>
            <a:r>
              <a:rPr lang="es-ES" sz="1600" dirty="0" err="1">
                <a:latin typeface="Xunta Sans" panose="00000500000000000000" pitchFamily="2" charset="0"/>
              </a:rPr>
              <a:t>fillos</a:t>
            </a:r>
            <a:r>
              <a:rPr lang="es-ES" sz="1600" dirty="0">
                <a:latin typeface="Xunta Sans" panose="00000500000000000000" pitchFamily="2" charset="0"/>
              </a:rPr>
              <a:t> a identificar o estilo de </a:t>
            </a:r>
            <a:r>
              <a:rPr lang="es-ES" sz="1600" dirty="0" err="1">
                <a:latin typeface="Xunta Sans" panose="00000500000000000000" pitchFamily="2" charset="0"/>
              </a:rPr>
              <a:t>aprendizaxe</a:t>
            </a:r>
            <a:r>
              <a:rPr lang="es-ES" sz="1600" dirty="0">
                <a:latin typeface="Xunta Sans" panose="00000500000000000000" pitchFamily="2" charset="0"/>
              </a:rPr>
              <a:t> da </a:t>
            </a:r>
            <a:r>
              <a:rPr lang="es-ES" sz="1600" dirty="0" err="1">
                <a:latin typeface="Xunta Sans" panose="00000500000000000000" pitchFamily="2" charset="0"/>
              </a:rPr>
              <a:t>súa</a:t>
            </a:r>
            <a:r>
              <a:rPr lang="es-ES" sz="1600" dirty="0">
                <a:latin typeface="Xunta Sans" panose="00000500000000000000" pitchFamily="2" charset="0"/>
              </a:rPr>
              <a:t> familia.</a:t>
            </a:r>
          </a:p>
          <a:p>
            <a:pPr marL="342900" indent="-342900">
              <a:buAutoNum type="arabicPeriod"/>
            </a:pPr>
            <a:r>
              <a:rPr lang="es-ES" sz="1600" dirty="0" err="1">
                <a:latin typeface="Xunta Sans" panose="00000500000000000000" pitchFamily="2" charset="0"/>
              </a:rPr>
              <a:t>Traballar</a:t>
            </a:r>
            <a:r>
              <a:rPr lang="es-ES" sz="1600" dirty="0">
                <a:latin typeface="Xunta Sans" panose="00000500000000000000" pitchFamily="2" charset="0"/>
              </a:rPr>
              <a:t> con </a:t>
            </a:r>
            <a:r>
              <a:rPr lang="es-ES" sz="1600" dirty="0" err="1">
                <a:latin typeface="Xunta Sans" panose="00000500000000000000" pitchFamily="2" charset="0"/>
              </a:rPr>
              <a:t>nenos</a:t>
            </a:r>
            <a:r>
              <a:rPr lang="es-ES" sz="1600" dirty="0">
                <a:latin typeface="Xunta Sans" panose="00000500000000000000" pitchFamily="2" charset="0"/>
              </a:rPr>
              <a:t> e otros adultos.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4C88D0D8-B3DA-4FBC-AD47-392A0232B017}"/>
              </a:ext>
            </a:extLst>
          </p:cNvPr>
          <p:cNvSpPr txBox="1"/>
          <p:nvPr/>
        </p:nvSpPr>
        <p:spPr>
          <a:xfrm>
            <a:off x="989134" y="5241776"/>
            <a:ext cx="3873981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b="1" u="sng" dirty="0">
                <a:solidFill>
                  <a:srgbClr val="0070C0"/>
                </a:solidFill>
                <a:latin typeface="Xunta Sans" panose="00000500000000000000" pitchFamily="2" charset="0"/>
              </a:rPr>
              <a:t>Módulo 3:</a:t>
            </a:r>
            <a:r>
              <a:rPr lang="es-ES" b="1" dirty="0">
                <a:solidFill>
                  <a:srgbClr val="0070C0"/>
                </a:solidFill>
                <a:latin typeface="Xunta Sans" panose="00000500000000000000" pitchFamily="2" charset="0"/>
              </a:rPr>
              <a:t> Actividades prácticas</a:t>
            </a:r>
          </a:p>
          <a:p>
            <a:pPr marL="342900" indent="-342900">
              <a:buAutoNum type="arabicPeriod"/>
            </a:pPr>
            <a:r>
              <a:rPr lang="es-ES" sz="1600" dirty="0" err="1">
                <a:latin typeface="Xunta Sans" panose="00000500000000000000" pitchFamily="2" charset="0"/>
              </a:rPr>
              <a:t>Contacontos</a:t>
            </a:r>
            <a:r>
              <a:rPr lang="es-ES" sz="1600" dirty="0">
                <a:latin typeface="Xunta Sans" panose="00000500000000000000" pitchFamily="2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s-ES" sz="1600" dirty="0">
                <a:latin typeface="Xunta Sans" panose="00000500000000000000" pitchFamily="2" charset="0"/>
              </a:rPr>
              <a:t>A escritura que nos rodea.</a:t>
            </a:r>
          </a:p>
          <a:p>
            <a:pPr marL="342900" indent="-342900">
              <a:buAutoNum type="arabicPeriod"/>
            </a:pPr>
            <a:r>
              <a:rPr lang="es-ES" sz="1600" dirty="0">
                <a:latin typeface="Xunta Sans" panose="00000500000000000000" pitchFamily="2" charset="0"/>
              </a:rPr>
              <a:t>Escritura </a:t>
            </a:r>
            <a:r>
              <a:rPr lang="es-ES" sz="1600" dirty="0" err="1">
                <a:latin typeface="Xunta Sans" panose="00000500000000000000" pitchFamily="2" charset="0"/>
              </a:rPr>
              <a:t>cotiá</a:t>
            </a:r>
            <a:r>
              <a:rPr lang="es-ES" sz="1600" dirty="0">
                <a:latin typeface="Xunta Sans" panose="00000500000000000000" pitchFamily="2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s-ES" sz="1600" dirty="0">
                <a:latin typeface="Xunta Sans" panose="00000500000000000000" pitchFamily="2" charset="0"/>
              </a:rPr>
              <a:t>Compartir libros.</a:t>
            </a:r>
          </a:p>
          <a:p>
            <a:pPr marL="342900" indent="-342900">
              <a:buAutoNum type="arabicPeriod"/>
            </a:pPr>
            <a:r>
              <a:rPr lang="es-ES" sz="1600" dirty="0">
                <a:latin typeface="Xunta Sans" panose="00000500000000000000" pitchFamily="2" charset="0"/>
              </a:rPr>
              <a:t>Matemáticas </a:t>
            </a:r>
            <a:r>
              <a:rPr lang="es-ES" sz="1600" dirty="0" err="1">
                <a:latin typeface="Xunta Sans" panose="00000500000000000000" pitchFamily="2" charset="0"/>
              </a:rPr>
              <a:t>na</a:t>
            </a:r>
            <a:r>
              <a:rPr lang="es-ES" sz="1600" dirty="0">
                <a:latin typeface="Xunta Sans" panose="00000500000000000000" pitchFamily="2" charset="0"/>
              </a:rPr>
              <a:t> casa.</a:t>
            </a:r>
          </a:p>
        </p:txBody>
      </p:sp>
    </p:spTree>
    <p:extLst>
      <p:ext uri="{BB962C8B-B14F-4D97-AF65-F5344CB8AC3E}">
        <p14:creationId xmlns:p14="http://schemas.microsoft.com/office/powerpoint/2010/main" val="97556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15137" y="149015"/>
            <a:ext cx="2728570" cy="2926080"/>
          </a:xfrm>
          <a:custGeom>
            <a:avLst/>
            <a:gdLst/>
            <a:ahLst/>
            <a:cxnLst/>
            <a:rect l="l" t="t" r="r" b="b"/>
            <a:pathLst>
              <a:path w="2728570" h="2926080">
                <a:moveTo>
                  <a:pt x="0" y="0"/>
                </a:moveTo>
                <a:lnTo>
                  <a:pt x="2728569" y="0"/>
                </a:lnTo>
                <a:lnTo>
                  <a:pt x="2728569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6915131" y="4184212"/>
            <a:ext cx="2728570" cy="2926080"/>
          </a:xfrm>
          <a:custGeom>
            <a:avLst/>
            <a:gdLst/>
            <a:ahLst/>
            <a:cxnLst/>
            <a:rect l="l" t="t" r="r" b="b"/>
            <a:pathLst>
              <a:path w="2728570" h="2926080">
                <a:moveTo>
                  <a:pt x="0" y="0"/>
                </a:moveTo>
                <a:lnTo>
                  <a:pt x="2728570" y="0"/>
                </a:lnTo>
                <a:lnTo>
                  <a:pt x="2728570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4">
            <a:extLst>
              <a:ext uri="{FF2B5EF4-FFF2-40B4-BE49-F238E27FC236}">
                <a16:creationId xmlns:a16="http://schemas.microsoft.com/office/drawing/2014/main" id="{5ACE3EEE-C82E-4884-B951-D552500CEB41}"/>
              </a:ext>
            </a:extLst>
          </p:cNvPr>
          <p:cNvGrpSpPr/>
          <p:nvPr/>
        </p:nvGrpSpPr>
        <p:grpSpPr>
          <a:xfrm>
            <a:off x="2180850" y="63102"/>
            <a:ext cx="7736510" cy="1216564"/>
            <a:chOff x="-299365" y="-105834"/>
            <a:chExt cx="2695633" cy="450579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4C1B78C7-7BDE-4965-BB69-9EA554D6F464}"/>
                </a:ext>
              </a:extLst>
            </p:cNvPr>
            <p:cNvSpPr/>
            <p:nvPr/>
          </p:nvSpPr>
          <p:spPr>
            <a:xfrm>
              <a:off x="-187977" y="0"/>
              <a:ext cx="2488894" cy="288654"/>
            </a:xfrm>
            <a:custGeom>
              <a:avLst/>
              <a:gdLst/>
              <a:ahLst/>
              <a:cxnLst/>
              <a:rect l="l" t="t" r="r" b="b"/>
              <a:pathLst>
                <a:path w="2300917" h="288654">
                  <a:moveTo>
                    <a:pt x="44863" y="0"/>
                  </a:moveTo>
                  <a:lnTo>
                    <a:pt x="2256055" y="0"/>
                  </a:lnTo>
                  <a:cubicBezTo>
                    <a:pt x="2280832" y="0"/>
                    <a:pt x="2300917" y="20086"/>
                    <a:pt x="2300917" y="44863"/>
                  </a:cubicBezTo>
                  <a:lnTo>
                    <a:pt x="2300917" y="243791"/>
                  </a:lnTo>
                  <a:cubicBezTo>
                    <a:pt x="2300917" y="255690"/>
                    <a:pt x="2296191" y="267101"/>
                    <a:pt x="2287777" y="275514"/>
                  </a:cubicBezTo>
                  <a:cubicBezTo>
                    <a:pt x="2279364" y="283928"/>
                    <a:pt x="2267953" y="288654"/>
                    <a:pt x="2256055" y="288654"/>
                  </a:cubicBezTo>
                  <a:lnTo>
                    <a:pt x="44863" y="288654"/>
                  </a:lnTo>
                  <a:cubicBezTo>
                    <a:pt x="32964" y="288654"/>
                    <a:pt x="21553" y="283928"/>
                    <a:pt x="13140" y="275514"/>
                  </a:cubicBezTo>
                  <a:cubicBezTo>
                    <a:pt x="4727" y="267101"/>
                    <a:pt x="0" y="255690"/>
                    <a:pt x="0" y="243791"/>
                  </a:cubicBezTo>
                  <a:lnTo>
                    <a:pt x="0" y="44863"/>
                  </a:lnTo>
                  <a:cubicBezTo>
                    <a:pt x="0" y="32964"/>
                    <a:pt x="4727" y="21553"/>
                    <a:pt x="13140" y="13140"/>
                  </a:cubicBezTo>
                  <a:cubicBezTo>
                    <a:pt x="21553" y="4727"/>
                    <a:pt x="32964" y="0"/>
                    <a:pt x="44863" y="0"/>
                  </a:cubicBezTo>
                  <a:close/>
                </a:path>
              </a:pathLst>
            </a:custGeom>
            <a:solidFill>
              <a:srgbClr val="007BC4"/>
            </a:solidFill>
          </p:spPr>
        </p:sp>
        <p:sp>
          <p:nvSpPr>
            <p:cNvPr id="14" name="TextBox 6">
              <a:extLst>
                <a:ext uri="{FF2B5EF4-FFF2-40B4-BE49-F238E27FC236}">
                  <a16:creationId xmlns:a16="http://schemas.microsoft.com/office/drawing/2014/main" id="{0547EA51-8C2B-43A3-B74B-1AED11B9BC0E}"/>
                </a:ext>
              </a:extLst>
            </p:cNvPr>
            <p:cNvSpPr txBox="1"/>
            <p:nvPr/>
          </p:nvSpPr>
          <p:spPr>
            <a:xfrm>
              <a:off x="-299365" y="-105834"/>
              <a:ext cx="2695633" cy="4505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863"/>
                </a:lnSpc>
              </a:pPr>
              <a:r>
                <a:rPr lang="en-US" sz="3200" dirty="0" err="1">
                  <a:solidFill>
                    <a:srgbClr val="FEFEFF"/>
                  </a:solidFill>
                  <a:latin typeface="Xunta Sans"/>
                </a:rPr>
                <a:t>Aprendizaxe</a:t>
              </a:r>
              <a:r>
                <a:rPr lang="en-US" sz="3200" dirty="0">
                  <a:solidFill>
                    <a:srgbClr val="FEFEFF"/>
                  </a:solidFill>
                  <a:latin typeface="Xunta Sans"/>
                </a:rPr>
                <a:t> </a:t>
              </a:r>
              <a:r>
                <a:rPr lang="en-US" sz="3200" dirty="0" err="1">
                  <a:solidFill>
                    <a:srgbClr val="FEFEFF"/>
                  </a:solidFill>
                  <a:latin typeface="Xunta Sans"/>
                </a:rPr>
                <a:t>en</a:t>
              </a:r>
              <a:r>
                <a:rPr lang="en-US" sz="3200" dirty="0">
                  <a:solidFill>
                    <a:srgbClr val="FEFEFF"/>
                  </a:solidFill>
                  <a:latin typeface="Xunta Sans"/>
                </a:rPr>
                <a:t> Familia</a:t>
              </a:r>
            </a:p>
          </p:txBody>
        </p:sp>
      </p:grpSp>
      <p:sp>
        <p:nvSpPr>
          <p:cNvPr id="28" name="TextBox 9">
            <a:extLst>
              <a:ext uri="{FF2B5EF4-FFF2-40B4-BE49-F238E27FC236}">
                <a16:creationId xmlns:a16="http://schemas.microsoft.com/office/drawing/2014/main" id="{547D35A9-908C-4ADB-9722-F80597C05D54}"/>
              </a:ext>
            </a:extLst>
          </p:cNvPr>
          <p:cNvSpPr txBox="1"/>
          <p:nvPr/>
        </p:nvSpPr>
        <p:spPr>
          <a:xfrm>
            <a:off x="1473486" y="1736090"/>
            <a:ext cx="6658080" cy="71438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>
              <a:lnSpc>
                <a:spcPts val="2127"/>
              </a:lnSpc>
            </a:pPr>
            <a:r>
              <a:rPr lang="en-US" sz="2400" dirty="0">
                <a:solidFill>
                  <a:srgbClr val="000000"/>
                </a:solidFill>
                <a:latin typeface="Xunta Sans"/>
              </a:rPr>
              <a:t>Que </a:t>
            </a:r>
            <a:r>
              <a:rPr lang="en-US" sz="2400" dirty="0" err="1">
                <a:solidFill>
                  <a:srgbClr val="000000"/>
                </a:solidFill>
                <a:latin typeface="Xunta Sans"/>
              </a:rPr>
              <a:t>cres</a:t>
            </a:r>
            <a:r>
              <a:rPr lang="en-US" sz="2400" dirty="0">
                <a:solidFill>
                  <a:srgbClr val="000000"/>
                </a:solidFill>
                <a:latin typeface="Xunta Sans"/>
              </a:rPr>
              <a:t> que é a </a:t>
            </a:r>
            <a:r>
              <a:rPr lang="en-US" sz="2400" dirty="0" err="1">
                <a:solidFill>
                  <a:srgbClr val="000000"/>
                </a:solidFill>
                <a:latin typeface="Xunta Sans"/>
              </a:rPr>
              <a:t>aprendizaxe</a:t>
            </a:r>
            <a:r>
              <a:rPr lang="en-US" sz="2400" dirty="0">
                <a:solidFill>
                  <a:srgbClr val="000000"/>
                </a:solidFill>
                <a:latin typeface="Xunta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Xunta Sans"/>
              </a:rPr>
              <a:t>en</a:t>
            </a:r>
            <a:r>
              <a:rPr lang="en-US" sz="2400" dirty="0">
                <a:solidFill>
                  <a:srgbClr val="000000"/>
                </a:solidFill>
                <a:latin typeface="Xunta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Xunta Sans"/>
              </a:rPr>
              <a:t>familia</a:t>
            </a:r>
            <a:r>
              <a:rPr lang="en-US" sz="2400" dirty="0">
                <a:solidFill>
                  <a:srgbClr val="000000"/>
                </a:solidFill>
                <a:latin typeface="Xunta Sans"/>
              </a:rPr>
              <a:t> ?</a:t>
            </a:r>
            <a:r>
              <a:rPr lang="en-US" sz="1100" dirty="0">
                <a:solidFill>
                  <a:srgbClr val="000000"/>
                </a:solidFill>
                <a:latin typeface="Xunta Sans"/>
              </a:rPr>
              <a:t> 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447ED02B-7F11-72C2-2AF9-564691B09ECA}"/>
              </a:ext>
            </a:extLst>
          </p:cNvPr>
          <p:cNvGrpSpPr/>
          <p:nvPr/>
        </p:nvGrpSpPr>
        <p:grpSpPr>
          <a:xfrm>
            <a:off x="2846837" y="3062187"/>
            <a:ext cx="4603513" cy="3332333"/>
            <a:chOff x="2937583" y="2417242"/>
            <a:chExt cx="4603513" cy="3332333"/>
          </a:xfrm>
        </p:grpSpPr>
        <p:pic>
          <p:nvPicPr>
            <p:cNvPr id="5" name="Imagen 4">
              <a:hlinkClick r:id="rId4"/>
              <a:extLst>
                <a:ext uri="{FF2B5EF4-FFF2-40B4-BE49-F238E27FC236}">
                  <a16:creationId xmlns:a16="http://schemas.microsoft.com/office/drawing/2014/main" id="{D7320243-5030-B9B3-DEF1-07A2B54418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33031" y="4118754"/>
              <a:ext cx="1668925" cy="1630821"/>
            </a:xfrm>
            <a:prstGeom prst="rect">
              <a:avLst/>
            </a:prstGeom>
          </p:spPr>
        </p:pic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58523677-D552-72EB-0B48-B04B0979C171}"/>
                </a:ext>
              </a:extLst>
            </p:cNvPr>
            <p:cNvGrpSpPr/>
            <p:nvPr/>
          </p:nvGrpSpPr>
          <p:grpSpPr>
            <a:xfrm>
              <a:off x="2937583" y="2417242"/>
              <a:ext cx="4603513" cy="1546200"/>
              <a:chOff x="2937583" y="2417242"/>
              <a:chExt cx="4819537" cy="1546200"/>
            </a:xfrm>
          </p:grpSpPr>
          <p:sp>
            <p:nvSpPr>
              <p:cNvPr id="7" name="TextBox 9">
                <a:extLst>
                  <a:ext uri="{FF2B5EF4-FFF2-40B4-BE49-F238E27FC236}">
                    <a16:creationId xmlns:a16="http://schemas.microsoft.com/office/drawing/2014/main" id="{80037F0E-E907-4867-CB6C-CB8D632217C2}"/>
                  </a:ext>
                </a:extLst>
              </p:cNvPr>
              <p:cNvSpPr txBox="1"/>
              <p:nvPr/>
            </p:nvSpPr>
            <p:spPr>
              <a:xfrm>
                <a:off x="2937583" y="2417242"/>
                <a:ext cx="4819537" cy="1546200"/>
              </a:xfrm>
              <a:prstGeom prst="rect">
                <a:avLst/>
              </a:prstGeom>
              <a:ln w="57150">
                <a:solidFill>
                  <a:srgbClr val="0070C0"/>
                </a:solidFill>
              </a:ln>
            </p:spPr>
            <p:txBody>
              <a:bodyPr lIns="50800" tIns="50800" rIns="50800" bIns="50800" rtlCol="0" anchor="ctr"/>
              <a:lstStyle/>
              <a:p>
                <a:pPr algn="just">
                  <a:lnSpc>
                    <a:spcPts val="2300"/>
                  </a:lnSpc>
                </a:pPr>
                <a:endParaRPr lang="en-US" sz="1399" b="1" dirty="0">
                  <a:solidFill>
                    <a:srgbClr val="000000"/>
                  </a:solidFill>
                  <a:latin typeface="Xunta Sans"/>
                </a:endParaRPr>
              </a:p>
            </p:txBody>
          </p:sp>
          <p:pic>
            <p:nvPicPr>
              <p:cNvPr id="8" name="Imagen 7">
                <a:extLst>
                  <a:ext uri="{FF2B5EF4-FFF2-40B4-BE49-F238E27FC236}">
                    <a16:creationId xmlns:a16="http://schemas.microsoft.com/office/drawing/2014/main" id="{F561CCCD-C58D-9242-A7D1-B3D0A96D23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42488" y="2645271"/>
                <a:ext cx="3659290" cy="109014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466300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97555" y="238759"/>
            <a:ext cx="2728570" cy="2926080"/>
          </a:xfrm>
          <a:custGeom>
            <a:avLst/>
            <a:gdLst/>
            <a:ahLst/>
            <a:cxnLst/>
            <a:rect l="l" t="t" r="r" b="b"/>
            <a:pathLst>
              <a:path w="2728570" h="2926080">
                <a:moveTo>
                  <a:pt x="0" y="0"/>
                </a:moveTo>
                <a:lnTo>
                  <a:pt x="2728569" y="0"/>
                </a:lnTo>
                <a:lnTo>
                  <a:pt x="2728569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6915131" y="4184212"/>
            <a:ext cx="2728570" cy="2926080"/>
          </a:xfrm>
          <a:custGeom>
            <a:avLst/>
            <a:gdLst/>
            <a:ahLst/>
            <a:cxnLst/>
            <a:rect l="l" t="t" r="r" b="b"/>
            <a:pathLst>
              <a:path w="2728570" h="2926080">
                <a:moveTo>
                  <a:pt x="0" y="0"/>
                </a:moveTo>
                <a:lnTo>
                  <a:pt x="2728570" y="0"/>
                </a:lnTo>
                <a:lnTo>
                  <a:pt x="2728570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4">
            <a:extLst>
              <a:ext uri="{FF2B5EF4-FFF2-40B4-BE49-F238E27FC236}">
                <a16:creationId xmlns:a16="http://schemas.microsoft.com/office/drawing/2014/main" id="{5ACE3EEE-C82E-4884-B951-D552500CEB41}"/>
              </a:ext>
            </a:extLst>
          </p:cNvPr>
          <p:cNvGrpSpPr/>
          <p:nvPr/>
        </p:nvGrpSpPr>
        <p:grpSpPr>
          <a:xfrm>
            <a:off x="2635190" y="237960"/>
            <a:ext cx="6679607" cy="1216564"/>
            <a:chOff x="-26459" y="-105834"/>
            <a:chExt cx="2327376" cy="450579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4C1B78C7-7BDE-4965-BB69-9EA554D6F464}"/>
                </a:ext>
              </a:extLst>
            </p:cNvPr>
            <p:cNvSpPr/>
            <p:nvPr/>
          </p:nvSpPr>
          <p:spPr>
            <a:xfrm>
              <a:off x="0" y="0"/>
              <a:ext cx="2300917" cy="288654"/>
            </a:xfrm>
            <a:custGeom>
              <a:avLst/>
              <a:gdLst/>
              <a:ahLst/>
              <a:cxnLst/>
              <a:rect l="l" t="t" r="r" b="b"/>
              <a:pathLst>
                <a:path w="2300917" h="288654">
                  <a:moveTo>
                    <a:pt x="44863" y="0"/>
                  </a:moveTo>
                  <a:lnTo>
                    <a:pt x="2256055" y="0"/>
                  </a:lnTo>
                  <a:cubicBezTo>
                    <a:pt x="2280832" y="0"/>
                    <a:pt x="2300917" y="20086"/>
                    <a:pt x="2300917" y="44863"/>
                  </a:cubicBezTo>
                  <a:lnTo>
                    <a:pt x="2300917" y="243791"/>
                  </a:lnTo>
                  <a:cubicBezTo>
                    <a:pt x="2300917" y="255690"/>
                    <a:pt x="2296191" y="267101"/>
                    <a:pt x="2287777" y="275514"/>
                  </a:cubicBezTo>
                  <a:cubicBezTo>
                    <a:pt x="2279364" y="283928"/>
                    <a:pt x="2267953" y="288654"/>
                    <a:pt x="2256055" y="288654"/>
                  </a:cubicBezTo>
                  <a:lnTo>
                    <a:pt x="44863" y="288654"/>
                  </a:lnTo>
                  <a:cubicBezTo>
                    <a:pt x="32964" y="288654"/>
                    <a:pt x="21553" y="283928"/>
                    <a:pt x="13140" y="275514"/>
                  </a:cubicBezTo>
                  <a:cubicBezTo>
                    <a:pt x="4727" y="267101"/>
                    <a:pt x="0" y="255690"/>
                    <a:pt x="0" y="243791"/>
                  </a:cubicBezTo>
                  <a:lnTo>
                    <a:pt x="0" y="44863"/>
                  </a:lnTo>
                  <a:cubicBezTo>
                    <a:pt x="0" y="32964"/>
                    <a:pt x="4727" y="21553"/>
                    <a:pt x="13140" y="13140"/>
                  </a:cubicBezTo>
                  <a:cubicBezTo>
                    <a:pt x="21553" y="4727"/>
                    <a:pt x="32964" y="0"/>
                    <a:pt x="44863" y="0"/>
                  </a:cubicBezTo>
                  <a:close/>
                </a:path>
              </a:pathLst>
            </a:custGeom>
            <a:solidFill>
              <a:srgbClr val="007BC4"/>
            </a:solidFill>
          </p:spPr>
        </p:sp>
        <p:sp>
          <p:nvSpPr>
            <p:cNvPr id="14" name="TextBox 6">
              <a:extLst>
                <a:ext uri="{FF2B5EF4-FFF2-40B4-BE49-F238E27FC236}">
                  <a16:creationId xmlns:a16="http://schemas.microsoft.com/office/drawing/2014/main" id="{0547EA51-8C2B-43A3-B74B-1AED11B9BC0E}"/>
                </a:ext>
              </a:extLst>
            </p:cNvPr>
            <p:cNvSpPr txBox="1"/>
            <p:nvPr/>
          </p:nvSpPr>
          <p:spPr>
            <a:xfrm>
              <a:off x="-26459" y="-105834"/>
              <a:ext cx="2300917" cy="4505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4863"/>
                </a:lnSpc>
              </a:pPr>
              <a:r>
                <a:rPr lang="en-US" sz="3199" dirty="0">
                  <a:solidFill>
                    <a:srgbClr val="FEFEFF"/>
                  </a:solidFill>
                  <a:latin typeface="Xunta Sans"/>
                </a:rPr>
                <a:t>    </a:t>
              </a:r>
              <a:r>
                <a:rPr lang="en-US" sz="3199" dirty="0" err="1">
                  <a:solidFill>
                    <a:srgbClr val="FEFEFF"/>
                  </a:solidFill>
                  <a:latin typeface="Xunta Sans"/>
                </a:rPr>
                <a:t>Presentación</a:t>
              </a:r>
              <a:r>
                <a:rPr lang="en-US" sz="3199" dirty="0">
                  <a:solidFill>
                    <a:srgbClr val="FEFEFF"/>
                  </a:solidFill>
                  <a:latin typeface="Xunta Sans"/>
                </a:rPr>
                <a:t> do </a:t>
              </a:r>
              <a:r>
                <a:rPr lang="en-US" sz="3199" dirty="0" err="1">
                  <a:solidFill>
                    <a:srgbClr val="FEFEFF"/>
                  </a:solidFill>
                  <a:latin typeface="Xunta Sans"/>
                </a:rPr>
                <a:t>produto</a:t>
              </a:r>
              <a:r>
                <a:rPr lang="en-US" sz="3199" dirty="0">
                  <a:solidFill>
                    <a:srgbClr val="FEFEFF"/>
                  </a:solidFill>
                  <a:latin typeface="Xunta Sans"/>
                </a:rPr>
                <a:t> final</a:t>
              </a:r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2B1AB2DB-FF32-4D73-9457-213D9714C639}"/>
              </a:ext>
            </a:extLst>
          </p:cNvPr>
          <p:cNvGrpSpPr/>
          <p:nvPr/>
        </p:nvGrpSpPr>
        <p:grpSpPr>
          <a:xfrm>
            <a:off x="1960681" y="316964"/>
            <a:ext cx="694255" cy="1216564"/>
            <a:chOff x="-1080011" y="-105834"/>
            <a:chExt cx="968655" cy="450579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335D08D2-B771-471C-8597-F7AE0719E489}"/>
                </a:ext>
              </a:extLst>
            </p:cNvPr>
            <p:cNvSpPr/>
            <p:nvPr/>
          </p:nvSpPr>
          <p:spPr>
            <a:xfrm>
              <a:off x="-1080011" y="-27218"/>
              <a:ext cx="911308" cy="288654"/>
            </a:xfrm>
            <a:custGeom>
              <a:avLst/>
              <a:gdLst/>
              <a:ahLst/>
              <a:cxnLst/>
              <a:rect l="l" t="t" r="r" b="b"/>
              <a:pathLst>
                <a:path w="2300917" h="288654">
                  <a:moveTo>
                    <a:pt x="44863" y="0"/>
                  </a:moveTo>
                  <a:lnTo>
                    <a:pt x="2256055" y="0"/>
                  </a:lnTo>
                  <a:cubicBezTo>
                    <a:pt x="2280832" y="0"/>
                    <a:pt x="2300917" y="20086"/>
                    <a:pt x="2300917" y="44863"/>
                  </a:cubicBezTo>
                  <a:lnTo>
                    <a:pt x="2300917" y="243791"/>
                  </a:lnTo>
                  <a:cubicBezTo>
                    <a:pt x="2300917" y="255690"/>
                    <a:pt x="2296191" y="267101"/>
                    <a:pt x="2287777" y="275514"/>
                  </a:cubicBezTo>
                  <a:cubicBezTo>
                    <a:pt x="2279364" y="283928"/>
                    <a:pt x="2267953" y="288654"/>
                    <a:pt x="2256055" y="288654"/>
                  </a:cubicBezTo>
                  <a:lnTo>
                    <a:pt x="44863" y="288654"/>
                  </a:lnTo>
                  <a:cubicBezTo>
                    <a:pt x="32964" y="288654"/>
                    <a:pt x="21553" y="283928"/>
                    <a:pt x="13140" y="275514"/>
                  </a:cubicBezTo>
                  <a:cubicBezTo>
                    <a:pt x="4727" y="267101"/>
                    <a:pt x="0" y="255690"/>
                    <a:pt x="0" y="243791"/>
                  </a:cubicBezTo>
                  <a:lnTo>
                    <a:pt x="0" y="44863"/>
                  </a:lnTo>
                  <a:cubicBezTo>
                    <a:pt x="0" y="32964"/>
                    <a:pt x="4727" y="21553"/>
                    <a:pt x="13140" y="13140"/>
                  </a:cubicBezTo>
                  <a:cubicBezTo>
                    <a:pt x="21553" y="4727"/>
                    <a:pt x="32964" y="0"/>
                    <a:pt x="44863" y="0"/>
                  </a:cubicBezTo>
                  <a:close/>
                </a:path>
              </a:pathLst>
            </a:custGeom>
            <a:solidFill>
              <a:srgbClr val="007BC4"/>
            </a:solidFill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20" name="TextBox 6">
              <a:extLst>
                <a:ext uri="{FF2B5EF4-FFF2-40B4-BE49-F238E27FC236}">
                  <a16:creationId xmlns:a16="http://schemas.microsoft.com/office/drawing/2014/main" id="{C74BB5FD-9363-44E3-9CC7-F0F9CD8F70AC}"/>
                </a:ext>
              </a:extLst>
            </p:cNvPr>
            <p:cNvSpPr txBox="1"/>
            <p:nvPr/>
          </p:nvSpPr>
          <p:spPr>
            <a:xfrm>
              <a:off x="-1050214" y="-105834"/>
              <a:ext cx="938858" cy="4505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/>
              <a:r>
                <a:rPr lang="en-US" sz="3199" dirty="0">
                  <a:solidFill>
                    <a:srgbClr val="FEFEFF"/>
                  </a:solidFill>
                  <a:latin typeface="Xunta Sans"/>
                </a:rPr>
                <a:t>4</a:t>
              </a:r>
            </a:p>
          </p:txBody>
        </p:sp>
      </p:grpSp>
      <p:sp>
        <p:nvSpPr>
          <p:cNvPr id="15" name="CuadroTexto 20">
            <a:extLst>
              <a:ext uri="{FF2B5EF4-FFF2-40B4-BE49-F238E27FC236}">
                <a16:creationId xmlns:a16="http://schemas.microsoft.com/office/drawing/2014/main" id="{4C88D0D8-B3DA-4FBC-AD47-392A0232B017}"/>
              </a:ext>
            </a:extLst>
          </p:cNvPr>
          <p:cNvSpPr txBox="1"/>
          <p:nvPr/>
        </p:nvSpPr>
        <p:spPr>
          <a:xfrm>
            <a:off x="813816" y="2073424"/>
            <a:ext cx="8383115" cy="1985159"/>
          </a:xfrm>
          <a:prstGeom prst="rect">
            <a:avLst/>
          </a:prstGeom>
          <a:solidFill>
            <a:srgbClr val="739BCB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b="1" u="sng" dirty="0">
                <a:solidFill>
                  <a:schemeClr val="bg1"/>
                </a:solidFill>
                <a:latin typeface="Xunta Sans" panose="00000500000000000000" pitchFamily="2" charset="0"/>
              </a:rPr>
              <a:t>Módulo 4:</a:t>
            </a:r>
            <a:r>
              <a:rPr lang="es-ES" b="1" dirty="0">
                <a:solidFill>
                  <a:schemeClr val="bg1"/>
                </a:solidFill>
                <a:latin typeface="Xunta Sans" panose="00000500000000000000" pitchFamily="2" charset="0"/>
              </a:rPr>
              <a:t> Recordando as actividades </a:t>
            </a:r>
            <a:r>
              <a:rPr lang="es-ES" b="1" dirty="0" err="1">
                <a:solidFill>
                  <a:schemeClr val="bg1"/>
                </a:solidFill>
                <a:latin typeface="Xunta Sans" panose="00000500000000000000" pitchFamily="2" charset="0"/>
              </a:rPr>
              <a:t>tradicionais</a:t>
            </a:r>
            <a:endParaRPr lang="es-ES" b="1" dirty="0">
              <a:solidFill>
                <a:schemeClr val="bg1"/>
              </a:solidFill>
              <a:latin typeface="Xunta Sans" panose="00000500000000000000" pitchFamily="2" charset="0"/>
            </a:endParaRPr>
          </a:p>
          <a:p>
            <a:pPr marL="342900" indent="-342900">
              <a:buAutoNum type="arabicPeriod"/>
            </a:pPr>
            <a:r>
              <a:rPr lang="es-ES" sz="1600" dirty="0">
                <a:latin typeface="Xunta Sans" panose="00000500000000000000" pitchFamily="2" charset="0"/>
              </a:rPr>
              <a:t>Aplicación de actividades </a:t>
            </a:r>
            <a:r>
              <a:rPr lang="es-ES" sz="1600" dirty="0" err="1">
                <a:latin typeface="Xunta Sans" panose="00000500000000000000" pitchFamily="2" charset="0"/>
              </a:rPr>
              <a:t>tradicionais</a:t>
            </a:r>
            <a:r>
              <a:rPr lang="es-ES" sz="1600" dirty="0">
                <a:latin typeface="Xunta Sans" panose="00000500000000000000" pitchFamily="2" charset="0"/>
              </a:rPr>
              <a:t> de </a:t>
            </a:r>
            <a:r>
              <a:rPr lang="es-ES" sz="1600" dirty="0" err="1">
                <a:latin typeface="Xunta Sans" panose="00000500000000000000" pitchFamily="2" charset="0"/>
              </a:rPr>
              <a:t>Aprendizaxe</a:t>
            </a:r>
            <a:r>
              <a:rPr lang="es-ES" sz="1600" dirty="0">
                <a:latin typeface="Xunta Sans" panose="00000500000000000000" pitchFamily="2" charset="0"/>
              </a:rPr>
              <a:t> en Familia.</a:t>
            </a:r>
          </a:p>
          <a:p>
            <a:pPr marL="342900" indent="-342900">
              <a:buAutoNum type="arabicPeriod"/>
            </a:pPr>
            <a:r>
              <a:rPr lang="es-ES" sz="1600" dirty="0" err="1">
                <a:latin typeface="Xunta Sans" panose="00000500000000000000" pitchFamily="2" charset="0"/>
              </a:rPr>
              <a:t>Aprendizaxe</a:t>
            </a:r>
            <a:r>
              <a:rPr lang="es-ES" sz="1600" dirty="0">
                <a:latin typeface="Xunta Sans" panose="00000500000000000000" pitchFamily="2" charset="0"/>
              </a:rPr>
              <a:t> en Familia a través da fotografía.</a:t>
            </a:r>
          </a:p>
          <a:p>
            <a:pPr marL="342900" indent="-342900">
              <a:buAutoNum type="arabicPeriod"/>
            </a:pPr>
            <a:r>
              <a:rPr lang="es-ES" sz="1600" dirty="0" err="1">
                <a:latin typeface="Xunta Sans" panose="00000500000000000000" pitchFamily="2" charset="0"/>
              </a:rPr>
              <a:t>Aprendizaxe</a:t>
            </a:r>
            <a:r>
              <a:rPr lang="es-ES" sz="1600" dirty="0">
                <a:latin typeface="Xunta Sans" panose="00000500000000000000" pitchFamily="2" charset="0"/>
              </a:rPr>
              <a:t> en Familia </a:t>
            </a:r>
            <a:r>
              <a:rPr lang="es-ES" sz="1600" dirty="0" err="1">
                <a:latin typeface="Xunta Sans" panose="00000500000000000000" pitchFamily="2" charset="0"/>
              </a:rPr>
              <a:t>co</a:t>
            </a:r>
            <a:r>
              <a:rPr lang="es-ES" sz="1600" dirty="0">
                <a:latin typeface="Xunta Sans" panose="00000500000000000000" pitchFamily="2" charset="0"/>
              </a:rPr>
              <a:t> uso de diarios.</a:t>
            </a:r>
          </a:p>
          <a:p>
            <a:pPr marL="342900" indent="-342900">
              <a:buAutoNum type="arabicPeriod"/>
            </a:pPr>
            <a:r>
              <a:rPr lang="es-ES" sz="1600" dirty="0">
                <a:latin typeface="Xunta Sans" panose="00000500000000000000" pitchFamily="2" charset="0"/>
              </a:rPr>
              <a:t>Aplicación de actividades </a:t>
            </a:r>
            <a:r>
              <a:rPr lang="es-ES" sz="1600" dirty="0" err="1">
                <a:latin typeface="Xunta Sans" panose="00000500000000000000" pitchFamily="2" charset="0"/>
              </a:rPr>
              <a:t>tradicionais</a:t>
            </a:r>
            <a:r>
              <a:rPr lang="es-ES" sz="1600" dirty="0">
                <a:latin typeface="Xunta Sans" panose="00000500000000000000" pitchFamily="2" charset="0"/>
              </a:rPr>
              <a:t> de </a:t>
            </a:r>
            <a:r>
              <a:rPr lang="es-ES" sz="1600" dirty="0" err="1">
                <a:latin typeface="Xunta Sans" panose="00000500000000000000" pitchFamily="2" charset="0"/>
              </a:rPr>
              <a:t>Aprendizaxe</a:t>
            </a:r>
            <a:r>
              <a:rPr lang="es-ES" sz="1600" dirty="0">
                <a:latin typeface="Xunta Sans" panose="00000500000000000000" pitchFamily="2" charset="0"/>
              </a:rPr>
              <a:t> en Familia con participación dos </a:t>
            </a:r>
            <a:r>
              <a:rPr lang="es-ES" sz="1600" dirty="0" err="1">
                <a:latin typeface="Xunta Sans" panose="00000500000000000000" pitchFamily="2" charset="0"/>
              </a:rPr>
              <a:t>pais</a:t>
            </a:r>
            <a:r>
              <a:rPr lang="es-ES" sz="1600" dirty="0">
                <a:latin typeface="Xunta Sans" panose="00000500000000000000" pitchFamily="2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s-ES" sz="1600" dirty="0" err="1">
                <a:latin typeface="Xunta Sans" panose="00000500000000000000" pitchFamily="2" charset="0"/>
              </a:rPr>
              <a:t>Aprendizaxe</a:t>
            </a:r>
            <a:r>
              <a:rPr lang="es-ES" sz="1600" dirty="0">
                <a:latin typeface="Xunta Sans" panose="00000500000000000000" pitchFamily="2" charset="0"/>
              </a:rPr>
              <a:t> en familia </a:t>
            </a:r>
            <a:r>
              <a:rPr lang="es-ES" sz="1600" dirty="0" err="1">
                <a:latin typeface="Xunta Sans" panose="00000500000000000000" pitchFamily="2" charset="0"/>
              </a:rPr>
              <a:t>co</a:t>
            </a:r>
            <a:r>
              <a:rPr lang="es-ES" sz="1600" dirty="0">
                <a:latin typeface="Xunta Sans" panose="00000500000000000000" pitchFamily="2" charset="0"/>
              </a:rPr>
              <a:t> patrimonio cultural.</a:t>
            </a:r>
          </a:p>
        </p:txBody>
      </p:sp>
    </p:spTree>
    <p:extLst>
      <p:ext uri="{BB962C8B-B14F-4D97-AF65-F5344CB8AC3E}">
        <p14:creationId xmlns:p14="http://schemas.microsoft.com/office/powerpoint/2010/main" val="1980959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97555" y="238759"/>
            <a:ext cx="2728570" cy="2926080"/>
          </a:xfrm>
          <a:custGeom>
            <a:avLst/>
            <a:gdLst/>
            <a:ahLst/>
            <a:cxnLst/>
            <a:rect l="l" t="t" r="r" b="b"/>
            <a:pathLst>
              <a:path w="2728570" h="2926080">
                <a:moveTo>
                  <a:pt x="0" y="0"/>
                </a:moveTo>
                <a:lnTo>
                  <a:pt x="2728569" y="0"/>
                </a:lnTo>
                <a:lnTo>
                  <a:pt x="2728569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6915131" y="4184212"/>
            <a:ext cx="2728570" cy="2926080"/>
          </a:xfrm>
          <a:custGeom>
            <a:avLst/>
            <a:gdLst/>
            <a:ahLst/>
            <a:cxnLst/>
            <a:rect l="l" t="t" r="r" b="b"/>
            <a:pathLst>
              <a:path w="2728570" h="2926080">
                <a:moveTo>
                  <a:pt x="0" y="0"/>
                </a:moveTo>
                <a:lnTo>
                  <a:pt x="2728570" y="0"/>
                </a:lnTo>
                <a:lnTo>
                  <a:pt x="2728570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4">
            <a:extLst>
              <a:ext uri="{FF2B5EF4-FFF2-40B4-BE49-F238E27FC236}">
                <a16:creationId xmlns:a16="http://schemas.microsoft.com/office/drawing/2014/main" id="{5ACE3EEE-C82E-4884-B951-D552500CEB41}"/>
              </a:ext>
            </a:extLst>
          </p:cNvPr>
          <p:cNvGrpSpPr/>
          <p:nvPr/>
        </p:nvGrpSpPr>
        <p:grpSpPr>
          <a:xfrm>
            <a:off x="2635190" y="237960"/>
            <a:ext cx="6679607" cy="1216564"/>
            <a:chOff x="-26459" y="-105834"/>
            <a:chExt cx="2327376" cy="450579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4C1B78C7-7BDE-4965-BB69-9EA554D6F464}"/>
                </a:ext>
              </a:extLst>
            </p:cNvPr>
            <p:cNvSpPr/>
            <p:nvPr/>
          </p:nvSpPr>
          <p:spPr>
            <a:xfrm>
              <a:off x="0" y="0"/>
              <a:ext cx="2300917" cy="288654"/>
            </a:xfrm>
            <a:custGeom>
              <a:avLst/>
              <a:gdLst/>
              <a:ahLst/>
              <a:cxnLst/>
              <a:rect l="l" t="t" r="r" b="b"/>
              <a:pathLst>
                <a:path w="2300917" h="288654">
                  <a:moveTo>
                    <a:pt x="44863" y="0"/>
                  </a:moveTo>
                  <a:lnTo>
                    <a:pt x="2256055" y="0"/>
                  </a:lnTo>
                  <a:cubicBezTo>
                    <a:pt x="2280832" y="0"/>
                    <a:pt x="2300917" y="20086"/>
                    <a:pt x="2300917" y="44863"/>
                  </a:cubicBezTo>
                  <a:lnTo>
                    <a:pt x="2300917" y="243791"/>
                  </a:lnTo>
                  <a:cubicBezTo>
                    <a:pt x="2300917" y="255690"/>
                    <a:pt x="2296191" y="267101"/>
                    <a:pt x="2287777" y="275514"/>
                  </a:cubicBezTo>
                  <a:cubicBezTo>
                    <a:pt x="2279364" y="283928"/>
                    <a:pt x="2267953" y="288654"/>
                    <a:pt x="2256055" y="288654"/>
                  </a:cubicBezTo>
                  <a:lnTo>
                    <a:pt x="44863" y="288654"/>
                  </a:lnTo>
                  <a:cubicBezTo>
                    <a:pt x="32964" y="288654"/>
                    <a:pt x="21553" y="283928"/>
                    <a:pt x="13140" y="275514"/>
                  </a:cubicBezTo>
                  <a:cubicBezTo>
                    <a:pt x="4727" y="267101"/>
                    <a:pt x="0" y="255690"/>
                    <a:pt x="0" y="243791"/>
                  </a:cubicBezTo>
                  <a:lnTo>
                    <a:pt x="0" y="44863"/>
                  </a:lnTo>
                  <a:cubicBezTo>
                    <a:pt x="0" y="32964"/>
                    <a:pt x="4727" y="21553"/>
                    <a:pt x="13140" y="13140"/>
                  </a:cubicBezTo>
                  <a:cubicBezTo>
                    <a:pt x="21553" y="4727"/>
                    <a:pt x="32964" y="0"/>
                    <a:pt x="44863" y="0"/>
                  </a:cubicBezTo>
                  <a:close/>
                </a:path>
              </a:pathLst>
            </a:custGeom>
            <a:solidFill>
              <a:srgbClr val="007BC4"/>
            </a:solidFill>
          </p:spPr>
        </p:sp>
        <p:sp>
          <p:nvSpPr>
            <p:cNvPr id="14" name="TextBox 6">
              <a:extLst>
                <a:ext uri="{FF2B5EF4-FFF2-40B4-BE49-F238E27FC236}">
                  <a16:creationId xmlns:a16="http://schemas.microsoft.com/office/drawing/2014/main" id="{0547EA51-8C2B-43A3-B74B-1AED11B9BC0E}"/>
                </a:ext>
              </a:extLst>
            </p:cNvPr>
            <p:cNvSpPr txBox="1"/>
            <p:nvPr/>
          </p:nvSpPr>
          <p:spPr>
            <a:xfrm>
              <a:off x="-26459" y="-105834"/>
              <a:ext cx="2300917" cy="4505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4863"/>
                </a:lnSpc>
              </a:pPr>
              <a:r>
                <a:rPr lang="en-US" sz="3199" dirty="0">
                  <a:solidFill>
                    <a:srgbClr val="FEFEFF"/>
                  </a:solidFill>
                  <a:latin typeface="Xunta Sans"/>
                </a:rPr>
                <a:t>    </a:t>
              </a:r>
              <a:r>
                <a:rPr lang="en-US" sz="3199" dirty="0" err="1">
                  <a:solidFill>
                    <a:srgbClr val="FEFEFF"/>
                  </a:solidFill>
                  <a:latin typeface="Xunta Sans"/>
                </a:rPr>
                <a:t>Presentación</a:t>
              </a:r>
              <a:r>
                <a:rPr lang="en-US" sz="3199" dirty="0">
                  <a:solidFill>
                    <a:srgbClr val="FEFEFF"/>
                  </a:solidFill>
                  <a:latin typeface="Xunta Sans"/>
                </a:rPr>
                <a:t> do </a:t>
              </a:r>
              <a:r>
                <a:rPr lang="en-US" sz="3199" dirty="0" err="1">
                  <a:solidFill>
                    <a:srgbClr val="FEFEFF"/>
                  </a:solidFill>
                  <a:latin typeface="Xunta Sans"/>
                </a:rPr>
                <a:t>produto</a:t>
              </a:r>
              <a:r>
                <a:rPr lang="en-US" sz="3199" dirty="0">
                  <a:solidFill>
                    <a:srgbClr val="FEFEFF"/>
                  </a:solidFill>
                  <a:latin typeface="Xunta Sans"/>
                </a:rPr>
                <a:t> final</a:t>
              </a:r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2B1AB2DB-FF32-4D73-9457-213D9714C639}"/>
              </a:ext>
            </a:extLst>
          </p:cNvPr>
          <p:cNvGrpSpPr/>
          <p:nvPr/>
        </p:nvGrpSpPr>
        <p:grpSpPr>
          <a:xfrm>
            <a:off x="1960681" y="316964"/>
            <a:ext cx="694255" cy="1216564"/>
            <a:chOff x="-1080011" y="-105834"/>
            <a:chExt cx="968655" cy="450579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335D08D2-B771-471C-8597-F7AE0719E489}"/>
                </a:ext>
              </a:extLst>
            </p:cNvPr>
            <p:cNvSpPr/>
            <p:nvPr/>
          </p:nvSpPr>
          <p:spPr>
            <a:xfrm>
              <a:off x="-1080011" y="-27218"/>
              <a:ext cx="911308" cy="288654"/>
            </a:xfrm>
            <a:custGeom>
              <a:avLst/>
              <a:gdLst/>
              <a:ahLst/>
              <a:cxnLst/>
              <a:rect l="l" t="t" r="r" b="b"/>
              <a:pathLst>
                <a:path w="2300917" h="288654">
                  <a:moveTo>
                    <a:pt x="44863" y="0"/>
                  </a:moveTo>
                  <a:lnTo>
                    <a:pt x="2256055" y="0"/>
                  </a:lnTo>
                  <a:cubicBezTo>
                    <a:pt x="2280832" y="0"/>
                    <a:pt x="2300917" y="20086"/>
                    <a:pt x="2300917" y="44863"/>
                  </a:cubicBezTo>
                  <a:lnTo>
                    <a:pt x="2300917" y="243791"/>
                  </a:lnTo>
                  <a:cubicBezTo>
                    <a:pt x="2300917" y="255690"/>
                    <a:pt x="2296191" y="267101"/>
                    <a:pt x="2287777" y="275514"/>
                  </a:cubicBezTo>
                  <a:cubicBezTo>
                    <a:pt x="2279364" y="283928"/>
                    <a:pt x="2267953" y="288654"/>
                    <a:pt x="2256055" y="288654"/>
                  </a:cubicBezTo>
                  <a:lnTo>
                    <a:pt x="44863" y="288654"/>
                  </a:lnTo>
                  <a:cubicBezTo>
                    <a:pt x="32964" y="288654"/>
                    <a:pt x="21553" y="283928"/>
                    <a:pt x="13140" y="275514"/>
                  </a:cubicBezTo>
                  <a:cubicBezTo>
                    <a:pt x="4727" y="267101"/>
                    <a:pt x="0" y="255690"/>
                    <a:pt x="0" y="243791"/>
                  </a:cubicBezTo>
                  <a:lnTo>
                    <a:pt x="0" y="44863"/>
                  </a:lnTo>
                  <a:cubicBezTo>
                    <a:pt x="0" y="32964"/>
                    <a:pt x="4727" y="21553"/>
                    <a:pt x="13140" y="13140"/>
                  </a:cubicBezTo>
                  <a:cubicBezTo>
                    <a:pt x="21553" y="4727"/>
                    <a:pt x="32964" y="0"/>
                    <a:pt x="44863" y="0"/>
                  </a:cubicBezTo>
                  <a:close/>
                </a:path>
              </a:pathLst>
            </a:custGeom>
            <a:solidFill>
              <a:srgbClr val="007BC4"/>
            </a:solidFill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20" name="TextBox 6">
              <a:extLst>
                <a:ext uri="{FF2B5EF4-FFF2-40B4-BE49-F238E27FC236}">
                  <a16:creationId xmlns:a16="http://schemas.microsoft.com/office/drawing/2014/main" id="{C74BB5FD-9363-44E3-9CC7-F0F9CD8F70AC}"/>
                </a:ext>
              </a:extLst>
            </p:cNvPr>
            <p:cNvSpPr txBox="1"/>
            <p:nvPr/>
          </p:nvSpPr>
          <p:spPr>
            <a:xfrm>
              <a:off x="-1050214" y="-105834"/>
              <a:ext cx="938858" cy="4505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/>
              <a:r>
                <a:rPr lang="en-US" sz="3199" dirty="0">
                  <a:solidFill>
                    <a:srgbClr val="FEFEFF"/>
                  </a:solidFill>
                  <a:latin typeface="Xunta Sans"/>
                </a:rPr>
                <a:t>4</a:t>
              </a:r>
            </a:p>
          </p:txBody>
        </p:sp>
      </p:grpSp>
      <p:sp>
        <p:nvSpPr>
          <p:cNvPr id="15" name="TextBox 9">
            <a:extLst>
              <a:ext uri="{FF2B5EF4-FFF2-40B4-BE49-F238E27FC236}">
                <a16:creationId xmlns:a16="http://schemas.microsoft.com/office/drawing/2014/main" id="{6002E74E-0EE3-41C4-9B69-81941C590EC9}"/>
              </a:ext>
            </a:extLst>
          </p:cNvPr>
          <p:cNvSpPr txBox="1"/>
          <p:nvPr/>
        </p:nvSpPr>
        <p:spPr>
          <a:xfrm>
            <a:off x="785358" y="1749801"/>
            <a:ext cx="8182883" cy="2282964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342900" indent="-342900">
              <a:lnSpc>
                <a:spcPts val="2127"/>
              </a:lnSpc>
              <a:buFont typeface="Wingdings" panose="05000000000000000000" pitchFamily="2" charset="2"/>
              <a:buChar char="v"/>
            </a:pPr>
            <a:endParaRPr lang="en-US" sz="2000" b="1" dirty="0">
              <a:solidFill>
                <a:srgbClr val="000000"/>
              </a:solidFill>
              <a:latin typeface="Xunta Sans"/>
            </a:endParaRPr>
          </a:p>
          <a:p>
            <a:pPr marL="342900" indent="-342900">
              <a:lnSpc>
                <a:spcPts val="2127"/>
              </a:lnSpc>
              <a:buFont typeface="Wingdings" panose="05000000000000000000" pitchFamily="2" charset="2"/>
              <a:buChar char="v"/>
            </a:pPr>
            <a:r>
              <a:rPr lang="en-US" sz="2000" b="1" i="1" dirty="0">
                <a:solidFill>
                  <a:srgbClr val="0070C0"/>
                </a:solidFill>
                <a:latin typeface="Xunta Sans"/>
              </a:rPr>
              <a:t>Community outreach for family learning (e-course) / </a:t>
            </a:r>
            <a:r>
              <a:rPr lang="en-US" sz="2000" b="1" i="1" dirty="0" err="1">
                <a:solidFill>
                  <a:srgbClr val="0070C0"/>
                </a:solidFill>
                <a:latin typeface="Xunta Sans"/>
              </a:rPr>
              <a:t>Alcance</a:t>
            </a:r>
            <a:r>
              <a:rPr lang="en-US" sz="2000" b="1" i="1" dirty="0">
                <a:solidFill>
                  <a:srgbClr val="0070C0"/>
                </a:solidFill>
                <a:latin typeface="Xunta Sans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Xunta Sans"/>
              </a:rPr>
              <a:t>comunitario</a:t>
            </a:r>
            <a:r>
              <a:rPr lang="en-US" sz="2000" b="1" i="1" dirty="0">
                <a:solidFill>
                  <a:srgbClr val="0070C0"/>
                </a:solidFill>
                <a:latin typeface="Xunta Sans"/>
              </a:rPr>
              <a:t> para el </a:t>
            </a:r>
            <a:r>
              <a:rPr lang="en-US" sz="2000" b="1" i="1" dirty="0" err="1">
                <a:solidFill>
                  <a:srgbClr val="0070C0"/>
                </a:solidFill>
                <a:latin typeface="Xunta Sans"/>
              </a:rPr>
              <a:t>aprendizaxe</a:t>
            </a:r>
            <a:r>
              <a:rPr lang="en-US" sz="2000" b="1" i="1" dirty="0">
                <a:solidFill>
                  <a:srgbClr val="0070C0"/>
                </a:solidFill>
                <a:latin typeface="Xunta Sans"/>
              </a:rPr>
              <a:t> familiar</a:t>
            </a:r>
            <a:endParaRPr lang="en-US" sz="2000" b="1" dirty="0">
              <a:solidFill>
                <a:srgbClr val="000000"/>
              </a:solidFill>
              <a:latin typeface="Xunta Sans"/>
            </a:endParaRPr>
          </a:p>
          <a:p>
            <a:pPr marL="342900" indent="-342900">
              <a:lnSpc>
                <a:spcPts val="2127"/>
              </a:lnSpc>
              <a:buFont typeface="Wingdings" panose="05000000000000000000" pitchFamily="2" charset="2"/>
              <a:buChar char="v"/>
            </a:pPr>
            <a:endParaRPr lang="en-US" sz="2000" b="1" dirty="0">
              <a:solidFill>
                <a:srgbClr val="000000"/>
              </a:solidFill>
              <a:latin typeface="Xunta Sans"/>
            </a:endParaRPr>
          </a:p>
          <a:p>
            <a:pPr algn="just">
              <a:lnSpc>
                <a:spcPts val="2127"/>
              </a:lnSpc>
            </a:pPr>
            <a:r>
              <a:rPr lang="en-US" sz="2000" dirty="0" err="1">
                <a:solidFill>
                  <a:srgbClr val="000000"/>
                </a:solidFill>
                <a:latin typeface="Xunta Sans"/>
              </a:rPr>
              <a:t>Curso</a:t>
            </a:r>
            <a:r>
              <a:rPr lang="en-US" sz="2000" dirty="0">
                <a:solidFill>
                  <a:srgbClr val="000000"/>
                </a:solidFill>
                <a:latin typeface="Xunta Sans"/>
              </a:rPr>
              <a:t> en </a:t>
            </a:r>
            <a:r>
              <a:rPr lang="en-US" sz="2000" dirty="0" err="1">
                <a:solidFill>
                  <a:srgbClr val="000000"/>
                </a:solidFill>
                <a:latin typeface="Xunta Sans"/>
              </a:rPr>
              <a:t>liña</a:t>
            </a:r>
            <a:r>
              <a:rPr lang="en-US" sz="2000" dirty="0">
                <a:solidFill>
                  <a:srgbClr val="000000"/>
                </a:solidFill>
                <a:latin typeface="Xunta Sans"/>
              </a:rPr>
              <a:t> para </a:t>
            </a:r>
            <a:r>
              <a:rPr lang="en-US" sz="2000" dirty="0" err="1">
                <a:solidFill>
                  <a:srgbClr val="000000"/>
                </a:solidFill>
                <a:latin typeface="Xunta Sans"/>
              </a:rPr>
              <a:t>dotar</a:t>
            </a:r>
            <a:r>
              <a:rPr lang="en-US" sz="2000" dirty="0">
                <a:solidFill>
                  <a:srgbClr val="000000"/>
                </a:solidFill>
                <a:latin typeface="Xunta Sans"/>
              </a:rPr>
              <a:t> a </a:t>
            </a:r>
            <a:r>
              <a:rPr lang="en-US" sz="2000" dirty="0" err="1">
                <a:solidFill>
                  <a:srgbClr val="000000"/>
                </a:solidFill>
                <a:latin typeface="Xunta Sans"/>
              </a:rPr>
              <a:t>formadores</a:t>
            </a:r>
            <a:r>
              <a:rPr lang="en-US" sz="2000" dirty="0">
                <a:solidFill>
                  <a:srgbClr val="000000"/>
                </a:solidFill>
                <a:latin typeface="Xunta Sans"/>
              </a:rPr>
              <a:t> das ferramentas </a:t>
            </a:r>
            <a:r>
              <a:rPr lang="en-US" sz="2000" dirty="0" err="1">
                <a:solidFill>
                  <a:srgbClr val="000000"/>
                </a:solidFill>
                <a:latin typeface="Xunta Sans"/>
              </a:rPr>
              <a:t>necesarias</a:t>
            </a:r>
            <a:r>
              <a:rPr lang="en-US" sz="2000" dirty="0">
                <a:solidFill>
                  <a:srgbClr val="000000"/>
                </a:solidFill>
                <a:latin typeface="Xunta Sans"/>
              </a:rPr>
              <a:t> para </a:t>
            </a:r>
            <a:r>
              <a:rPr lang="en-US" sz="2000" dirty="0" err="1">
                <a:solidFill>
                  <a:srgbClr val="000000"/>
                </a:solidFill>
                <a:latin typeface="Xunta Sans"/>
              </a:rPr>
              <a:t>crear</a:t>
            </a:r>
            <a:r>
              <a:rPr lang="en-US" sz="2000" dirty="0">
                <a:solidFill>
                  <a:srgbClr val="000000"/>
                </a:solidFill>
                <a:latin typeface="Xunta Sans"/>
              </a:rPr>
              <a:t> e </a:t>
            </a:r>
            <a:r>
              <a:rPr lang="en-US" sz="2000" dirty="0" err="1">
                <a:solidFill>
                  <a:srgbClr val="000000"/>
                </a:solidFill>
                <a:latin typeface="Xunta Sans"/>
              </a:rPr>
              <a:t>executar</a:t>
            </a:r>
            <a:r>
              <a:rPr lang="en-US" sz="2000" dirty="0">
                <a:solidFill>
                  <a:srgbClr val="000000"/>
                </a:solidFill>
                <a:latin typeface="Xunta Sans"/>
              </a:rPr>
              <a:t> un plan de </a:t>
            </a:r>
            <a:r>
              <a:rPr lang="en-US" sz="2000" dirty="0" err="1">
                <a:solidFill>
                  <a:srgbClr val="000000"/>
                </a:solidFill>
                <a:latin typeface="Xunta Sans"/>
              </a:rPr>
              <a:t>difusión</a:t>
            </a:r>
            <a:r>
              <a:rPr lang="en-US" sz="2000" dirty="0">
                <a:solidFill>
                  <a:srgbClr val="000000"/>
                </a:solidFill>
                <a:latin typeface="Xunta Sans"/>
              </a:rPr>
              <a:t> entre a </a:t>
            </a:r>
            <a:r>
              <a:rPr lang="en-US" sz="2000" dirty="0" err="1">
                <a:solidFill>
                  <a:srgbClr val="000000"/>
                </a:solidFill>
                <a:latin typeface="Xunta Sans"/>
              </a:rPr>
              <a:t>comunidade</a:t>
            </a:r>
            <a:r>
              <a:rPr lang="en-US" sz="2000" dirty="0">
                <a:solidFill>
                  <a:srgbClr val="000000"/>
                </a:solidFill>
                <a:latin typeface="Xunta Sans"/>
              </a:rPr>
              <a:t> para </a:t>
            </a:r>
            <a:r>
              <a:rPr lang="en-US" sz="2000" dirty="0" err="1">
                <a:solidFill>
                  <a:srgbClr val="000000"/>
                </a:solidFill>
                <a:latin typeface="Xunta Sans"/>
              </a:rPr>
              <a:t>atraer</a:t>
            </a:r>
            <a:r>
              <a:rPr lang="en-US" sz="2000" dirty="0">
                <a:solidFill>
                  <a:srgbClr val="000000"/>
                </a:solidFill>
                <a:latin typeface="Xunta Sans"/>
              </a:rPr>
              <a:t> a </a:t>
            </a:r>
            <a:r>
              <a:rPr lang="en-US" sz="2000" dirty="0" err="1">
                <a:solidFill>
                  <a:srgbClr val="000000"/>
                </a:solidFill>
                <a:latin typeface="Xunta Sans"/>
              </a:rPr>
              <a:t>máis</a:t>
            </a:r>
            <a:r>
              <a:rPr lang="en-US" sz="2000" dirty="0">
                <a:solidFill>
                  <a:srgbClr val="000000"/>
                </a:solidFill>
                <a:latin typeface="Xunta San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Xunta Sans"/>
              </a:rPr>
              <a:t>alumnado</a:t>
            </a:r>
            <a:r>
              <a:rPr lang="en-US" sz="2000" dirty="0">
                <a:solidFill>
                  <a:srgbClr val="000000"/>
                </a:solidFill>
                <a:latin typeface="Xunta Sans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33" y="3873624"/>
            <a:ext cx="4190581" cy="2921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336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97555" y="238759"/>
            <a:ext cx="2728570" cy="2926080"/>
          </a:xfrm>
          <a:custGeom>
            <a:avLst/>
            <a:gdLst/>
            <a:ahLst/>
            <a:cxnLst/>
            <a:rect l="l" t="t" r="r" b="b"/>
            <a:pathLst>
              <a:path w="2728570" h="2926080">
                <a:moveTo>
                  <a:pt x="0" y="0"/>
                </a:moveTo>
                <a:lnTo>
                  <a:pt x="2728569" y="0"/>
                </a:lnTo>
                <a:lnTo>
                  <a:pt x="2728569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6915131" y="4184212"/>
            <a:ext cx="2728570" cy="2926080"/>
          </a:xfrm>
          <a:custGeom>
            <a:avLst/>
            <a:gdLst/>
            <a:ahLst/>
            <a:cxnLst/>
            <a:rect l="l" t="t" r="r" b="b"/>
            <a:pathLst>
              <a:path w="2728570" h="2926080">
                <a:moveTo>
                  <a:pt x="0" y="0"/>
                </a:moveTo>
                <a:lnTo>
                  <a:pt x="2728570" y="0"/>
                </a:lnTo>
                <a:lnTo>
                  <a:pt x="2728570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4">
            <a:extLst>
              <a:ext uri="{FF2B5EF4-FFF2-40B4-BE49-F238E27FC236}">
                <a16:creationId xmlns:a16="http://schemas.microsoft.com/office/drawing/2014/main" id="{5ACE3EEE-C82E-4884-B951-D552500CEB41}"/>
              </a:ext>
            </a:extLst>
          </p:cNvPr>
          <p:cNvGrpSpPr/>
          <p:nvPr/>
        </p:nvGrpSpPr>
        <p:grpSpPr>
          <a:xfrm>
            <a:off x="2635190" y="237960"/>
            <a:ext cx="6679607" cy="1216564"/>
            <a:chOff x="-26459" y="-105834"/>
            <a:chExt cx="2327376" cy="450579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4C1B78C7-7BDE-4965-BB69-9EA554D6F464}"/>
                </a:ext>
              </a:extLst>
            </p:cNvPr>
            <p:cNvSpPr/>
            <p:nvPr/>
          </p:nvSpPr>
          <p:spPr>
            <a:xfrm>
              <a:off x="0" y="0"/>
              <a:ext cx="2300917" cy="288654"/>
            </a:xfrm>
            <a:custGeom>
              <a:avLst/>
              <a:gdLst/>
              <a:ahLst/>
              <a:cxnLst/>
              <a:rect l="l" t="t" r="r" b="b"/>
              <a:pathLst>
                <a:path w="2300917" h="288654">
                  <a:moveTo>
                    <a:pt x="44863" y="0"/>
                  </a:moveTo>
                  <a:lnTo>
                    <a:pt x="2256055" y="0"/>
                  </a:lnTo>
                  <a:cubicBezTo>
                    <a:pt x="2280832" y="0"/>
                    <a:pt x="2300917" y="20086"/>
                    <a:pt x="2300917" y="44863"/>
                  </a:cubicBezTo>
                  <a:lnTo>
                    <a:pt x="2300917" y="243791"/>
                  </a:lnTo>
                  <a:cubicBezTo>
                    <a:pt x="2300917" y="255690"/>
                    <a:pt x="2296191" y="267101"/>
                    <a:pt x="2287777" y="275514"/>
                  </a:cubicBezTo>
                  <a:cubicBezTo>
                    <a:pt x="2279364" y="283928"/>
                    <a:pt x="2267953" y="288654"/>
                    <a:pt x="2256055" y="288654"/>
                  </a:cubicBezTo>
                  <a:lnTo>
                    <a:pt x="44863" y="288654"/>
                  </a:lnTo>
                  <a:cubicBezTo>
                    <a:pt x="32964" y="288654"/>
                    <a:pt x="21553" y="283928"/>
                    <a:pt x="13140" y="275514"/>
                  </a:cubicBezTo>
                  <a:cubicBezTo>
                    <a:pt x="4727" y="267101"/>
                    <a:pt x="0" y="255690"/>
                    <a:pt x="0" y="243791"/>
                  </a:cubicBezTo>
                  <a:lnTo>
                    <a:pt x="0" y="44863"/>
                  </a:lnTo>
                  <a:cubicBezTo>
                    <a:pt x="0" y="32964"/>
                    <a:pt x="4727" y="21553"/>
                    <a:pt x="13140" y="13140"/>
                  </a:cubicBezTo>
                  <a:cubicBezTo>
                    <a:pt x="21553" y="4727"/>
                    <a:pt x="32964" y="0"/>
                    <a:pt x="44863" y="0"/>
                  </a:cubicBezTo>
                  <a:close/>
                </a:path>
              </a:pathLst>
            </a:custGeom>
            <a:solidFill>
              <a:srgbClr val="007BC4"/>
            </a:solidFill>
          </p:spPr>
        </p:sp>
        <p:sp>
          <p:nvSpPr>
            <p:cNvPr id="14" name="TextBox 6">
              <a:extLst>
                <a:ext uri="{FF2B5EF4-FFF2-40B4-BE49-F238E27FC236}">
                  <a16:creationId xmlns:a16="http://schemas.microsoft.com/office/drawing/2014/main" id="{0547EA51-8C2B-43A3-B74B-1AED11B9BC0E}"/>
                </a:ext>
              </a:extLst>
            </p:cNvPr>
            <p:cNvSpPr txBox="1"/>
            <p:nvPr/>
          </p:nvSpPr>
          <p:spPr>
            <a:xfrm>
              <a:off x="-26459" y="-105834"/>
              <a:ext cx="2300917" cy="4505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4863"/>
                </a:lnSpc>
              </a:pPr>
              <a:r>
                <a:rPr lang="en-US" sz="3199" dirty="0">
                  <a:solidFill>
                    <a:srgbClr val="FEFEFF"/>
                  </a:solidFill>
                  <a:latin typeface="Xunta Sans"/>
                </a:rPr>
                <a:t>    </a:t>
              </a:r>
              <a:r>
                <a:rPr lang="gl-ES" sz="3199" dirty="0">
                  <a:solidFill>
                    <a:srgbClr val="FEFEFF"/>
                  </a:solidFill>
                  <a:latin typeface="Xunta Sans"/>
                </a:rPr>
                <a:t>Presentación do produto final</a:t>
              </a:r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2B1AB2DB-FF32-4D73-9457-213D9714C639}"/>
              </a:ext>
            </a:extLst>
          </p:cNvPr>
          <p:cNvGrpSpPr/>
          <p:nvPr/>
        </p:nvGrpSpPr>
        <p:grpSpPr>
          <a:xfrm>
            <a:off x="1960681" y="316964"/>
            <a:ext cx="694255" cy="1216564"/>
            <a:chOff x="-1080011" y="-105834"/>
            <a:chExt cx="968655" cy="450579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335D08D2-B771-471C-8597-F7AE0719E489}"/>
                </a:ext>
              </a:extLst>
            </p:cNvPr>
            <p:cNvSpPr/>
            <p:nvPr/>
          </p:nvSpPr>
          <p:spPr>
            <a:xfrm>
              <a:off x="-1080011" y="-27218"/>
              <a:ext cx="911308" cy="288654"/>
            </a:xfrm>
            <a:custGeom>
              <a:avLst/>
              <a:gdLst/>
              <a:ahLst/>
              <a:cxnLst/>
              <a:rect l="l" t="t" r="r" b="b"/>
              <a:pathLst>
                <a:path w="2300917" h="288654">
                  <a:moveTo>
                    <a:pt x="44863" y="0"/>
                  </a:moveTo>
                  <a:lnTo>
                    <a:pt x="2256055" y="0"/>
                  </a:lnTo>
                  <a:cubicBezTo>
                    <a:pt x="2280832" y="0"/>
                    <a:pt x="2300917" y="20086"/>
                    <a:pt x="2300917" y="44863"/>
                  </a:cubicBezTo>
                  <a:lnTo>
                    <a:pt x="2300917" y="243791"/>
                  </a:lnTo>
                  <a:cubicBezTo>
                    <a:pt x="2300917" y="255690"/>
                    <a:pt x="2296191" y="267101"/>
                    <a:pt x="2287777" y="275514"/>
                  </a:cubicBezTo>
                  <a:cubicBezTo>
                    <a:pt x="2279364" y="283928"/>
                    <a:pt x="2267953" y="288654"/>
                    <a:pt x="2256055" y="288654"/>
                  </a:cubicBezTo>
                  <a:lnTo>
                    <a:pt x="44863" y="288654"/>
                  </a:lnTo>
                  <a:cubicBezTo>
                    <a:pt x="32964" y="288654"/>
                    <a:pt x="21553" y="283928"/>
                    <a:pt x="13140" y="275514"/>
                  </a:cubicBezTo>
                  <a:cubicBezTo>
                    <a:pt x="4727" y="267101"/>
                    <a:pt x="0" y="255690"/>
                    <a:pt x="0" y="243791"/>
                  </a:cubicBezTo>
                  <a:lnTo>
                    <a:pt x="0" y="44863"/>
                  </a:lnTo>
                  <a:cubicBezTo>
                    <a:pt x="0" y="32964"/>
                    <a:pt x="4727" y="21553"/>
                    <a:pt x="13140" y="13140"/>
                  </a:cubicBezTo>
                  <a:cubicBezTo>
                    <a:pt x="21553" y="4727"/>
                    <a:pt x="32964" y="0"/>
                    <a:pt x="44863" y="0"/>
                  </a:cubicBezTo>
                  <a:close/>
                </a:path>
              </a:pathLst>
            </a:custGeom>
            <a:solidFill>
              <a:srgbClr val="007BC4"/>
            </a:solidFill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20" name="TextBox 6">
              <a:extLst>
                <a:ext uri="{FF2B5EF4-FFF2-40B4-BE49-F238E27FC236}">
                  <a16:creationId xmlns:a16="http://schemas.microsoft.com/office/drawing/2014/main" id="{C74BB5FD-9363-44E3-9CC7-F0F9CD8F70AC}"/>
                </a:ext>
              </a:extLst>
            </p:cNvPr>
            <p:cNvSpPr txBox="1"/>
            <p:nvPr/>
          </p:nvSpPr>
          <p:spPr>
            <a:xfrm>
              <a:off x="-1050214" y="-105834"/>
              <a:ext cx="938858" cy="4505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/>
              <a:r>
                <a:rPr lang="en-US" sz="3199" dirty="0">
                  <a:solidFill>
                    <a:srgbClr val="FEFEFF"/>
                  </a:solidFill>
                  <a:latin typeface="Xunta Sans"/>
                </a:rPr>
                <a:t>4</a:t>
              </a:r>
            </a:p>
          </p:txBody>
        </p:sp>
      </p:grp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3C856D8-10EF-4E46-B851-352915562CDE}"/>
              </a:ext>
            </a:extLst>
          </p:cNvPr>
          <p:cNvSpPr txBox="1"/>
          <p:nvPr/>
        </p:nvSpPr>
        <p:spPr>
          <a:xfrm>
            <a:off x="913330" y="1701799"/>
            <a:ext cx="6912768" cy="1738938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gl-ES" b="1" u="sng" dirty="0">
                <a:solidFill>
                  <a:srgbClr val="0070C0"/>
                </a:solidFill>
                <a:latin typeface="Xunta Sans" panose="00000500000000000000" pitchFamily="2" charset="0"/>
              </a:rPr>
              <a:t>Módulo 1:</a:t>
            </a:r>
            <a:r>
              <a:rPr lang="gl-ES" b="1" dirty="0">
                <a:solidFill>
                  <a:srgbClr val="0070C0"/>
                </a:solidFill>
                <a:latin typeface="Xunta Sans" panose="00000500000000000000" pitchFamily="2" charset="0"/>
              </a:rPr>
              <a:t> Recoñecer o público destinatario</a:t>
            </a:r>
          </a:p>
          <a:p>
            <a:pPr marL="342900" indent="-342900">
              <a:buAutoNum type="arabicPeriod"/>
            </a:pPr>
            <a:r>
              <a:rPr lang="gl-ES" sz="1600" dirty="0">
                <a:latin typeface="Xunta Sans" panose="00000500000000000000" pitchFamily="2" charset="0"/>
              </a:rPr>
              <a:t>Perfil do aprendiz. Adulto en situación de desvantaxe social.</a:t>
            </a:r>
          </a:p>
          <a:p>
            <a:pPr marL="342900" indent="-342900">
              <a:buAutoNum type="arabicPeriod"/>
            </a:pPr>
            <a:r>
              <a:rPr lang="gl-ES" sz="1600">
                <a:latin typeface="Xunta Sans" panose="00000500000000000000" pitchFamily="2" charset="0"/>
              </a:rPr>
              <a:t>Desafíos ós </a:t>
            </a:r>
            <a:r>
              <a:rPr lang="gl-ES" sz="1600" dirty="0">
                <a:latin typeface="Xunta Sans" panose="00000500000000000000" pitchFamily="2" charset="0"/>
              </a:rPr>
              <a:t>que se enfrentan.</a:t>
            </a:r>
          </a:p>
          <a:p>
            <a:pPr marL="342900" indent="-342900">
              <a:buAutoNum type="arabicPeriod"/>
            </a:pPr>
            <a:r>
              <a:rPr lang="gl-ES" sz="1600" dirty="0">
                <a:latin typeface="Xunta Sans" panose="00000500000000000000" pitchFamily="2" charset="0"/>
              </a:rPr>
              <a:t>Beneficios que buscan na formación.</a:t>
            </a:r>
          </a:p>
          <a:p>
            <a:pPr marL="342900" indent="-342900">
              <a:buAutoNum type="arabicPeriod"/>
            </a:pPr>
            <a:r>
              <a:rPr lang="gl-ES" sz="1600" dirty="0">
                <a:latin typeface="Xunta Sans" panose="00000500000000000000" pitchFamily="2" charset="0"/>
              </a:rPr>
              <a:t>Como aborda a Aprendizaxe en Familia as necesidades  deste alumnado adulto 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1D7D875-36C9-4747-94C9-A831422DA742}"/>
              </a:ext>
            </a:extLst>
          </p:cNvPr>
          <p:cNvSpPr txBox="1"/>
          <p:nvPr/>
        </p:nvSpPr>
        <p:spPr>
          <a:xfrm>
            <a:off x="2710239" y="3625194"/>
            <a:ext cx="6407096" cy="1246495"/>
          </a:xfrm>
          <a:prstGeom prst="rect">
            <a:avLst/>
          </a:prstGeom>
          <a:solidFill>
            <a:srgbClr val="739BCB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gl-ES" b="1" u="sng" dirty="0">
                <a:solidFill>
                  <a:schemeClr val="bg1"/>
                </a:solidFill>
                <a:latin typeface="Xunta Sans" panose="00000500000000000000" pitchFamily="2" charset="0"/>
              </a:rPr>
              <a:t>Módulo 2:</a:t>
            </a:r>
            <a:r>
              <a:rPr lang="gl-ES" b="1" dirty="0">
                <a:solidFill>
                  <a:schemeClr val="bg1"/>
                </a:solidFill>
                <a:latin typeface="Xunta Sans" panose="00000500000000000000" pitchFamily="2" charset="0"/>
              </a:rPr>
              <a:t> O concepto da Aprendizaxe en Familia</a:t>
            </a:r>
          </a:p>
          <a:p>
            <a:pPr marL="342900" indent="-342900">
              <a:buAutoNum type="arabicPeriod"/>
            </a:pPr>
            <a:r>
              <a:rPr lang="gl-ES" sz="1600" dirty="0">
                <a:latin typeface="Xunta Sans" panose="00000500000000000000" pitchFamily="2" charset="0"/>
              </a:rPr>
              <a:t>Definición e importancia.</a:t>
            </a:r>
          </a:p>
          <a:p>
            <a:pPr marL="342900" indent="-342900">
              <a:buAutoNum type="arabicPeriod"/>
            </a:pPr>
            <a:r>
              <a:rPr lang="gl-ES" sz="1600" dirty="0">
                <a:latin typeface="Xunta Sans" panose="00000500000000000000" pitchFamily="2" charset="0"/>
              </a:rPr>
              <a:t>Beneficios para o alumno, a súa familia e a comunidade.</a:t>
            </a:r>
          </a:p>
          <a:p>
            <a:pPr marL="342900" indent="-342900">
              <a:buAutoNum type="arabicPeriod"/>
            </a:pPr>
            <a:r>
              <a:rPr lang="gl-ES" sz="1600" dirty="0">
                <a:latin typeface="Xunta Sans" panose="00000500000000000000" pitchFamily="2" charset="0"/>
              </a:rPr>
              <a:t>Estudio de diferentes proxectos de Aprendizaxe en Familia.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4C88D0D8-B3DA-4FBC-AD47-392A0232B017}"/>
              </a:ext>
            </a:extLst>
          </p:cNvPr>
          <p:cNvSpPr txBox="1"/>
          <p:nvPr/>
        </p:nvSpPr>
        <p:spPr>
          <a:xfrm>
            <a:off x="895345" y="5097760"/>
            <a:ext cx="8191303" cy="149271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gl-ES" b="1" u="sng" dirty="0">
                <a:solidFill>
                  <a:srgbClr val="0070C0"/>
                </a:solidFill>
                <a:latin typeface="Xunta Sans" panose="00000500000000000000" pitchFamily="2" charset="0"/>
              </a:rPr>
              <a:t>Módulo 3:</a:t>
            </a:r>
            <a:r>
              <a:rPr lang="gl-ES" b="1" dirty="0">
                <a:solidFill>
                  <a:srgbClr val="0070C0"/>
                </a:solidFill>
                <a:latin typeface="Xunta Sans" panose="00000500000000000000" pitchFamily="2" charset="0"/>
              </a:rPr>
              <a:t> Estratexias de marketing para a Aprendizaxe en Familia</a:t>
            </a:r>
          </a:p>
          <a:p>
            <a:pPr marL="342900" indent="-342900">
              <a:buAutoNum type="arabicPeriod"/>
            </a:pPr>
            <a:r>
              <a:rPr lang="gl-ES" sz="1600" dirty="0">
                <a:latin typeface="Xunta Sans" panose="00000500000000000000" pitchFamily="2" charset="0"/>
              </a:rPr>
              <a:t>Desenvolver un plan de marketing.</a:t>
            </a:r>
          </a:p>
          <a:p>
            <a:pPr marL="342900" indent="-342900">
              <a:buAutoNum type="arabicPeriod"/>
            </a:pPr>
            <a:r>
              <a:rPr lang="gl-ES" sz="1600" dirty="0">
                <a:latin typeface="Xunta Sans" panose="00000500000000000000" pitchFamily="2" charset="0"/>
              </a:rPr>
              <a:t>Destacar as características e vantaxes nos contidos promocionais.</a:t>
            </a:r>
          </a:p>
          <a:p>
            <a:pPr marL="342900" indent="-342900">
              <a:buAutoNum type="arabicPeriod"/>
            </a:pPr>
            <a:r>
              <a:rPr lang="gl-ES" sz="1600" dirty="0">
                <a:latin typeface="Xunta Sans" panose="00000500000000000000" pitchFamily="2" charset="0"/>
              </a:rPr>
              <a:t>Educar e atraer á audiencia mediante testemuñas.</a:t>
            </a:r>
          </a:p>
          <a:p>
            <a:pPr marL="342900" indent="-342900">
              <a:buAutoNum type="arabicPeriod"/>
            </a:pPr>
            <a:r>
              <a:rPr lang="gl-ES" sz="1600" dirty="0">
                <a:latin typeface="Xunta Sans" panose="00000500000000000000" pitchFamily="2" charset="0"/>
              </a:rPr>
              <a:t>Organizar actos familiares inclusivos.</a:t>
            </a:r>
          </a:p>
        </p:txBody>
      </p:sp>
    </p:spTree>
    <p:extLst>
      <p:ext uri="{BB962C8B-B14F-4D97-AF65-F5344CB8AC3E}">
        <p14:creationId xmlns:p14="http://schemas.microsoft.com/office/powerpoint/2010/main" val="268344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97555" y="238759"/>
            <a:ext cx="2728570" cy="2926080"/>
          </a:xfrm>
          <a:custGeom>
            <a:avLst/>
            <a:gdLst/>
            <a:ahLst/>
            <a:cxnLst/>
            <a:rect l="l" t="t" r="r" b="b"/>
            <a:pathLst>
              <a:path w="2728570" h="2926080">
                <a:moveTo>
                  <a:pt x="0" y="0"/>
                </a:moveTo>
                <a:lnTo>
                  <a:pt x="2728569" y="0"/>
                </a:lnTo>
                <a:lnTo>
                  <a:pt x="2728569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6915131" y="4184212"/>
            <a:ext cx="2728570" cy="2926080"/>
          </a:xfrm>
          <a:custGeom>
            <a:avLst/>
            <a:gdLst/>
            <a:ahLst/>
            <a:cxnLst/>
            <a:rect l="l" t="t" r="r" b="b"/>
            <a:pathLst>
              <a:path w="2728570" h="2926080">
                <a:moveTo>
                  <a:pt x="0" y="0"/>
                </a:moveTo>
                <a:lnTo>
                  <a:pt x="2728570" y="0"/>
                </a:lnTo>
                <a:lnTo>
                  <a:pt x="2728570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4">
            <a:extLst>
              <a:ext uri="{FF2B5EF4-FFF2-40B4-BE49-F238E27FC236}">
                <a16:creationId xmlns:a16="http://schemas.microsoft.com/office/drawing/2014/main" id="{5ACE3EEE-C82E-4884-B951-D552500CEB41}"/>
              </a:ext>
            </a:extLst>
          </p:cNvPr>
          <p:cNvGrpSpPr/>
          <p:nvPr/>
        </p:nvGrpSpPr>
        <p:grpSpPr>
          <a:xfrm>
            <a:off x="2635190" y="237960"/>
            <a:ext cx="6679607" cy="1216564"/>
            <a:chOff x="-26459" y="-105834"/>
            <a:chExt cx="2327376" cy="450579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4C1B78C7-7BDE-4965-BB69-9EA554D6F464}"/>
                </a:ext>
              </a:extLst>
            </p:cNvPr>
            <p:cNvSpPr/>
            <p:nvPr/>
          </p:nvSpPr>
          <p:spPr>
            <a:xfrm>
              <a:off x="0" y="0"/>
              <a:ext cx="2300917" cy="288654"/>
            </a:xfrm>
            <a:custGeom>
              <a:avLst/>
              <a:gdLst/>
              <a:ahLst/>
              <a:cxnLst/>
              <a:rect l="l" t="t" r="r" b="b"/>
              <a:pathLst>
                <a:path w="2300917" h="288654">
                  <a:moveTo>
                    <a:pt x="44863" y="0"/>
                  </a:moveTo>
                  <a:lnTo>
                    <a:pt x="2256055" y="0"/>
                  </a:lnTo>
                  <a:cubicBezTo>
                    <a:pt x="2280832" y="0"/>
                    <a:pt x="2300917" y="20086"/>
                    <a:pt x="2300917" y="44863"/>
                  </a:cubicBezTo>
                  <a:lnTo>
                    <a:pt x="2300917" y="243791"/>
                  </a:lnTo>
                  <a:cubicBezTo>
                    <a:pt x="2300917" y="255690"/>
                    <a:pt x="2296191" y="267101"/>
                    <a:pt x="2287777" y="275514"/>
                  </a:cubicBezTo>
                  <a:cubicBezTo>
                    <a:pt x="2279364" y="283928"/>
                    <a:pt x="2267953" y="288654"/>
                    <a:pt x="2256055" y="288654"/>
                  </a:cubicBezTo>
                  <a:lnTo>
                    <a:pt x="44863" y="288654"/>
                  </a:lnTo>
                  <a:cubicBezTo>
                    <a:pt x="32964" y="288654"/>
                    <a:pt x="21553" y="283928"/>
                    <a:pt x="13140" y="275514"/>
                  </a:cubicBezTo>
                  <a:cubicBezTo>
                    <a:pt x="4727" y="267101"/>
                    <a:pt x="0" y="255690"/>
                    <a:pt x="0" y="243791"/>
                  </a:cubicBezTo>
                  <a:lnTo>
                    <a:pt x="0" y="44863"/>
                  </a:lnTo>
                  <a:cubicBezTo>
                    <a:pt x="0" y="32964"/>
                    <a:pt x="4727" y="21553"/>
                    <a:pt x="13140" y="13140"/>
                  </a:cubicBezTo>
                  <a:cubicBezTo>
                    <a:pt x="21553" y="4727"/>
                    <a:pt x="32964" y="0"/>
                    <a:pt x="44863" y="0"/>
                  </a:cubicBezTo>
                  <a:close/>
                </a:path>
              </a:pathLst>
            </a:custGeom>
            <a:solidFill>
              <a:srgbClr val="007BC4"/>
            </a:solidFill>
          </p:spPr>
        </p:sp>
        <p:sp>
          <p:nvSpPr>
            <p:cNvPr id="14" name="TextBox 6">
              <a:extLst>
                <a:ext uri="{FF2B5EF4-FFF2-40B4-BE49-F238E27FC236}">
                  <a16:creationId xmlns:a16="http://schemas.microsoft.com/office/drawing/2014/main" id="{0547EA51-8C2B-43A3-B74B-1AED11B9BC0E}"/>
                </a:ext>
              </a:extLst>
            </p:cNvPr>
            <p:cNvSpPr txBox="1"/>
            <p:nvPr/>
          </p:nvSpPr>
          <p:spPr>
            <a:xfrm>
              <a:off x="-26459" y="-105834"/>
              <a:ext cx="2300917" cy="4505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4863"/>
                </a:lnSpc>
              </a:pPr>
              <a:r>
                <a:rPr lang="en-US" sz="3199" dirty="0">
                  <a:solidFill>
                    <a:srgbClr val="FEFEFF"/>
                  </a:solidFill>
                  <a:latin typeface="Xunta Sans"/>
                </a:rPr>
                <a:t>    </a:t>
              </a:r>
              <a:r>
                <a:rPr lang="en-US" sz="3199" dirty="0" err="1">
                  <a:solidFill>
                    <a:srgbClr val="FEFEFF"/>
                  </a:solidFill>
                  <a:latin typeface="Xunta Sans"/>
                </a:rPr>
                <a:t>Presentación</a:t>
              </a:r>
              <a:r>
                <a:rPr lang="en-US" sz="3199" dirty="0">
                  <a:solidFill>
                    <a:srgbClr val="FEFEFF"/>
                  </a:solidFill>
                  <a:latin typeface="Xunta Sans"/>
                </a:rPr>
                <a:t> do </a:t>
              </a:r>
              <a:r>
                <a:rPr lang="en-US" sz="3199" dirty="0" err="1">
                  <a:solidFill>
                    <a:srgbClr val="FEFEFF"/>
                  </a:solidFill>
                  <a:latin typeface="Xunta Sans"/>
                </a:rPr>
                <a:t>produto</a:t>
              </a:r>
              <a:r>
                <a:rPr lang="en-US" sz="3199" dirty="0">
                  <a:solidFill>
                    <a:srgbClr val="FEFEFF"/>
                  </a:solidFill>
                  <a:latin typeface="Xunta Sans"/>
                </a:rPr>
                <a:t> final</a:t>
              </a:r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2B1AB2DB-FF32-4D73-9457-213D9714C639}"/>
              </a:ext>
            </a:extLst>
          </p:cNvPr>
          <p:cNvGrpSpPr/>
          <p:nvPr/>
        </p:nvGrpSpPr>
        <p:grpSpPr>
          <a:xfrm>
            <a:off x="1960681" y="316964"/>
            <a:ext cx="694255" cy="1216564"/>
            <a:chOff x="-1080011" y="-105834"/>
            <a:chExt cx="968655" cy="450579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335D08D2-B771-471C-8597-F7AE0719E489}"/>
                </a:ext>
              </a:extLst>
            </p:cNvPr>
            <p:cNvSpPr/>
            <p:nvPr/>
          </p:nvSpPr>
          <p:spPr>
            <a:xfrm>
              <a:off x="-1080011" y="-27218"/>
              <a:ext cx="911308" cy="288654"/>
            </a:xfrm>
            <a:custGeom>
              <a:avLst/>
              <a:gdLst/>
              <a:ahLst/>
              <a:cxnLst/>
              <a:rect l="l" t="t" r="r" b="b"/>
              <a:pathLst>
                <a:path w="2300917" h="288654">
                  <a:moveTo>
                    <a:pt x="44863" y="0"/>
                  </a:moveTo>
                  <a:lnTo>
                    <a:pt x="2256055" y="0"/>
                  </a:lnTo>
                  <a:cubicBezTo>
                    <a:pt x="2280832" y="0"/>
                    <a:pt x="2300917" y="20086"/>
                    <a:pt x="2300917" y="44863"/>
                  </a:cubicBezTo>
                  <a:lnTo>
                    <a:pt x="2300917" y="243791"/>
                  </a:lnTo>
                  <a:cubicBezTo>
                    <a:pt x="2300917" y="255690"/>
                    <a:pt x="2296191" y="267101"/>
                    <a:pt x="2287777" y="275514"/>
                  </a:cubicBezTo>
                  <a:cubicBezTo>
                    <a:pt x="2279364" y="283928"/>
                    <a:pt x="2267953" y="288654"/>
                    <a:pt x="2256055" y="288654"/>
                  </a:cubicBezTo>
                  <a:lnTo>
                    <a:pt x="44863" y="288654"/>
                  </a:lnTo>
                  <a:cubicBezTo>
                    <a:pt x="32964" y="288654"/>
                    <a:pt x="21553" y="283928"/>
                    <a:pt x="13140" y="275514"/>
                  </a:cubicBezTo>
                  <a:cubicBezTo>
                    <a:pt x="4727" y="267101"/>
                    <a:pt x="0" y="255690"/>
                    <a:pt x="0" y="243791"/>
                  </a:cubicBezTo>
                  <a:lnTo>
                    <a:pt x="0" y="44863"/>
                  </a:lnTo>
                  <a:cubicBezTo>
                    <a:pt x="0" y="32964"/>
                    <a:pt x="4727" y="21553"/>
                    <a:pt x="13140" y="13140"/>
                  </a:cubicBezTo>
                  <a:cubicBezTo>
                    <a:pt x="21553" y="4727"/>
                    <a:pt x="32964" y="0"/>
                    <a:pt x="44863" y="0"/>
                  </a:cubicBezTo>
                  <a:close/>
                </a:path>
              </a:pathLst>
            </a:custGeom>
            <a:solidFill>
              <a:srgbClr val="007BC4"/>
            </a:solidFill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20" name="TextBox 6">
              <a:extLst>
                <a:ext uri="{FF2B5EF4-FFF2-40B4-BE49-F238E27FC236}">
                  <a16:creationId xmlns:a16="http://schemas.microsoft.com/office/drawing/2014/main" id="{C74BB5FD-9363-44E3-9CC7-F0F9CD8F70AC}"/>
                </a:ext>
              </a:extLst>
            </p:cNvPr>
            <p:cNvSpPr txBox="1"/>
            <p:nvPr/>
          </p:nvSpPr>
          <p:spPr>
            <a:xfrm>
              <a:off x="-1050214" y="-105834"/>
              <a:ext cx="938858" cy="4505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/>
              <a:r>
                <a:rPr lang="en-US" sz="3199" dirty="0">
                  <a:solidFill>
                    <a:srgbClr val="FEFEFF"/>
                  </a:solidFill>
                  <a:latin typeface="Xunta Sans"/>
                </a:rPr>
                <a:t>4</a:t>
              </a:r>
            </a:p>
          </p:txBody>
        </p:sp>
      </p:grp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1D7D875-36C9-4747-94C9-A831422DA742}"/>
              </a:ext>
            </a:extLst>
          </p:cNvPr>
          <p:cNvSpPr txBox="1"/>
          <p:nvPr/>
        </p:nvSpPr>
        <p:spPr>
          <a:xfrm>
            <a:off x="605809" y="5632555"/>
            <a:ext cx="8296965" cy="1246495"/>
          </a:xfrm>
          <a:prstGeom prst="rect">
            <a:avLst/>
          </a:prstGeom>
          <a:solidFill>
            <a:srgbClr val="739BCB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b="1" u="sng" dirty="0">
                <a:solidFill>
                  <a:schemeClr val="bg1"/>
                </a:solidFill>
                <a:latin typeface="Xunta Sans" panose="00000500000000000000" pitchFamily="2" charset="0"/>
              </a:rPr>
              <a:t>Módulo 6:</a:t>
            </a:r>
            <a:r>
              <a:rPr lang="es-ES" b="1" dirty="0">
                <a:solidFill>
                  <a:schemeClr val="bg1"/>
                </a:solidFill>
                <a:latin typeface="Xunta Sans" panose="00000500000000000000" pitchFamily="2" charset="0"/>
              </a:rPr>
              <a:t> Uso de plataformas </a:t>
            </a:r>
            <a:r>
              <a:rPr lang="es-ES" b="1" dirty="0" err="1">
                <a:solidFill>
                  <a:schemeClr val="bg1"/>
                </a:solidFill>
                <a:latin typeface="Xunta Sans" panose="00000500000000000000" pitchFamily="2" charset="0"/>
              </a:rPr>
              <a:t>dixitais</a:t>
            </a:r>
            <a:endParaRPr lang="es-ES" b="1" dirty="0">
              <a:solidFill>
                <a:schemeClr val="bg1"/>
              </a:solidFill>
              <a:latin typeface="Xunta Sans" panose="00000500000000000000" pitchFamily="2" charset="0"/>
            </a:endParaRPr>
          </a:p>
          <a:p>
            <a:pPr marL="342900" indent="-342900">
              <a:buAutoNum type="arabicPeriod"/>
            </a:pPr>
            <a:r>
              <a:rPr lang="es-ES" sz="1600" dirty="0" err="1">
                <a:latin typeface="Xunta Sans" panose="00000500000000000000" pitchFamily="2" charset="0"/>
              </a:rPr>
              <a:t>Desenvolvemento</a:t>
            </a:r>
            <a:r>
              <a:rPr lang="es-ES" sz="1600" dirty="0">
                <a:latin typeface="Xunta Sans" panose="00000500000000000000" pitchFamily="2" charset="0"/>
              </a:rPr>
              <a:t> de </a:t>
            </a:r>
            <a:r>
              <a:rPr lang="es-ES" sz="1600" dirty="0" err="1">
                <a:latin typeface="Xunta Sans" panose="00000500000000000000" pitchFamily="2" charset="0"/>
              </a:rPr>
              <a:t>contidos</a:t>
            </a:r>
            <a:r>
              <a:rPr lang="es-ES" sz="1600" dirty="0">
                <a:latin typeface="Xunta Sans" panose="00000500000000000000" pitchFamily="2" charset="0"/>
              </a:rPr>
              <a:t> en línea centrados </a:t>
            </a:r>
            <a:r>
              <a:rPr lang="es-ES" sz="1600" dirty="0" err="1">
                <a:latin typeface="Xunta Sans" panose="00000500000000000000" pitchFamily="2" charset="0"/>
              </a:rPr>
              <a:t>na</a:t>
            </a:r>
            <a:r>
              <a:rPr lang="es-ES" sz="1600" dirty="0">
                <a:latin typeface="Xunta Sans" panose="00000500000000000000" pitchFamily="2" charset="0"/>
              </a:rPr>
              <a:t> Aprendizaje en Familia</a:t>
            </a:r>
          </a:p>
          <a:p>
            <a:pPr marL="342900" indent="-342900">
              <a:buAutoNum type="arabicPeriod"/>
            </a:pPr>
            <a:r>
              <a:rPr lang="es-ES" sz="1600" dirty="0">
                <a:latin typeface="Xunta Sans" panose="00000500000000000000" pitchFamily="2" charset="0"/>
              </a:rPr>
              <a:t>Campañas  </a:t>
            </a:r>
            <a:r>
              <a:rPr lang="es-ES" sz="1600" dirty="0" err="1">
                <a:latin typeface="Xunta Sans" panose="00000500000000000000" pitchFamily="2" charset="0"/>
              </a:rPr>
              <a:t>nas</a:t>
            </a:r>
            <a:r>
              <a:rPr lang="es-ES" sz="1600" dirty="0">
                <a:latin typeface="Xunta Sans" panose="00000500000000000000" pitchFamily="2" charset="0"/>
              </a:rPr>
              <a:t> redes </a:t>
            </a:r>
            <a:r>
              <a:rPr lang="es-ES" sz="1600" dirty="0" err="1">
                <a:latin typeface="Xunta Sans" panose="00000500000000000000" pitchFamily="2" charset="0"/>
              </a:rPr>
              <a:t>sociais</a:t>
            </a:r>
            <a:r>
              <a:rPr lang="es-ES" sz="1600" dirty="0">
                <a:latin typeface="Xunta Sans" panose="00000500000000000000" pitchFamily="2" charset="0"/>
              </a:rPr>
              <a:t> que destaquen as historias de éxito das familias.</a:t>
            </a:r>
          </a:p>
          <a:p>
            <a:pPr marL="342900" indent="-342900">
              <a:buAutoNum type="arabicPeriod"/>
            </a:pPr>
            <a:r>
              <a:rPr lang="es-ES" sz="1600" dirty="0">
                <a:latin typeface="Xunta Sans" panose="00000500000000000000" pitchFamily="2" charset="0"/>
              </a:rPr>
              <a:t>Foros en liña e seminarios web para que as familias debatan os retos e as </a:t>
            </a:r>
            <a:r>
              <a:rPr lang="es-ES" sz="1600" dirty="0" err="1">
                <a:latin typeface="Xunta Sans" panose="00000500000000000000" pitchFamily="2" charset="0"/>
              </a:rPr>
              <a:t>solucións</a:t>
            </a:r>
            <a:r>
              <a:rPr lang="es-ES" sz="1600" dirty="0">
                <a:latin typeface="Xunta Sans" panose="00000500000000000000" pitchFamily="2" charset="0"/>
              </a:rPr>
              <a:t>.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4C88D0D8-B3DA-4FBC-AD47-392A0232B017}"/>
              </a:ext>
            </a:extLst>
          </p:cNvPr>
          <p:cNvSpPr txBox="1"/>
          <p:nvPr/>
        </p:nvSpPr>
        <p:spPr>
          <a:xfrm>
            <a:off x="1561840" y="3441576"/>
            <a:ext cx="7550485" cy="1985159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b="1" u="sng" dirty="0">
                <a:solidFill>
                  <a:srgbClr val="4F81BD"/>
                </a:solidFill>
                <a:latin typeface="Xunta Sans" panose="00000500000000000000" pitchFamily="2" charset="0"/>
              </a:rPr>
              <a:t>Módulo 5:</a:t>
            </a:r>
            <a:r>
              <a:rPr lang="es-ES" b="1" dirty="0">
                <a:solidFill>
                  <a:srgbClr val="4F81BD"/>
                </a:solidFill>
                <a:latin typeface="Xunta Sans" panose="00000500000000000000" pitchFamily="2" charset="0"/>
              </a:rPr>
              <a:t> Compromiso coa </a:t>
            </a:r>
            <a:r>
              <a:rPr lang="es-ES" b="1" dirty="0" err="1">
                <a:solidFill>
                  <a:srgbClr val="4F81BD"/>
                </a:solidFill>
                <a:latin typeface="Xunta Sans" panose="00000500000000000000" pitchFamily="2" charset="0"/>
              </a:rPr>
              <a:t>comunidade</a:t>
            </a:r>
            <a:endParaRPr lang="es-ES" b="1" dirty="0">
              <a:solidFill>
                <a:srgbClr val="4F81BD"/>
              </a:solidFill>
              <a:latin typeface="Xunta Sans" panose="00000500000000000000" pitchFamily="2" charset="0"/>
            </a:endParaRPr>
          </a:p>
          <a:p>
            <a:pPr marL="342900" indent="-342900">
              <a:buAutoNum type="arabicPeriod"/>
            </a:pPr>
            <a:r>
              <a:rPr lang="es-ES" sz="1600" dirty="0">
                <a:latin typeface="Xunta Sans" panose="00000500000000000000" pitchFamily="2" charset="0"/>
              </a:rPr>
              <a:t>Colaboración con centros comunitarios </a:t>
            </a:r>
            <a:r>
              <a:rPr lang="es-ES" sz="1600" dirty="0" err="1">
                <a:latin typeface="Xunta Sans" panose="00000500000000000000" pitchFamily="2" charset="0"/>
              </a:rPr>
              <a:t>locais</a:t>
            </a:r>
            <a:r>
              <a:rPr lang="es-ES" sz="1600" dirty="0">
                <a:latin typeface="Xunta Sans" panose="00000500000000000000" pitchFamily="2" charset="0"/>
              </a:rPr>
              <a:t>, </a:t>
            </a:r>
            <a:r>
              <a:rPr lang="es-ES" sz="1600" dirty="0" err="1">
                <a:latin typeface="Xunta Sans" panose="00000500000000000000" pitchFamily="2" charset="0"/>
              </a:rPr>
              <a:t>escolas</a:t>
            </a:r>
            <a:r>
              <a:rPr lang="es-ES" sz="1600" dirty="0">
                <a:latin typeface="Xunta Sans" panose="00000500000000000000" pitchFamily="2" charset="0"/>
              </a:rPr>
              <a:t> e </a:t>
            </a:r>
            <a:r>
              <a:rPr lang="es-ES" sz="1600" dirty="0" err="1">
                <a:latin typeface="Xunta Sans" panose="00000500000000000000" pitchFamily="2" charset="0"/>
              </a:rPr>
              <a:t>organizacións</a:t>
            </a:r>
            <a:r>
              <a:rPr lang="es-ES" sz="1600" dirty="0">
                <a:latin typeface="Xunta Sans" panose="00000500000000000000" pitchFamily="2" charset="0"/>
              </a:rPr>
              <a:t> </a:t>
            </a:r>
            <a:r>
              <a:rPr lang="es-ES" sz="1600" dirty="0" err="1">
                <a:latin typeface="Xunta Sans" panose="00000500000000000000" pitchFamily="2" charset="0"/>
              </a:rPr>
              <a:t>sen</a:t>
            </a:r>
            <a:r>
              <a:rPr lang="es-ES" sz="1600" dirty="0">
                <a:latin typeface="Xunta Sans" panose="00000500000000000000" pitchFamily="2" charset="0"/>
              </a:rPr>
              <a:t> ánimo de lucro.</a:t>
            </a:r>
          </a:p>
          <a:p>
            <a:pPr marL="342900" indent="-342900">
              <a:buAutoNum type="arabicPeriod"/>
            </a:pPr>
            <a:r>
              <a:rPr lang="es-ES" sz="1600" dirty="0" err="1">
                <a:latin typeface="Xunta Sans" panose="00000500000000000000" pitchFamily="2" charset="0"/>
              </a:rPr>
              <a:t>Acoller</a:t>
            </a:r>
            <a:r>
              <a:rPr lang="es-ES" sz="1600" dirty="0">
                <a:latin typeface="Xunta Sans" panose="00000500000000000000" pitchFamily="2" charset="0"/>
              </a:rPr>
              <a:t> charlas </a:t>
            </a:r>
            <a:r>
              <a:rPr lang="es-ES" sz="1600" dirty="0" err="1">
                <a:latin typeface="Xunta Sans" panose="00000500000000000000" pitchFamily="2" charset="0"/>
              </a:rPr>
              <a:t>ou</a:t>
            </a:r>
            <a:r>
              <a:rPr lang="es-ES" sz="1600" dirty="0">
                <a:latin typeface="Xunta Sans" panose="00000500000000000000" pitchFamily="2" charset="0"/>
              </a:rPr>
              <a:t> talleres comunitarios que destaquen o valor da </a:t>
            </a:r>
            <a:r>
              <a:rPr lang="es-ES" sz="1600" dirty="0" err="1">
                <a:latin typeface="Xunta Sans" panose="00000500000000000000" pitchFamily="2" charset="0"/>
              </a:rPr>
              <a:t>Aprendizaxe</a:t>
            </a:r>
            <a:r>
              <a:rPr lang="es-ES" sz="1600" dirty="0">
                <a:latin typeface="Xunta Sans" panose="00000500000000000000" pitchFamily="2" charset="0"/>
              </a:rPr>
              <a:t> en Familia.</a:t>
            </a:r>
          </a:p>
          <a:p>
            <a:pPr marL="342900" indent="-342900">
              <a:buAutoNum type="arabicPeriod"/>
            </a:pPr>
            <a:r>
              <a:rPr lang="es-ES" sz="1600" dirty="0">
                <a:latin typeface="Xunta Sans" panose="00000500000000000000" pitchFamily="2" charset="0"/>
              </a:rPr>
              <a:t>Utilizar os medios de comunicación </a:t>
            </a:r>
            <a:r>
              <a:rPr lang="es-ES" sz="1600" dirty="0" err="1">
                <a:latin typeface="Xunta Sans" panose="00000500000000000000" pitchFamily="2" charset="0"/>
              </a:rPr>
              <a:t>locais</a:t>
            </a:r>
            <a:r>
              <a:rPr lang="es-ES" sz="1600" dirty="0">
                <a:latin typeface="Xunta Sans" panose="00000500000000000000" pitchFamily="2" charset="0"/>
              </a:rPr>
              <a:t> e as personas </a:t>
            </a:r>
            <a:r>
              <a:rPr lang="es-ES" sz="1600" dirty="0" err="1">
                <a:latin typeface="Xunta Sans" panose="00000500000000000000" pitchFamily="2" charset="0"/>
              </a:rPr>
              <a:t>influíntes</a:t>
            </a:r>
            <a:r>
              <a:rPr lang="es-ES" sz="1600" dirty="0">
                <a:latin typeface="Xunta Sans" panose="00000500000000000000" pitchFamily="2" charset="0"/>
              </a:rPr>
              <a:t> para difundir a </a:t>
            </a:r>
            <a:r>
              <a:rPr lang="es-ES" sz="1600" dirty="0" err="1">
                <a:latin typeface="Xunta Sans" panose="00000500000000000000" pitchFamily="2" charset="0"/>
              </a:rPr>
              <a:t>mensaxe</a:t>
            </a:r>
            <a:r>
              <a:rPr lang="es-ES" sz="1600" dirty="0">
                <a:latin typeface="Xunta Sans" panose="00000500000000000000" pitchFamily="2" charset="0"/>
              </a:rPr>
              <a:t>.</a:t>
            </a:r>
          </a:p>
        </p:txBody>
      </p:sp>
      <p:sp>
        <p:nvSpPr>
          <p:cNvPr id="15" name="CuadroTexto 20">
            <a:extLst>
              <a:ext uri="{FF2B5EF4-FFF2-40B4-BE49-F238E27FC236}">
                <a16:creationId xmlns:a16="http://schemas.microsoft.com/office/drawing/2014/main" id="{4C88D0D8-B3DA-4FBC-AD47-392A0232B017}"/>
              </a:ext>
            </a:extLst>
          </p:cNvPr>
          <p:cNvSpPr txBox="1"/>
          <p:nvPr/>
        </p:nvSpPr>
        <p:spPr>
          <a:xfrm>
            <a:off x="815361" y="1533528"/>
            <a:ext cx="7877863" cy="1754326"/>
          </a:xfrm>
          <a:prstGeom prst="rect">
            <a:avLst/>
          </a:prstGeom>
          <a:solidFill>
            <a:srgbClr val="739BCB"/>
          </a:solidFill>
          <a:ln w="28575">
            <a:solidFill>
              <a:srgbClr val="0070C0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s-ES" b="1" u="sng" dirty="0">
                <a:solidFill>
                  <a:schemeClr val="bg1"/>
                </a:solidFill>
                <a:latin typeface="Xunta Sans" panose="00000500000000000000" pitchFamily="2" charset="0"/>
              </a:rPr>
              <a:t>Módulo 4:</a:t>
            </a:r>
            <a:r>
              <a:rPr lang="es-ES" b="1" dirty="0">
                <a:solidFill>
                  <a:schemeClr val="bg1"/>
                </a:solidFill>
                <a:latin typeface="Xunta Sans" panose="00000500000000000000" pitchFamily="2" charset="0"/>
              </a:rPr>
              <a:t> Pasos prácticos para extender o modelo de </a:t>
            </a:r>
            <a:r>
              <a:rPr lang="es-ES" b="1" dirty="0" err="1">
                <a:solidFill>
                  <a:schemeClr val="bg1"/>
                </a:solidFill>
                <a:latin typeface="Xunta Sans" panose="00000500000000000000" pitchFamily="2" charset="0"/>
              </a:rPr>
              <a:t>Aprendizaxe</a:t>
            </a:r>
            <a:r>
              <a:rPr lang="es-ES" b="1" dirty="0">
                <a:solidFill>
                  <a:schemeClr val="bg1"/>
                </a:solidFill>
                <a:latin typeface="Xunta Sans" panose="00000500000000000000" pitchFamily="2" charset="0"/>
              </a:rPr>
              <a:t> en Familia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ES" sz="1600" dirty="0">
                <a:latin typeface="Xunta Sans" panose="00000500000000000000" pitchFamily="2" charset="0"/>
              </a:rPr>
              <a:t>Identificación dos socios </a:t>
            </a:r>
            <a:r>
              <a:rPr lang="es-ES" sz="1600" dirty="0" err="1">
                <a:latin typeface="Xunta Sans" panose="00000500000000000000" pitchFamily="2" charset="0"/>
              </a:rPr>
              <a:t>potenciais</a:t>
            </a:r>
            <a:r>
              <a:rPr lang="es-ES" sz="1600" dirty="0">
                <a:latin typeface="Xunta Sans" panose="00000500000000000000" pitchFamily="2" charset="0"/>
              </a:rPr>
              <a:t> para a cooperación.</a:t>
            </a:r>
          </a:p>
          <a:p>
            <a:pPr marL="342900" indent="-342900">
              <a:buAutoNum type="arabicPeriod"/>
            </a:pPr>
            <a:r>
              <a:rPr lang="es-ES" sz="1600" dirty="0">
                <a:latin typeface="Xunta Sans" panose="00000500000000000000" pitchFamily="2" charset="0"/>
              </a:rPr>
              <a:t>Deseñar horarios de cursos adaptados </a:t>
            </a:r>
            <a:r>
              <a:rPr lang="es-ES" sz="1600" dirty="0" err="1">
                <a:latin typeface="Xunta Sans" panose="00000500000000000000" pitchFamily="2" charset="0"/>
              </a:rPr>
              <a:t>ás</a:t>
            </a:r>
            <a:r>
              <a:rPr lang="es-ES" sz="1600" dirty="0">
                <a:latin typeface="Xunta Sans" panose="00000500000000000000" pitchFamily="2" charset="0"/>
              </a:rPr>
              <a:t> familias.</a:t>
            </a:r>
          </a:p>
          <a:p>
            <a:pPr marL="342900" indent="-342900">
              <a:buAutoNum type="arabicPeriod"/>
            </a:pPr>
            <a:r>
              <a:rPr lang="es-ES" sz="1600" dirty="0">
                <a:latin typeface="Xunta Sans" panose="00000500000000000000" pitchFamily="2" charset="0"/>
              </a:rPr>
              <a:t>Ofrecer recursos relacionados coa familia .</a:t>
            </a:r>
          </a:p>
          <a:p>
            <a:pPr marL="342900" indent="-342900">
              <a:buAutoNum type="arabicPeriod"/>
            </a:pPr>
            <a:r>
              <a:rPr lang="es-ES" sz="1600" dirty="0">
                <a:latin typeface="Xunta Sans" panose="00000500000000000000" pitchFamily="2" charset="0"/>
              </a:rPr>
              <a:t>Implantación de </a:t>
            </a:r>
            <a:r>
              <a:rPr lang="es-ES" sz="1600" dirty="0" err="1">
                <a:latin typeface="Xunta Sans" panose="00000500000000000000" pitchFamily="2" charset="0"/>
              </a:rPr>
              <a:t>metodoloxías</a:t>
            </a:r>
            <a:r>
              <a:rPr lang="es-ES" sz="1600" dirty="0">
                <a:latin typeface="Xunta Sans" panose="00000500000000000000" pitchFamily="2" charset="0"/>
              </a:rPr>
              <a:t> de </a:t>
            </a:r>
            <a:r>
              <a:rPr lang="es-ES" sz="1600" dirty="0" err="1">
                <a:latin typeface="Xunta Sans" panose="00000500000000000000" pitchFamily="2" charset="0"/>
              </a:rPr>
              <a:t>ensino</a:t>
            </a:r>
            <a:r>
              <a:rPr lang="es-ES" sz="1600" dirty="0">
                <a:latin typeface="Xunta Sans" panose="00000500000000000000" pitchFamily="2" charset="0"/>
              </a:rPr>
              <a:t> integradoras da familia .</a:t>
            </a:r>
          </a:p>
        </p:txBody>
      </p:sp>
    </p:spTree>
    <p:extLst>
      <p:ext uri="{BB962C8B-B14F-4D97-AF65-F5344CB8AC3E}">
        <p14:creationId xmlns:p14="http://schemas.microsoft.com/office/powerpoint/2010/main" val="4186841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1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97555" y="208279"/>
            <a:ext cx="2728570" cy="2926080"/>
          </a:xfrm>
          <a:custGeom>
            <a:avLst/>
            <a:gdLst/>
            <a:ahLst/>
            <a:cxnLst/>
            <a:rect l="l" t="t" r="r" b="b"/>
            <a:pathLst>
              <a:path w="2728570" h="2926080">
                <a:moveTo>
                  <a:pt x="0" y="0"/>
                </a:moveTo>
                <a:lnTo>
                  <a:pt x="2728569" y="0"/>
                </a:lnTo>
                <a:lnTo>
                  <a:pt x="2728569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6915131" y="4184212"/>
            <a:ext cx="2728570" cy="2926080"/>
          </a:xfrm>
          <a:custGeom>
            <a:avLst/>
            <a:gdLst/>
            <a:ahLst/>
            <a:cxnLst/>
            <a:rect l="l" t="t" r="r" b="b"/>
            <a:pathLst>
              <a:path w="2728570" h="2926080">
                <a:moveTo>
                  <a:pt x="0" y="0"/>
                </a:moveTo>
                <a:lnTo>
                  <a:pt x="2728570" y="0"/>
                </a:lnTo>
                <a:lnTo>
                  <a:pt x="2728570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4">
            <a:extLst>
              <a:ext uri="{FF2B5EF4-FFF2-40B4-BE49-F238E27FC236}">
                <a16:creationId xmlns:a16="http://schemas.microsoft.com/office/drawing/2014/main" id="{5ACE3EEE-C82E-4884-B951-D552500CEB41}"/>
              </a:ext>
            </a:extLst>
          </p:cNvPr>
          <p:cNvGrpSpPr/>
          <p:nvPr/>
        </p:nvGrpSpPr>
        <p:grpSpPr>
          <a:xfrm>
            <a:off x="2635190" y="237960"/>
            <a:ext cx="6679607" cy="1216564"/>
            <a:chOff x="-26459" y="-105834"/>
            <a:chExt cx="2327376" cy="450579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4C1B78C7-7BDE-4965-BB69-9EA554D6F464}"/>
                </a:ext>
              </a:extLst>
            </p:cNvPr>
            <p:cNvSpPr/>
            <p:nvPr/>
          </p:nvSpPr>
          <p:spPr>
            <a:xfrm>
              <a:off x="0" y="0"/>
              <a:ext cx="2300917" cy="288654"/>
            </a:xfrm>
            <a:custGeom>
              <a:avLst/>
              <a:gdLst/>
              <a:ahLst/>
              <a:cxnLst/>
              <a:rect l="l" t="t" r="r" b="b"/>
              <a:pathLst>
                <a:path w="2300917" h="288654">
                  <a:moveTo>
                    <a:pt x="44863" y="0"/>
                  </a:moveTo>
                  <a:lnTo>
                    <a:pt x="2256055" y="0"/>
                  </a:lnTo>
                  <a:cubicBezTo>
                    <a:pt x="2280832" y="0"/>
                    <a:pt x="2300917" y="20086"/>
                    <a:pt x="2300917" y="44863"/>
                  </a:cubicBezTo>
                  <a:lnTo>
                    <a:pt x="2300917" y="243791"/>
                  </a:lnTo>
                  <a:cubicBezTo>
                    <a:pt x="2300917" y="255690"/>
                    <a:pt x="2296191" y="267101"/>
                    <a:pt x="2287777" y="275514"/>
                  </a:cubicBezTo>
                  <a:cubicBezTo>
                    <a:pt x="2279364" y="283928"/>
                    <a:pt x="2267953" y="288654"/>
                    <a:pt x="2256055" y="288654"/>
                  </a:cubicBezTo>
                  <a:lnTo>
                    <a:pt x="44863" y="288654"/>
                  </a:lnTo>
                  <a:cubicBezTo>
                    <a:pt x="32964" y="288654"/>
                    <a:pt x="21553" y="283928"/>
                    <a:pt x="13140" y="275514"/>
                  </a:cubicBezTo>
                  <a:cubicBezTo>
                    <a:pt x="4727" y="267101"/>
                    <a:pt x="0" y="255690"/>
                    <a:pt x="0" y="243791"/>
                  </a:cubicBezTo>
                  <a:lnTo>
                    <a:pt x="0" y="44863"/>
                  </a:lnTo>
                  <a:cubicBezTo>
                    <a:pt x="0" y="32964"/>
                    <a:pt x="4727" y="21553"/>
                    <a:pt x="13140" y="13140"/>
                  </a:cubicBezTo>
                  <a:cubicBezTo>
                    <a:pt x="21553" y="4727"/>
                    <a:pt x="32964" y="0"/>
                    <a:pt x="44863" y="0"/>
                  </a:cubicBezTo>
                  <a:close/>
                </a:path>
              </a:pathLst>
            </a:custGeom>
            <a:solidFill>
              <a:srgbClr val="007BC4"/>
            </a:solidFill>
          </p:spPr>
        </p:sp>
        <p:sp>
          <p:nvSpPr>
            <p:cNvPr id="14" name="TextBox 6">
              <a:extLst>
                <a:ext uri="{FF2B5EF4-FFF2-40B4-BE49-F238E27FC236}">
                  <a16:creationId xmlns:a16="http://schemas.microsoft.com/office/drawing/2014/main" id="{0547EA51-8C2B-43A3-B74B-1AED11B9BC0E}"/>
                </a:ext>
              </a:extLst>
            </p:cNvPr>
            <p:cNvSpPr txBox="1"/>
            <p:nvPr/>
          </p:nvSpPr>
          <p:spPr>
            <a:xfrm>
              <a:off x="-26459" y="-105834"/>
              <a:ext cx="2300917" cy="4505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4863"/>
                </a:lnSpc>
              </a:pPr>
              <a:r>
                <a:rPr lang="en-US" sz="3199" dirty="0">
                  <a:solidFill>
                    <a:srgbClr val="FEFEFF"/>
                  </a:solidFill>
                  <a:latin typeface="Xunta Sans"/>
                </a:rPr>
                <a:t>    </a:t>
              </a:r>
              <a:r>
                <a:rPr lang="en-US" sz="3199" dirty="0" err="1">
                  <a:solidFill>
                    <a:srgbClr val="FEFEFF"/>
                  </a:solidFill>
                  <a:latin typeface="Xunta Sans"/>
                </a:rPr>
                <a:t>Presentación</a:t>
              </a:r>
              <a:r>
                <a:rPr lang="en-US" sz="3199" dirty="0">
                  <a:solidFill>
                    <a:srgbClr val="FEFEFF"/>
                  </a:solidFill>
                  <a:latin typeface="Xunta Sans"/>
                </a:rPr>
                <a:t> do </a:t>
              </a:r>
              <a:r>
                <a:rPr lang="en-US" sz="3199" dirty="0" err="1">
                  <a:solidFill>
                    <a:srgbClr val="FEFEFF"/>
                  </a:solidFill>
                  <a:latin typeface="Xunta Sans"/>
                </a:rPr>
                <a:t>produto</a:t>
              </a:r>
              <a:r>
                <a:rPr lang="en-US" sz="3199" dirty="0">
                  <a:solidFill>
                    <a:srgbClr val="FEFEFF"/>
                  </a:solidFill>
                  <a:latin typeface="Xunta Sans"/>
                </a:rPr>
                <a:t> final</a:t>
              </a:r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2B1AB2DB-FF32-4D73-9457-213D9714C639}"/>
              </a:ext>
            </a:extLst>
          </p:cNvPr>
          <p:cNvGrpSpPr/>
          <p:nvPr/>
        </p:nvGrpSpPr>
        <p:grpSpPr>
          <a:xfrm>
            <a:off x="1960681" y="316964"/>
            <a:ext cx="694255" cy="1216564"/>
            <a:chOff x="-1080011" y="-105834"/>
            <a:chExt cx="968655" cy="450579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335D08D2-B771-471C-8597-F7AE0719E489}"/>
                </a:ext>
              </a:extLst>
            </p:cNvPr>
            <p:cNvSpPr/>
            <p:nvPr/>
          </p:nvSpPr>
          <p:spPr>
            <a:xfrm>
              <a:off x="-1080011" y="-27218"/>
              <a:ext cx="911308" cy="288654"/>
            </a:xfrm>
            <a:custGeom>
              <a:avLst/>
              <a:gdLst/>
              <a:ahLst/>
              <a:cxnLst/>
              <a:rect l="l" t="t" r="r" b="b"/>
              <a:pathLst>
                <a:path w="2300917" h="288654">
                  <a:moveTo>
                    <a:pt x="44863" y="0"/>
                  </a:moveTo>
                  <a:lnTo>
                    <a:pt x="2256055" y="0"/>
                  </a:lnTo>
                  <a:cubicBezTo>
                    <a:pt x="2280832" y="0"/>
                    <a:pt x="2300917" y="20086"/>
                    <a:pt x="2300917" y="44863"/>
                  </a:cubicBezTo>
                  <a:lnTo>
                    <a:pt x="2300917" y="243791"/>
                  </a:lnTo>
                  <a:cubicBezTo>
                    <a:pt x="2300917" y="255690"/>
                    <a:pt x="2296191" y="267101"/>
                    <a:pt x="2287777" y="275514"/>
                  </a:cubicBezTo>
                  <a:cubicBezTo>
                    <a:pt x="2279364" y="283928"/>
                    <a:pt x="2267953" y="288654"/>
                    <a:pt x="2256055" y="288654"/>
                  </a:cubicBezTo>
                  <a:lnTo>
                    <a:pt x="44863" y="288654"/>
                  </a:lnTo>
                  <a:cubicBezTo>
                    <a:pt x="32964" y="288654"/>
                    <a:pt x="21553" y="283928"/>
                    <a:pt x="13140" y="275514"/>
                  </a:cubicBezTo>
                  <a:cubicBezTo>
                    <a:pt x="4727" y="267101"/>
                    <a:pt x="0" y="255690"/>
                    <a:pt x="0" y="243791"/>
                  </a:cubicBezTo>
                  <a:lnTo>
                    <a:pt x="0" y="44863"/>
                  </a:lnTo>
                  <a:cubicBezTo>
                    <a:pt x="0" y="32964"/>
                    <a:pt x="4727" y="21553"/>
                    <a:pt x="13140" y="13140"/>
                  </a:cubicBezTo>
                  <a:cubicBezTo>
                    <a:pt x="21553" y="4727"/>
                    <a:pt x="32964" y="0"/>
                    <a:pt x="44863" y="0"/>
                  </a:cubicBezTo>
                  <a:close/>
                </a:path>
              </a:pathLst>
            </a:custGeom>
            <a:solidFill>
              <a:srgbClr val="007BC4"/>
            </a:solidFill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20" name="TextBox 6">
              <a:extLst>
                <a:ext uri="{FF2B5EF4-FFF2-40B4-BE49-F238E27FC236}">
                  <a16:creationId xmlns:a16="http://schemas.microsoft.com/office/drawing/2014/main" id="{C74BB5FD-9363-44E3-9CC7-F0F9CD8F70AC}"/>
                </a:ext>
              </a:extLst>
            </p:cNvPr>
            <p:cNvSpPr txBox="1"/>
            <p:nvPr/>
          </p:nvSpPr>
          <p:spPr>
            <a:xfrm>
              <a:off x="-1050214" y="-105834"/>
              <a:ext cx="938858" cy="4505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/>
              <a:r>
                <a:rPr lang="en-US" sz="3199" dirty="0">
                  <a:solidFill>
                    <a:srgbClr val="FEFEFF"/>
                  </a:solidFill>
                  <a:latin typeface="Xunta Sans"/>
                </a:rPr>
                <a:t>4</a:t>
              </a:r>
            </a:p>
          </p:txBody>
        </p:sp>
      </p:grpSp>
      <p:sp>
        <p:nvSpPr>
          <p:cNvPr id="15" name="TextBox 9">
            <a:extLst>
              <a:ext uri="{FF2B5EF4-FFF2-40B4-BE49-F238E27FC236}">
                <a16:creationId xmlns:a16="http://schemas.microsoft.com/office/drawing/2014/main" id="{6002E74E-0EE3-41C4-9B69-81941C590EC9}"/>
              </a:ext>
            </a:extLst>
          </p:cNvPr>
          <p:cNvSpPr txBox="1"/>
          <p:nvPr/>
        </p:nvSpPr>
        <p:spPr>
          <a:xfrm>
            <a:off x="785357" y="3235151"/>
            <a:ext cx="8182883" cy="1252375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342900" indent="-342900">
              <a:lnSpc>
                <a:spcPts val="2127"/>
              </a:lnSpc>
              <a:buFont typeface="Wingdings" panose="05000000000000000000" pitchFamily="2" charset="2"/>
              <a:buChar char="v"/>
            </a:pPr>
            <a:endParaRPr lang="en-US" sz="2000" b="1" dirty="0">
              <a:solidFill>
                <a:srgbClr val="000000"/>
              </a:solidFill>
              <a:latin typeface="Xunta Sans"/>
            </a:endParaRPr>
          </a:p>
          <a:p>
            <a:pPr marL="342900" indent="-342900">
              <a:lnSpc>
                <a:spcPts val="2127"/>
              </a:lnSpc>
              <a:buFont typeface="Wingdings" panose="05000000000000000000" pitchFamily="2" charset="2"/>
              <a:buChar char="v"/>
            </a:pPr>
            <a:r>
              <a:rPr lang="en-US" sz="2000" b="1" i="1" dirty="0">
                <a:solidFill>
                  <a:srgbClr val="0070C0"/>
                </a:solidFill>
                <a:latin typeface="Xunta Sans"/>
              </a:rPr>
              <a:t>Community outreach for family learning (e-course) / </a:t>
            </a:r>
            <a:r>
              <a:rPr lang="en-US" sz="2000" b="1" i="1" dirty="0" err="1">
                <a:solidFill>
                  <a:srgbClr val="0070C0"/>
                </a:solidFill>
                <a:latin typeface="Xunta Sans"/>
              </a:rPr>
              <a:t>Alcance</a:t>
            </a:r>
            <a:r>
              <a:rPr lang="en-US" sz="2000" b="1" i="1" dirty="0">
                <a:solidFill>
                  <a:srgbClr val="0070C0"/>
                </a:solidFill>
                <a:latin typeface="Xunta Sans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Xunta Sans"/>
              </a:rPr>
              <a:t>comunitario</a:t>
            </a:r>
            <a:r>
              <a:rPr lang="en-US" sz="2000" b="1" i="1" dirty="0">
                <a:solidFill>
                  <a:srgbClr val="0070C0"/>
                </a:solidFill>
                <a:latin typeface="Xunta Sans"/>
              </a:rPr>
              <a:t> para el </a:t>
            </a:r>
            <a:r>
              <a:rPr lang="en-US" sz="2000" b="1" i="1" dirty="0" err="1">
                <a:solidFill>
                  <a:srgbClr val="0070C0"/>
                </a:solidFill>
                <a:latin typeface="Xunta Sans"/>
              </a:rPr>
              <a:t>aprendizaxe</a:t>
            </a:r>
            <a:r>
              <a:rPr lang="en-US" sz="2000" b="1" i="1" dirty="0">
                <a:solidFill>
                  <a:srgbClr val="0070C0"/>
                </a:solidFill>
                <a:latin typeface="Xunta Sans"/>
              </a:rPr>
              <a:t> familiar</a:t>
            </a:r>
            <a:endParaRPr lang="en-US" sz="2000" b="1" dirty="0">
              <a:solidFill>
                <a:srgbClr val="000000"/>
              </a:solidFill>
              <a:latin typeface="Xunta Sans"/>
            </a:endParaRPr>
          </a:p>
          <a:p>
            <a:pPr marL="342900" indent="-342900">
              <a:lnSpc>
                <a:spcPts val="2127"/>
              </a:lnSpc>
              <a:buFont typeface="Wingdings" panose="05000000000000000000" pitchFamily="2" charset="2"/>
              <a:buChar char="v"/>
            </a:pPr>
            <a:endParaRPr lang="en-US" sz="2000" b="1" dirty="0">
              <a:solidFill>
                <a:srgbClr val="000000"/>
              </a:solidFill>
              <a:latin typeface="Xunta Sans"/>
            </a:endParaRPr>
          </a:p>
        </p:txBody>
      </p:sp>
      <p:sp>
        <p:nvSpPr>
          <p:cNvPr id="16" name="TextBox 9">
            <a:extLst>
              <a:ext uri="{FF2B5EF4-FFF2-40B4-BE49-F238E27FC236}">
                <a16:creationId xmlns:a16="http://schemas.microsoft.com/office/drawing/2014/main" id="{C9A057DD-BFDC-4FB1-8C1B-8C983B61B204}"/>
              </a:ext>
            </a:extLst>
          </p:cNvPr>
          <p:cNvSpPr txBox="1"/>
          <p:nvPr/>
        </p:nvSpPr>
        <p:spPr>
          <a:xfrm rot="20490292">
            <a:off x="3040005" y="4958238"/>
            <a:ext cx="5960105" cy="769476"/>
          </a:xfrm>
          <a:prstGeom prst="rect">
            <a:avLst/>
          </a:prstGeom>
          <a:ln w="57150">
            <a:solidFill>
              <a:srgbClr val="0070C0"/>
            </a:solidFill>
          </a:ln>
        </p:spPr>
        <p:txBody>
          <a:bodyPr lIns="144000" tIns="50800" rIns="144000" bIns="50800" rtlCol="0" anchor="ctr"/>
          <a:lstStyle/>
          <a:p>
            <a:pPr algn="ctr">
              <a:lnSpc>
                <a:spcPts val="2300"/>
              </a:lnSpc>
            </a:pPr>
            <a:r>
              <a:rPr lang="es-ES" dirty="0">
                <a:solidFill>
                  <a:prstClr val="black"/>
                </a:solidFill>
                <a:latin typeface="Xunta Sans" panose="00000500000000000000" pitchFamily="2" charset="0"/>
              </a:rPr>
              <a:t>Actualmente en </a:t>
            </a:r>
            <a:r>
              <a:rPr lang="es-ES" dirty="0" err="1">
                <a:solidFill>
                  <a:prstClr val="black"/>
                </a:solidFill>
                <a:latin typeface="Xunta Sans" panose="00000500000000000000" pitchFamily="2" charset="0"/>
              </a:rPr>
              <a:t>pilotaxe</a:t>
            </a:r>
            <a:endParaRPr lang="en-US" b="1" dirty="0">
              <a:solidFill>
                <a:srgbClr val="0070C0"/>
              </a:solidFill>
              <a:latin typeface="Xunta Sans" panose="00000500000000000000" pitchFamily="2" charset="0"/>
            </a:endParaRPr>
          </a:p>
        </p:txBody>
      </p:sp>
      <p:sp>
        <p:nvSpPr>
          <p:cNvPr id="17" name="TextBox 9">
            <a:extLst>
              <a:ext uri="{FF2B5EF4-FFF2-40B4-BE49-F238E27FC236}">
                <a16:creationId xmlns:a16="http://schemas.microsoft.com/office/drawing/2014/main" id="{FD5710C5-BC4E-4BF2-8330-DBD3B1CA8925}"/>
              </a:ext>
            </a:extLst>
          </p:cNvPr>
          <p:cNvSpPr txBox="1"/>
          <p:nvPr/>
        </p:nvSpPr>
        <p:spPr>
          <a:xfrm>
            <a:off x="785357" y="2436714"/>
            <a:ext cx="8182883" cy="1048132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457200" indent="-457200">
              <a:lnSpc>
                <a:spcPts val="2127"/>
              </a:lnSpc>
              <a:buFont typeface="Wingdings" panose="05000000000000000000" pitchFamily="2" charset="2"/>
              <a:buChar char="v"/>
            </a:pPr>
            <a:r>
              <a:rPr lang="en-US" sz="2000" b="1" i="1" dirty="0">
                <a:solidFill>
                  <a:srgbClr val="0070C0"/>
                </a:solidFill>
                <a:latin typeface="Xunta Sans"/>
              </a:rPr>
              <a:t>Family learning mediator (e-course) / </a:t>
            </a:r>
            <a:r>
              <a:rPr lang="en-US" sz="2000" b="1" i="1" dirty="0" err="1">
                <a:solidFill>
                  <a:srgbClr val="0070C0"/>
                </a:solidFill>
                <a:latin typeface="Xunta Sans"/>
              </a:rPr>
              <a:t>Curso</a:t>
            </a:r>
            <a:r>
              <a:rPr lang="en-US" sz="2000" b="1" i="1" dirty="0">
                <a:solidFill>
                  <a:srgbClr val="0070C0"/>
                </a:solidFill>
                <a:latin typeface="Xunta Sans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Xunta Sans"/>
              </a:rPr>
              <a:t>en</a:t>
            </a:r>
            <a:r>
              <a:rPr lang="en-US" sz="2000" b="1" i="1" dirty="0">
                <a:solidFill>
                  <a:srgbClr val="0070C0"/>
                </a:solidFill>
                <a:latin typeface="Xunta Sans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Xunta Sans"/>
              </a:rPr>
              <a:t>liña</a:t>
            </a:r>
            <a:r>
              <a:rPr lang="en-US" sz="2000" b="1" i="1" dirty="0">
                <a:solidFill>
                  <a:srgbClr val="0070C0"/>
                </a:solidFill>
                <a:latin typeface="Xunta Sans"/>
              </a:rPr>
              <a:t> de </a:t>
            </a:r>
            <a:r>
              <a:rPr lang="en-US" sz="2000" b="1" i="1" dirty="0" err="1">
                <a:solidFill>
                  <a:srgbClr val="0070C0"/>
                </a:solidFill>
                <a:latin typeface="Xunta Sans"/>
              </a:rPr>
              <a:t>mediador</a:t>
            </a:r>
            <a:r>
              <a:rPr lang="en-US" sz="2000" b="1" i="1" dirty="0">
                <a:solidFill>
                  <a:srgbClr val="0070C0"/>
                </a:solidFill>
                <a:latin typeface="Xunta Sans"/>
              </a:rPr>
              <a:t> de </a:t>
            </a:r>
            <a:r>
              <a:rPr lang="en-US" sz="2000" b="1" i="1" dirty="0" err="1">
                <a:solidFill>
                  <a:srgbClr val="0070C0"/>
                </a:solidFill>
                <a:latin typeface="Xunta Sans"/>
              </a:rPr>
              <a:t>aprendizaxe</a:t>
            </a:r>
            <a:r>
              <a:rPr lang="en-US" sz="2000" b="1" i="1" dirty="0">
                <a:solidFill>
                  <a:srgbClr val="0070C0"/>
                </a:solidFill>
                <a:latin typeface="Xunta Sans"/>
              </a:rPr>
              <a:t> familiar</a:t>
            </a:r>
            <a:endParaRPr lang="es-ES" sz="2000" dirty="0">
              <a:solidFill>
                <a:srgbClr val="000000"/>
              </a:solidFill>
              <a:latin typeface="Xunta Sans"/>
            </a:endParaRPr>
          </a:p>
        </p:txBody>
      </p:sp>
      <p:sp>
        <p:nvSpPr>
          <p:cNvPr id="21" name="TextBox 9">
            <a:extLst>
              <a:ext uri="{FF2B5EF4-FFF2-40B4-BE49-F238E27FC236}">
                <a16:creationId xmlns:a16="http://schemas.microsoft.com/office/drawing/2014/main" id="{11AE49AA-3347-4EB4-8E77-5CF17ECAD53D}"/>
              </a:ext>
            </a:extLst>
          </p:cNvPr>
          <p:cNvSpPr txBox="1"/>
          <p:nvPr/>
        </p:nvSpPr>
        <p:spPr>
          <a:xfrm>
            <a:off x="785357" y="1533528"/>
            <a:ext cx="8405212" cy="870056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342900" indent="-342900" algn="just">
              <a:lnSpc>
                <a:spcPts val="2127"/>
              </a:lnSpc>
              <a:buFont typeface="Wingdings" panose="05000000000000000000" pitchFamily="2" charset="2"/>
              <a:buChar char="v"/>
            </a:pPr>
            <a:r>
              <a:rPr lang="en-US" sz="2000" b="1" i="1" dirty="0">
                <a:solidFill>
                  <a:srgbClr val="0070C0"/>
                </a:solidFill>
                <a:latin typeface="Xunta Sans"/>
              </a:rPr>
              <a:t>Plataforma </a:t>
            </a:r>
            <a:r>
              <a:rPr lang="en-US" sz="2000" b="1" i="1" dirty="0" err="1">
                <a:solidFill>
                  <a:srgbClr val="0070C0"/>
                </a:solidFill>
                <a:latin typeface="Xunta Sans"/>
              </a:rPr>
              <a:t>multilingüe</a:t>
            </a:r>
            <a:r>
              <a:rPr lang="en-US" sz="2000" b="1" i="1" dirty="0">
                <a:solidFill>
                  <a:srgbClr val="0070C0"/>
                </a:solidFill>
                <a:latin typeface="Xunta Sans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Xunta Sans"/>
              </a:rPr>
              <a:t>en</a:t>
            </a:r>
            <a:r>
              <a:rPr lang="en-US" sz="2000" b="1" i="1" dirty="0">
                <a:solidFill>
                  <a:srgbClr val="0070C0"/>
                </a:solidFill>
                <a:latin typeface="Xunta Sans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Xunta Sans"/>
              </a:rPr>
              <a:t>liña</a:t>
            </a:r>
            <a:endParaRPr lang="en-US" sz="2000" b="1" dirty="0">
              <a:solidFill>
                <a:srgbClr val="000000"/>
              </a:solidFill>
              <a:latin typeface="Xunta Sans"/>
            </a:endParaRPr>
          </a:p>
        </p:txBody>
      </p:sp>
    </p:spTree>
    <p:extLst>
      <p:ext uri="{BB962C8B-B14F-4D97-AF65-F5344CB8AC3E}">
        <p14:creationId xmlns:p14="http://schemas.microsoft.com/office/powerpoint/2010/main" val="1088451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15137" y="179495"/>
            <a:ext cx="2728570" cy="2926080"/>
          </a:xfrm>
          <a:custGeom>
            <a:avLst/>
            <a:gdLst/>
            <a:ahLst/>
            <a:cxnLst/>
            <a:rect l="l" t="t" r="r" b="b"/>
            <a:pathLst>
              <a:path w="2728570" h="2926080">
                <a:moveTo>
                  <a:pt x="0" y="0"/>
                </a:moveTo>
                <a:lnTo>
                  <a:pt x="2728569" y="0"/>
                </a:lnTo>
                <a:lnTo>
                  <a:pt x="2728569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6915131" y="4203262"/>
            <a:ext cx="2728570" cy="2926080"/>
          </a:xfrm>
          <a:custGeom>
            <a:avLst/>
            <a:gdLst/>
            <a:ahLst/>
            <a:cxnLst/>
            <a:rect l="l" t="t" r="r" b="b"/>
            <a:pathLst>
              <a:path w="2728570" h="2926080">
                <a:moveTo>
                  <a:pt x="0" y="0"/>
                </a:moveTo>
                <a:lnTo>
                  <a:pt x="2728570" y="0"/>
                </a:lnTo>
                <a:lnTo>
                  <a:pt x="2728570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6250871">
            <a:off x="1259906" y="5122626"/>
            <a:ext cx="907000" cy="797027"/>
          </a:xfrm>
          <a:custGeom>
            <a:avLst/>
            <a:gdLst/>
            <a:ahLst/>
            <a:cxnLst/>
            <a:rect l="l" t="t" r="r" b="b"/>
            <a:pathLst>
              <a:path w="907000" h="797027">
                <a:moveTo>
                  <a:pt x="0" y="0"/>
                </a:moveTo>
                <a:lnTo>
                  <a:pt x="907000" y="0"/>
                </a:lnTo>
                <a:lnTo>
                  <a:pt x="907000" y="797027"/>
                </a:lnTo>
                <a:lnTo>
                  <a:pt x="0" y="797027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7294440" y="228576"/>
            <a:ext cx="2459160" cy="752587"/>
          </a:xfrm>
          <a:custGeom>
            <a:avLst/>
            <a:gdLst/>
            <a:ahLst/>
            <a:cxnLst/>
            <a:rect l="l" t="t" r="r" b="b"/>
            <a:pathLst>
              <a:path w="2459160" h="752587">
                <a:moveTo>
                  <a:pt x="0" y="0"/>
                </a:moveTo>
                <a:lnTo>
                  <a:pt x="2459160" y="0"/>
                </a:lnTo>
                <a:lnTo>
                  <a:pt x="2459160" y="752587"/>
                </a:lnTo>
                <a:lnTo>
                  <a:pt x="0" y="75258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370" t="-118516" b="-112721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997959" y="6432411"/>
            <a:ext cx="1430894" cy="882789"/>
          </a:xfrm>
          <a:custGeom>
            <a:avLst/>
            <a:gdLst/>
            <a:ahLst/>
            <a:cxnLst/>
            <a:rect l="l" t="t" r="r" b="b"/>
            <a:pathLst>
              <a:path w="1430894" h="882789">
                <a:moveTo>
                  <a:pt x="0" y="0"/>
                </a:moveTo>
                <a:lnTo>
                  <a:pt x="1430894" y="0"/>
                </a:lnTo>
                <a:lnTo>
                  <a:pt x="1430894" y="882789"/>
                </a:lnTo>
                <a:lnTo>
                  <a:pt x="0" y="882789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print"/>
            <a:stretch>
              <a:fillRect l="-42372" t="-47793" r="-41929" b="-53928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0" y="6317241"/>
            <a:ext cx="997959" cy="997959"/>
          </a:xfrm>
          <a:custGeom>
            <a:avLst/>
            <a:gdLst/>
            <a:ahLst/>
            <a:cxnLst/>
            <a:rect l="l" t="t" r="r" b="b"/>
            <a:pathLst>
              <a:path w="997959" h="997959">
                <a:moveTo>
                  <a:pt x="0" y="0"/>
                </a:moveTo>
                <a:lnTo>
                  <a:pt x="997959" y="0"/>
                </a:lnTo>
                <a:lnTo>
                  <a:pt x="997959" y="997959"/>
                </a:lnTo>
                <a:lnTo>
                  <a:pt x="0" y="99795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591901" y="6669756"/>
            <a:ext cx="3082719" cy="645444"/>
          </a:xfrm>
          <a:custGeom>
            <a:avLst/>
            <a:gdLst/>
            <a:ahLst/>
            <a:cxnLst/>
            <a:rect l="l" t="t" r="r" b="b"/>
            <a:pathLst>
              <a:path w="3082719" h="645444">
                <a:moveTo>
                  <a:pt x="0" y="0"/>
                </a:moveTo>
                <a:lnTo>
                  <a:pt x="3082720" y="0"/>
                </a:lnTo>
                <a:lnTo>
                  <a:pt x="3082720" y="645444"/>
                </a:lnTo>
                <a:lnTo>
                  <a:pt x="0" y="64544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690474" y="836914"/>
            <a:ext cx="4077251" cy="4425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41"/>
              </a:lnSpc>
            </a:pPr>
            <a:r>
              <a:rPr lang="en-US" sz="2841" spc="142">
                <a:solidFill>
                  <a:srgbClr val="26606F"/>
                </a:solidFill>
                <a:latin typeface="Xunta Sans"/>
              </a:rPr>
              <a:t>O2302012 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11636" y="1189612"/>
            <a:ext cx="9132065" cy="462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98"/>
              </a:lnSpc>
            </a:pPr>
            <a:r>
              <a:rPr lang="en-US" sz="2462" spc="123" dirty="0" err="1">
                <a:solidFill>
                  <a:srgbClr val="007BC4"/>
                </a:solidFill>
                <a:latin typeface="Xunta Sans"/>
              </a:rPr>
              <a:t>Aprendizaxe</a:t>
            </a:r>
            <a:r>
              <a:rPr lang="en-US" sz="2462" spc="123" dirty="0">
                <a:solidFill>
                  <a:srgbClr val="007BC4"/>
                </a:solidFill>
                <a:latin typeface="Xunta Sans"/>
              </a:rPr>
              <a:t> </a:t>
            </a:r>
            <a:r>
              <a:rPr lang="en-US" sz="2462" spc="123" dirty="0" err="1">
                <a:solidFill>
                  <a:srgbClr val="007BC4"/>
                </a:solidFill>
                <a:latin typeface="Xunta Sans"/>
              </a:rPr>
              <a:t>en</a:t>
            </a:r>
            <a:r>
              <a:rPr lang="en-US" sz="2462" spc="123" dirty="0">
                <a:solidFill>
                  <a:srgbClr val="007BC4"/>
                </a:solidFill>
                <a:latin typeface="Xunta Sans"/>
              </a:rPr>
              <a:t> </a:t>
            </a:r>
            <a:r>
              <a:rPr lang="en-US" sz="2462" spc="123" dirty="0" err="1">
                <a:solidFill>
                  <a:srgbClr val="007BC4"/>
                </a:solidFill>
                <a:latin typeface="Xunta Sans"/>
              </a:rPr>
              <a:t>familia</a:t>
            </a:r>
            <a:r>
              <a:rPr lang="en-US" sz="2462" spc="123" dirty="0">
                <a:solidFill>
                  <a:srgbClr val="007BC4"/>
                </a:solidFill>
                <a:latin typeface="Xunta Sans"/>
              </a:rPr>
              <a:t> e </a:t>
            </a:r>
            <a:r>
              <a:rPr lang="en-US" sz="2462" spc="123" dirty="0" err="1">
                <a:solidFill>
                  <a:srgbClr val="007BC4"/>
                </a:solidFill>
                <a:latin typeface="Xunta Sans"/>
              </a:rPr>
              <a:t>recursos</a:t>
            </a:r>
            <a:r>
              <a:rPr lang="en-US" sz="2462" spc="123" dirty="0">
                <a:solidFill>
                  <a:srgbClr val="007BC4"/>
                </a:solidFill>
                <a:latin typeface="Xunta Sans"/>
              </a:rPr>
              <a:t> </a:t>
            </a:r>
            <a:r>
              <a:rPr lang="en-US" sz="2462" spc="123" dirty="0" err="1">
                <a:solidFill>
                  <a:srgbClr val="007BC4"/>
                </a:solidFill>
                <a:latin typeface="Xunta Sans"/>
              </a:rPr>
              <a:t>dixitais</a:t>
            </a:r>
            <a:endParaRPr lang="en-US" sz="2462" spc="123" dirty="0">
              <a:solidFill>
                <a:srgbClr val="007BC4"/>
              </a:solidFill>
              <a:latin typeface="Xunta San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732644" y="1779420"/>
            <a:ext cx="4077251" cy="30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22"/>
              </a:lnSpc>
            </a:pPr>
            <a:r>
              <a:rPr lang="en-US" sz="1610" spc="80" dirty="0">
                <a:solidFill>
                  <a:srgbClr val="000000"/>
                </a:solidFill>
                <a:latin typeface="Xunta Sans"/>
              </a:rPr>
              <a:t>24 de </a:t>
            </a:r>
            <a:r>
              <a:rPr lang="en-US" sz="1610" spc="80" dirty="0" err="1">
                <a:solidFill>
                  <a:srgbClr val="000000"/>
                </a:solidFill>
                <a:latin typeface="Xunta Sans"/>
              </a:rPr>
              <a:t>febreiro</a:t>
            </a:r>
            <a:r>
              <a:rPr lang="en-US" sz="1610" spc="80" dirty="0">
                <a:solidFill>
                  <a:srgbClr val="000000"/>
                </a:solidFill>
                <a:latin typeface="Xunta Sans"/>
              </a:rPr>
              <a:t>, EOI de Ourense</a:t>
            </a: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5BF06789-DAAD-428D-BA46-D9955A0FDE06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9245">
            <a:off x="3699312" y="2273223"/>
            <a:ext cx="5031954" cy="5062267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40BD83D6-FCE6-4340-81F5-CA43F23E744F}"/>
              </a:ext>
            </a:extLst>
          </p:cNvPr>
          <p:cNvSpPr txBox="1"/>
          <p:nvPr/>
        </p:nvSpPr>
        <p:spPr>
          <a:xfrm rot="19412168">
            <a:off x="5014356" y="4231263"/>
            <a:ext cx="2859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err="1">
                <a:solidFill>
                  <a:srgbClr val="0DA31B"/>
                </a:solidFill>
                <a:latin typeface="Lucida Handwriting" panose="03010101010101010101" pitchFamily="66" charset="0"/>
              </a:rPr>
              <a:t>Grazas</a:t>
            </a:r>
            <a:r>
              <a:rPr lang="es-ES" sz="4000" b="1" dirty="0">
                <a:solidFill>
                  <a:srgbClr val="0DA31B"/>
                </a:solidFill>
                <a:latin typeface="Lucida Handwriting" panose="03010101010101010101" pitchFamily="66" charset="0"/>
              </a:rPr>
              <a:t>!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5957B34-21BA-47F5-AE30-3285ACE45AFC}"/>
              </a:ext>
            </a:extLst>
          </p:cNvPr>
          <p:cNvSpPr txBox="1"/>
          <p:nvPr/>
        </p:nvSpPr>
        <p:spPr>
          <a:xfrm>
            <a:off x="872059" y="2522022"/>
            <a:ext cx="7920880" cy="646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127"/>
              </a:lnSpc>
            </a:pPr>
            <a:r>
              <a:rPr lang="en-US" sz="2462" spc="123" dirty="0" err="1">
                <a:solidFill>
                  <a:srgbClr val="007BC4"/>
                </a:solidFill>
                <a:latin typeface="Xunta Sans"/>
              </a:rPr>
              <a:t>Aprendizaxe</a:t>
            </a:r>
            <a:r>
              <a:rPr lang="en-US" sz="2462" spc="123" dirty="0">
                <a:solidFill>
                  <a:srgbClr val="007BC4"/>
                </a:solidFill>
                <a:latin typeface="Xunta Sans"/>
              </a:rPr>
              <a:t> </a:t>
            </a:r>
            <a:r>
              <a:rPr lang="en-US" sz="2462" spc="123" dirty="0" err="1">
                <a:solidFill>
                  <a:srgbClr val="007BC4"/>
                </a:solidFill>
                <a:latin typeface="Xunta Sans"/>
              </a:rPr>
              <a:t>en</a:t>
            </a:r>
            <a:r>
              <a:rPr lang="en-US" sz="2462" spc="123" dirty="0">
                <a:solidFill>
                  <a:srgbClr val="007BC4"/>
                </a:solidFill>
                <a:latin typeface="Xunta Sans"/>
              </a:rPr>
              <a:t> </a:t>
            </a:r>
            <a:r>
              <a:rPr lang="en-US" sz="2462" spc="123" dirty="0" err="1">
                <a:solidFill>
                  <a:srgbClr val="007BC4"/>
                </a:solidFill>
                <a:latin typeface="Xunta Sans"/>
              </a:rPr>
              <a:t>familia</a:t>
            </a:r>
            <a:r>
              <a:rPr lang="en-US" sz="2462" spc="123" dirty="0">
                <a:solidFill>
                  <a:srgbClr val="007BC4"/>
                </a:solidFill>
                <a:latin typeface="Xunta Sans"/>
              </a:rPr>
              <a:t>: </a:t>
            </a:r>
            <a:r>
              <a:rPr lang="en-US" sz="2462" spc="123" dirty="0" err="1">
                <a:solidFill>
                  <a:srgbClr val="007BC4"/>
                </a:solidFill>
                <a:latin typeface="Xunta Sans"/>
              </a:rPr>
              <a:t>introdución</a:t>
            </a:r>
            <a:r>
              <a:rPr lang="en-US" sz="2462" spc="123" dirty="0">
                <a:solidFill>
                  <a:srgbClr val="007BC4"/>
                </a:solidFill>
                <a:latin typeface="Xunta Sans"/>
              </a:rPr>
              <a:t>, </a:t>
            </a:r>
            <a:r>
              <a:rPr lang="en-US" sz="2462" spc="123" dirty="0" err="1">
                <a:solidFill>
                  <a:srgbClr val="007BC4"/>
                </a:solidFill>
                <a:latin typeface="Xunta Sans"/>
              </a:rPr>
              <a:t>preparación</a:t>
            </a:r>
            <a:r>
              <a:rPr lang="en-US" sz="2462" spc="123" dirty="0">
                <a:solidFill>
                  <a:srgbClr val="007BC4"/>
                </a:solidFill>
                <a:latin typeface="Xunta Sans"/>
              </a:rPr>
              <a:t> e </a:t>
            </a:r>
            <a:r>
              <a:rPr lang="en-US" sz="2462" spc="123" dirty="0" err="1">
                <a:solidFill>
                  <a:srgbClr val="007BC4"/>
                </a:solidFill>
                <a:latin typeface="Xunta Sans"/>
              </a:rPr>
              <a:t>aplicación</a:t>
            </a:r>
            <a:r>
              <a:rPr lang="en-US" sz="2462" spc="123" dirty="0">
                <a:solidFill>
                  <a:srgbClr val="007BC4"/>
                </a:solidFill>
                <a:latin typeface="Xunta Sans"/>
              </a:rPr>
              <a:t> </a:t>
            </a:r>
            <a:r>
              <a:rPr lang="en-US" sz="2462" spc="123" dirty="0" err="1">
                <a:solidFill>
                  <a:srgbClr val="007BC4"/>
                </a:solidFill>
                <a:latin typeface="Xunta Sans"/>
              </a:rPr>
              <a:t>desta</a:t>
            </a:r>
            <a:r>
              <a:rPr lang="en-US" sz="2462" spc="123" dirty="0">
                <a:solidFill>
                  <a:srgbClr val="007BC4"/>
                </a:solidFill>
                <a:latin typeface="Xunta Sans"/>
              </a:rPr>
              <a:t> </a:t>
            </a:r>
            <a:r>
              <a:rPr lang="en-US" sz="2462" spc="123" dirty="0" err="1">
                <a:solidFill>
                  <a:srgbClr val="007BC4"/>
                </a:solidFill>
                <a:latin typeface="Xunta Sans"/>
              </a:rPr>
              <a:t>metodoloxía</a:t>
            </a:r>
            <a:endParaRPr lang="en-US" sz="2462" spc="123" dirty="0">
              <a:solidFill>
                <a:srgbClr val="007BC4"/>
              </a:solidFill>
              <a:latin typeface="Xunta Sans"/>
            </a:endParaRPr>
          </a:p>
        </p:txBody>
      </p:sp>
    </p:spTree>
    <p:extLst>
      <p:ext uri="{BB962C8B-B14F-4D97-AF65-F5344CB8AC3E}">
        <p14:creationId xmlns:p14="http://schemas.microsoft.com/office/powerpoint/2010/main" val="3226724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15137" y="179495"/>
            <a:ext cx="2728570" cy="2926080"/>
          </a:xfrm>
          <a:custGeom>
            <a:avLst/>
            <a:gdLst/>
            <a:ahLst/>
            <a:cxnLst/>
            <a:rect l="l" t="t" r="r" b="b"/>
            <a:pathLst>
              <a:path w="2728570" h="2926080">
                <a:moveTo>
                  <a:pt x="0" y="0"/>
                </a:moveTo>
                <a:lnTo>
                  <a:pt x="2728569" y="0"/>
                </a:lnTo>
                <a:lnTo>
                  <a:pt x="2728569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6915131" y="4184212"/>
            <a:ext cx="2728570" cy="2926080"/>
          </a:xfrm>
          <a:custGeom>
            <a:avLst/>
            <a:gdLst/>
            <a:ahLst/>
            <a:cxnLst/>
            <a:rect l="l" t="t" r="r" b="b"/>
            <a:pathLst>
              <a:path w="2728570" h="2926080">
                <a:moveTo>
                  <a:pt x="0" y="0"/>
                </a:moveTo>
                <a:lnTo>
                  <a:pt x="2728570" y="0"/>
                </a:lnTo>
                <a:lnTo>
                  <a:pt x="2728570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24" name="Group 4">
            <a:extLst>
              <a:ext uri="{FF2B5EF4-FFF2-40B4-BE49-F238E27FC236}">
                <a16:creationId xmlns:a16="http://schemas.microsoft.com/office/drawing/2014/main" id="{4F0440EB-F9E6-4A3A-91DE-A5937D640307}"/>
              </a:ext>
            </a:extLst>
          </p:cNvPr>
          <p:cNvGrpSpPr/>
          <p:nvPr/>
        </p:nvGrpSpPr>
        <p:grpSpPr>
          <a:xfrm>
            <a:off x="1802348" y="1760073"/>
            <a:ext cx="7286328" cy="1216564"/>
            <a:chOff x="-26459" y="-105834"/>
            <a:chExt cx="2491907" cy="450579"/>
          </a:xfrm>
        </p:grpSpPr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A99C88C3-5F58-48FF-9769-9026E6A6F31C}"/>
                </a:ext>
              </a:extLst>
            </p:cNvPr>
            <p:cNvSpPr/>
            <p:nvPr/>
          </p:nvSpPr>
          <p:spPr>
            <a:xfrm>
              <a:off x="0" y="0"/>
              <a:ext cx="2459543" cy="288654"/>
            </a:xfrm>
            <a:custGeom>
              <a:avLst/>
              <a:gdLst/>
              <a:ahLst/>
              <a:cxnLst/>
              <a:rect l="l" t="t" r="r" b="b"/>
              <a:pathLst>
                <a:path w="2300917" h="288654">
                  <a:moveTo>
                    <a:pt x="44863" y="0"/>
                  </a:moveTo>
                  <a:lnTo>
                    <a:pt x="2256055" y="0"/>
                  </a:lnTo>
                  <a:cubicBezTo>
                    <a:pt x="2280832" y="0"/>
                    <a:pt x="2300917" y="20086"/>
                    <a:pt x="2300917" y="44863"/>
                  </a:cubicBezTo>
                  <a:lnTo>
                    <a:pt x="2300917" y="243791"/>
                  </a:lnTo>
                  <a:cubicBezTo>
                    <a:pt x="2300917" y="255690"/>
                    <a:pt x="2296191" y="267101"/>
                    <a:pt x="2287777" y="275514"/>
                  </a:cubicBezTo>
                  <a:cubicBezTo>
                    <a:pt x="2279364" y="283928"/>
                    <a:pt x="2267953" y="288654"/>
                    <a:pt x="2256055" y="288654"/>
                  </a:cubicBezTo>
                  <a:lnTo>
                    <a:pt x="44863" y="288654"/>
                  </a:lnTo>
                  <a:cubicBezTo>
                    <a:pt x="32964" y="288654"/>
                    <a:pt x="21553" y="283928"/>
                    <a:pt x="13140" y="275514"/>
                  </a:cubicBezTo>
                  <a:cubicBezTo>
                    <a:pt x="4727" y="267101"/>
                    <a:pt x="0" y="255690"/>
                    <a:pt x="0" y="243791"/>
                  </a:cubicBezTo>
                  <a:lnTo>
                    <a:pt x="0" y="44863"/>
                  </a:lnTo>
                  <a:cubicBezTo>
                    <a:pt x="0" y="32964"/>
                    <a:pt x="4727" y="21553"/>
                    <a:pt x="13140" y="13140"/>
                  </a:cubicBezTo>
                  <a:cubicBezTo>
                    <a:pt x="21553" y="4727"/>
                    <a:pt x="32964" y="0"/>
                    <a:pt x="44863" y="0"/>
                  </a:cubicBezTo>
                  <a:close/>
                </a:path>
              </a:pathLst>
            </a:custGeom>
            <a:solidFill>
              <a:srgbClr val="007BC4"/>
            </a:solidFill>
          </p:spPr>
        </p:sp>
        <p:sp>
          <p:nvSpPr>
            <p:cNvPr id="26" name="TextBox 6">
              <a:extLst>
                <a:ext uri="{FF2B5EF4-FFF2-40B4-BE49-F238E27FC236}">
                  <a16:creationId xmlns:a16="http://schemas.microsoft.com/office/drawing/2014/main" id="{CC3892B3-8794-4BCA-97F9-94990F2FCE4C}"/>
                </a:ext>
              </a:extLst>
            </p:cNvPr>
            <p:cNvSpPr txBox="1"/>
            <p:nvPr/>
          </p:nvSpPr>
          <p:spPr>
            <a:xfrm>
              <a:off x="-26459" y="-105834"/>
              <a:ext cx="2491907" cy="4505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4863"/>
                </a:lnSpc>
              </a:pPr>
              <a:r>
                <a:rPr lang="en-US" sz="3199" dirty="0">
                  <a:solidFill>
                    <a:srgbClr val="FEFEFF"/>
                  </a:solidFill>
                  <a:latin typeface="Xunta Sans"/>
                </a:rPr>
                <a:t>   </a:t>
              </a:r>
              <a:r>
                <a:rPr lang="en-US" sz="3199" dirty="0" err="1">
                  <a:solidFill>
                    <a:srgbClr val="FEFEFF"/>
                  </a:solidFill>
                  <a:latin typeface="Xunta Sans"/>
                </a:rPr>
                <a:t>Asociación</a:t>
              </a:r>
              <a:r>
                <a:rPr lang="en-US" sz="3199" dirty="0">
                  <a:solidFill>
                    <a:srgbClr val="FEFEFF"/>
                  </a:solidFill>
                  <a:latin typeface="Xunta Sans"/>
                </a:rPr>
                <a:t> KA2 Family Learning </a:t>
              </a:r>
            </a:p>
          </p:txBody>
        </p:sp>
      </p:grpSp>
      <p:grpSp>
        <p:nvGrpSpPr>
          <p:cNvPr id="27" name="Group 4">
            <a:extLst>
              <a:ext uri="{FF2B5EF4-FFF2-40B4-BE49-F238E27FC236}">
                <a16:creationId xmlns:a16="http://schemas.microsoft.com/office/drawing/2014/main" id="{8256A4A7-6132-4B70-AB7F-17A6BA93FB50}"/>
              </a:ext>
            </a:extLst>
          </p:cNvPr>
          <p:cNvGrpSpPr/>
          <p:nvPr/>
        </p:nvGrpSpPr>
        <p:grpSpPr>
          <a:xfrm>
            <a:off x="1020172" y="1886679"/>
            <a:ext cx="707313" cy="1216564"/>
            <a:chOff x="-1080011" y="-105834"/>
            <a:chExt cx="968655" cy="450579"/>
          </a:xfrm>
        </p:grpSpPr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010BA140-411D-4EB7-8757-E54C6995890D}"/>
                </a:ext>
              </a:extLst>
            </p:cNvPr>
            <p:cNvSpPr/>
            <p:nvPr/>
          </p:nvSpPr>
          <p:spPr>
            <a:xfrm>
              <a:off x="-1080011" y="-27218"/>
              <a:ext cx="911308" cy="288654"/>
            </a:xfrm>
            <a:custGeom>
              <a:avLst/>
              <a:gdLst/>
              <a:ahLst/>
              <a:cxnLst/>
              <a:rect l="l" t="t" r="r" b="b"/>
              <a:pathLst>
                <a:path w="2300917" h="288654">
                  <a:moveTo>
                    <a:pt x="44863" y="0"/>
                  </a:moveTo>
                  <a:lnTo>
                    <a:pt x="2256055" y="0"/>
                  </a:lnTo>
                  <a:cubicBezTo>
                    <a:pt x="2280832" y="0"/>
                    <a:pt x="2300917" y="20086"/>
                    <a:pt x="2300917" y="44863"/>
                  </a:cubicBezTo>
                  <a:lnTo>
                    <a:pt x="2300917" y="243791"/>
                  </a:lnTo>
                  <a:cubicBezTo>
                    <a:pt x="2300917" y="255690"/>
                    <a:pt x="2296191" y="267101"/>
                    <a:pt x="2287777" y="275514"/>
                  </a:cubicBezTo>
                  <a:cubicBezTo>
                    <a:pt x="2279364" y="283928"/>
                    <a:pt x="2267953" y="288654"/>
                    <a:pt x="2256055" y="288654"/>
                  </a:cubicBezTo>
                  <a:lnTo>
                    <a:pt x="44863" y="288654"/>
                  </a:lnTo>
                  <a:cubicBezTo>
                    <a:pt x="32964" y="288654"/>
                    <a:pt x="21553" y="283928"/>
                    <a:pt x="13140" y="275514"/>
                  </a:cubicBezTo>
                  <a:cubicBezTo>
                    <a:pt x="4727" y="267101"/>
                    <a:pt x="0" y="255690"/>
                    <a:pt x="0" y="243791"/>
                  </a:cubicBezTo>
                  <a:lnTo>
                    <a:pt x="0" y="44863"/>
                  </a:lnTo>
                  <a:cubicBezTo>
                    <a:pt x="0" y="32964"/>
                    <a:pt x="4727" y="21553"/>
                    <a:pt x="13140" y="13140"/>
                  </a:cubicBezTo>
                  <a:cubicBezTo>
                    <a:pt x="21553" y="4727"/>
                    <a:pt x="32964" y="0"/>
                    <a:pt x="44863" y="0"/>
                  </a:cubicBezTo>
                  <a:close/>
                </a:path>
              </a:pathLst>
            </a:custGeom>
            <a:solidFill>
              <a:srgbClr val="007BC4"/>
            </a:solidFill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29" name="TextBox 6">
              <a:extLst>
                <a:ext uri="{FF2B5EF4-FFF2-40B4-BE49-F238E27FC236}">
                  <a16:creationId xmlns:a16="http://schemas.microsoft.com/office/drawing/2014/main" id="{232FA3C4-E908-42E3-8AD5-C888238FCBF4}"/>
                </a:ext>
              </a:extLst>
            </p:cNvPr>
            <p:cNvSpPr txBox="1"/>
            <p:nvPr/>
          </p:nvSpPr>
          <p:spPr>
            <a:xfrm>
              <a:off x="-1050214" y="-105834"/>
              <a:ext cx="938858" cy="4505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/>
              <a:r>
                <a:rPr lang="en-US" sz="3199" dirty="0">
                  <a:solidFill>
                    <a:srgbClr val="FEFEFF"/>
                  </a:solidFill>
                  <a:latin typeface="Xunta Sans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2373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15137" y="149015"/>
            <a:ext cx="2728570" cy="2926080"/>
          </a:xfrm>
          <a:custGeom>
            <a:avLst/>
            <a:gdLst/>
            <a:ahLst/>
            <a:cxnLst/>
            <a:rect l="l" t="t" r="r" b="b"/>
            <a:pathLst>
              <a:path w="2728570" h="2926080">
                <a:moveTo>
                  <a:pt x="0" y="0"/>
                </a:moveTo>
                <a:lnTo>
                  <a:pt x="2728569" y="0"/>
                </a:lnTo>
                <a:lnTo>
                  <a:pt x="2728569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6915131" y="4184212"/>
            <a:ext cx="2728570" cy="2926080"/>
          </a:xfrm>
          <a:custGeom>
            <a:avLst/>
            <a:gdLst/>
            <a:ahLst/>
            <a:cxnLst/>
            <a:rect l="l" t="t" r="r" b="b"/>
            <a:pathLst>
              <a:path w="2728570" h="2926080">
                <a:moveTo>
                  <a:pt x="0" y="0"/>
                </a:moveTo>
                <a:lnTo>
                  <a:pt x="2728570" y="0"/>
                </a:lnTo>
                <a:lnTo>
                  <a:pt x="2728570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4">
            <a:extLst>
              <a:ext uri="{FF2B5EF4-FFF2-40B4-BE49-F238E27FC236}">
                <a16:creationId xmlns:a16="http://schemas.microsoft.com/office/drawing/2014/main" id="{5ACE3EEE-C82E-4884-B951-D552500CEB41}"/>
              </a:ext>
            </a:extLst>
          </p:cNvPr>
          <p:cNvGrpSpPr/>
          <p:nvPr/>
        </p:nvGrpSpPr>
        <p:grpSpPr>
          <a:xfrm>
            <a:off x="2550772" y="280031"/>
            <a:ext cx="6648800" cy="1216564"/>
            <a:chOff x="-15725" y="-80963"/>
            <a:chExt cx="2316642" cy="450579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4C1B78C7-7BDE-4965-BB69-9EA554D6F464}"/>
                </a:ext>
              </a:extLst>
            </p:cNvPr>
            <p:cNvSpPr/>
            <p:nvPr/>
          </p:nvSpPr>
          <p:spPr>
            <a:xfrm>
              <a:off x="0" y="0"/>
              <a:ext cx="2300917" cy="288654"/>
            </a:xfrm>
            <a:custGeom>
              <a:avLst/>
              <a:gdLst/>
              <a:ahLst/>
              <a:cxnLst/>
              <a:rect l="l" t="t" r="r" b="b"/>
              <a:pathLst>
                <a:path w="2300917" h="288654">
                  <a:moveTo>
                    <a:pt x="44863" y="0"/>
                  </a:moveTo>
                  <a:lnTo>
                    <a:pt x="2256055" y="0"/>
                  </a:lnTo>
                  <a:cubicBezTo>
                    <a:pt x="2280832" y="0"/>
                    <a:pt x="2300917" y="20086"/>
                    <a:pt x="2300917" y="44863"/>
                  </a:cubicBezTo>
                  <a:lnTo>
                    <a:pt x="2300917" y="243791"/>
                  </a:lnTo>
                  <a:cubicBezTo>
                    <a:pt x="2300917" y="255690"/>
                    <a:pt x="2296191" y="267101"/>
                    <a:pt x="2287777" y="275514"/>
                  </a:cubicBezTo>
                  <a:cubicBezTo>
                    <a:pt x="2279364" y="283928"/>
                    <a:pt x="2267953" y="288654"/>
                    <a:pt x="2256055" y="288654"/>
                  </a:cubicBezTo>
                  <a:lnTo>
                    <a:pt x="44863" y="288654"/>
                  </a:lnTo>
                  <a:cubicBezTo>
                    <a:pt x="32964" y="288654"/>
                    <a:pt x="21553" y="283928"/>
                    <a:pt x="13140" y="275514"/>
                  </a:cubicBezTo>
                  <a:cubicBezTo>
                    <a:pt x="4727" y="267101"/>
                    <a:pt x="0" y="255690"/>
                    <a:pt x="0" y="243791"/>
                  </a:cubicBezTo>
                  <a:lnTo>
                    <a:pt x="0" y="44863"/>
                  </a:lnTo>
                  <a:cubicBezTo>
                    <a:pt x="0" y="32964"/>
                    <a:pt x="4727" y="21553"/>
                    <a:pt x="13140" y="13140"/>
                  </a:cubicBezTo>
                  <a:cubicBezTo>
                    <a:pt x="21553" y="4727"/>
                    <a:pt x="32964" y="0"/>
                    <a:pt x="44863" y="0"/>
                  </a:cubicBezTo>
                  <a:close/>
                </a:path>
              </a:pathLst>
            </a:custGeom>
            <a:solidFill>
              <a:srgbClr val="007BC4"/>
            </a:solidFill>
          </p:spPr>
        </p:sp>
        <p:sp>
          <p:nvSpPr>
            <p:cNvPr id="14" name="TextBox 6">
              <a:extLst>
                <a:ext uri="{FF2B5EF4-FFF2-40B4-BE49-F238E27FC236}">
                  <a16:creationId xmlns:a16="http://schemas.microsoft.com/office/drawing/2014/main" id="{0547EA51-8C2B-43A3-B74B-1AED11B9BC0E}"/>
                </a:ext>
              </a:extLst>
            </p:cNvPr>
            <p:cNvSpPr txBox="1"/>
            <p:nvPr/>
          </p:nvSpPr>
          <p:spPr>
            <a:xfrm>
              <a:off x="-15725" y="-80963"/>
              <a:ext cx="2300917" cy="4505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863"/>
                </a:lnSpc>
              </a:pPr>
              <a:r>
                <a:rPr lang="en-US" sz="3199" dirty="0" err="1">
                  <a:solidFill>
                    <a:srgbClr val="FEFEFF"/>
                  </a:solidFill>
                  <a:latin typeface="Xunta Sans"/>
                </a:rPr>
                <a:t>Asociación</a:t>
              </a:r>
              <a:r>
                <a:rPr lang="en-US" sz="3199" dirty="0">
                  <a:solidFill>
                    <a:srgbClr val="FEFEFF"/>
                  </a:solidFill>
                  <a:latin typeface="Xunta Sans"/>
                </a:rPr>
                <a:t> KA2 Family Learning</a:t>
              </a:r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2B1AB2DB-FF32-4D73-9457-213D9714C639}"/>
              </a:ext>
            </a:extLst>
          </p:cNvPr>
          <p:cNvGrpSpPr/>
          <p:nvPr/>
        </p:nvGrpSpPr>
        <p:grpSpPr>
          <a:xfrm>
            <a:off x="1826068" y="282796"/>
            <a:ext cx="694255" cy="1216564"/>
            <a:chOff x="-1080011" y="-105834"/>
            <a:chExt cx="968655" cy="450579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335D08D2-B771-471C-8597-F7AE0719E489}"/>
                </a:ext>
              </a:extLst>
            </p:cNvPr>
            <p:cNvSpPr/>
            <p:nvPr/>
          </p:nvSpPr>
          <p:spPr>
            <a:xfrm>
              <a:off x="-1080011" y="-27218"/>
              <a:ext cx="911308" cy="288654"/>
            </a:xfrm>
            <a:custGeom>
              <a:avLst/>
              <a:gdLst/>
              <a:ahLst/>
              <a:cxnLst/>
              <a:rect l="l" t="t" r="r" b="b"/>
              <a:pathLst>
                <a:path w="2300917" h="288654">
                  <a:moveTo>
                    <a:pt x="44863" y="0"/>
                  </a:moveTo>
                  <a:lnTo>
                    <a:pt x="2256055" y="0"/>
                  </a:lnTo>
                  <a:cubicBezTo>
                    <a:pt x="2280832" y="0"/>
                    <a:pt x="2300917" y="20086"/>
                    <a:pt x="2300917" y="44863"/>
                  </a:cubicBezTo>
                  <a:lnTo>
                    <a:pt x="2300917" y="243791"/>
                  </a:lnTo>
                  <a:cubicBezTo>
                    <a:pt x="2300917" y="255690"/>
                    <a:pt x="2296191" y="267101"/>
                    <a:pt x="2287777" y="275514"/>
                  </a:cubicBezTo>
                  <a:cubicBezTo>
                    <a:pt x="2279364" y="283928"/>
                    <a:pt x="2267953" y="288654"/>
                    <a:pt x="2256055" y="288654"/>
                  </a:cubicBezTo>
                  <a:lnTo>
                    <a:pt x="44863" y="288654"/>
                  </a:lnTo>
                  <a:cubicBezTo>
                    <a:pt x="32964" y="288654"/>
                    <a:pt x="21553" y="283928"/>
                    <a:pt x="13140" y="275514"/>
                  </a:cubicBezTo>
                  <a:cubicBezTo>
                    <a:pt x="4727" y="267101"/>
                    <a:pt x="0" y="255690"/>
                    <a:pt x="0" y="243791"/>
                  </a:cubicBezTo>
                  <a:lnTo>
                    <a:pt x="0" y="44863"/>
                  </a:lnTo>
                  <a:cubicBezTo>
                    <a:pt x="0" y="32964"/>
                    <a:pt x="4727" y="21553"/>
                    <a:pt x="13140" y="13140"/>
                  </a:cubicBezTo>
                  <a:cubicBezTo>
                    <a:pt x="21553" y="4727"/>
                    <a:pt x="32964" y="0"/>
                    <a:pt x="44863" y="0"/>
                  </a:cubicBezTo>
                  <a:close/>
                </a:path>
              </a:pathLst>
            </a:custGeom>
            <a:solidFill>
              <a:srgbClr val="007BC4"/>
            </a:solidFill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20" name="TextBox 6">
              <a:extLst>
                <a:ext uri="{FF2B5EF4-FFF2-40B4-BE49-F238E27FC236}">
                  <a16:creationId xmlns:a16="http://schemas.microsoft.com/office/drawing/2014/main" id="{C74BB5FD-9363-44E3-9CC7-F0F9CD8F70AC}"/>
                </a:ext>
              </a:extLst>
            </p:cNvPr>
            <p:cNvSpPr txBox="1"/>
            <p:nvPr/>
          </p:nvSpPr>
          <p:spPr>
            <a:xfrm>
              <a:off x="-1050214" y="-105834"/>
              <a:ext cx="938858" cy="4505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/>
              <a:r>
                <a:rPr lang="en-US" sz="3199" dirty="0">
                  <a:solidFill>
                    <a:srgbClr val="FEFEFF"/>
                  </a:solidFill>
                  <a:latin typeface="Xunta Sans"/>
                </a:rPr>
                <a:t>1</a:t>
              </a:r>
            </a:p>
          </p:txBody>
        </p:sp>
      </p:grpSp>
      <p:sp>
        <p:nvSpPr>
          <p:cNvPr id="27" name="CuadroTexto 26">
            <a:extLst>
              <a:ext uri="{FF2B5EF4-FFF2-40B4-BE49-F238E27FC236}">
                <a16:creationId xmlns:a16="http://schemas.microsoft.com/office/drawing/2014/main" id="{36C56AD1-F0EB-496E-9966-A551BBA413D9}"/>
              </a:ext>
            </a:extLst>
          </p:cNvPr>
          <p:cNvSpPr txBox="1"/>
          <p:nvPr/>
        </p:nvSpPr>
        <p:spPr>
          <a:xfrm>
            <a:off x="740925" y="1496595"/>
            <a:ext cx="8523746" cy="638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127"/>
              </a:lnSpc>
            </a:pPr>
            <a:r>
              <a:rPr lang="en-US" sz="2462" spc="123" dirty="0">
                <a:solidFill>
                  <a:srgbClr val="007BC4"/>
                </a:solidFill>
                <a:latin typeface="Xunta Sans"/>
              </a:rPr>
              <a:t>Family Learning: Lifting Adult Education Barriers 2021-1-EL01-KA220-ADU-000028208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26C7BF4-88EE-41DE-AC65-565A71DA706D}"/>
              </a:ext>
            </a:extLst>
          </p:cNvPr>
          <p:cNvSpPr txBox="1"/>
          <p:nvPr/>
        </p:nvSpPr>
        <p:spPr>
          <a:xfrm>
            <a:off x="1138076" y="4626361"/>
            <a:ext cx="2137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0" dirty="0">
                <a:solidFill>
                  <a:srgbClr val="4F4848"/>
                </a:solidFill>
                <a:effectLst/>
                <a:latin typeface="Xunta Sans" pitchFamily="2" charset="0"/>
              </a:rPr>
              <a:t>SDE </a:t>
            </a:r>
            <a:r>
              <a:rPr lang="es-ES" b="1" i="0" dirty="0" err="1">
                <a:solidFill>
                  <a:srgbClr val="4F4848"/>
                </a:solidFill>
                <a:effectLst/>
                <a:latin typeface="Xunta Sans" pitchFamily="2" charset="0"/>
              </a:rPr>
              <a:t>Kalamatas</a:t>
            </a:r>
            <a:endParaRPr lang="es-ES" dirty="0">
              <a:latin typeface="Xunta Sans" pitchFamily="2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80269AB-5951-408B-B3D3-713D59D8CE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6068" y="3003309"/>
            <a:ext cx="1057465" cy="149212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4246709-EC02-4D5B-9F12-231A058CD2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0644" y="3244494"/>
            <a:ext cx="1628776" cy="852488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61C0C84C-39FE-493A-AC72-FF0B8CF99BEB}"/>
              </a:ext>
            </a:extLst>
          </p:cNvPr>
          <p:cNvSpPr txBox="1"/>
          <p:nvPr/>
        </p:nvSpPr>
        <p:spPr>
          <a:xfrm>
            <a:off x="4876800" y="4270953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Xunta Sans" pitchFamily="2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Areadne</a:t>
            </a:r>
            <a:r>
              <a:rPr lang="es-ES" b="1" dirty="0">
                <a:solidFill>
                  <a:schemeClr val="tx2">
                    <a:lumMod val="60000"/>
                    <a:lumOff val="40000"/>
                  </a:schemeClr>
                </a:solidFill>
                <a:latin typeface="Xunta Sans" pitchFamily="2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ES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Xunta Sans" pitchFamily="2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Lifelong</a:t>
            </a:r>
            <a:r>
              <a:rPr lang="es-ES" b="1" dirty="0">
                <a:solidFill>
                  <a:schemeClr val="tx2">
                    <a:lumMod val="60000"/>
                    <a:lumOff val="40000"/>
                  </a:schemeClr>
                </a:solidFill>
                <a:latin typeface="Xunta Sans" pitchFamily="2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ES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Xunta Sans" pitchFamily="2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Learning</a:t>
            </a:r>
            <a:r>
              <a:rPr lang="es-ES" b="1" dirty="0">
                <a:solidFill>
                  <a:schemeClr val="tx2">
                    <a:lumMod val="60000"/>
                    <a:lumOff val="40000"/>
                  </a:schemeClr>
                </a:solidFill>
                <a:latin typeface="Xunta Sans" pitchFamily="2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Centre</a:t>
            </a:r>
            <a:endParaRPr lang="es-ES" b="1" dirty="0">
              <a:solidFill>
                <a:schemeClr val="tx2">
                  <a:lumMod val="60000"/>
                  <a:lumOff val="40000"/>
                </a:schemeClr>
              </a:solidFill>
              <a:latin typeface="Xunta Sans" pitchFamily="2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8874758-F175-477F-8E2B-A953E43FEF93}"/>
              </a:ext>
            </a:extLst>
          </p:cNvPr>
          <p:cNvSpPr txBox="1"/>
          <p:nvPr/>
        </p:nvSpPr>
        <p:spPr>
          <a:xfrm>
            <a:off x="1000866" y="5206711"/>
            <a:ext cx="33294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4F4848"/>
                </a:solidFill>
                <a:latin typeface="Xunta Sans" pitchFamily="2" charset="0"/>
              </a:rPr>
              <a:t>Centro de Segunda </a:t>
            </a:r>
            <a:r>
              <a:rPr lang="es-ES" dirty="0" err="1">
                <a:solidFill>
                  <a:srgbClr val="4F4848"/>
                </a:solidFill>
                <a:latin typeface="Xunta Sans" pitchFamily="2" charset="0"/>
              </a:rPr>
              <a:t>Oportunidade</a:t>
            </a:r>
            <a:r>
              <a:rPr lang="es-ES" dirty="0">
                <a:solidFill>
                  <a:srgbClr val="4F4848"/>
                </a:solidFill>
                <a:latin typeface="Xunta Sans" pitchFamily="2" charset="0"/>
              </a:rPr>
              <a:t> que imparte educación pública innovadora para adultos a través de cursos de </a:t>
            </a:r>
            <a:r>
              <a:rPr lang="es-ES" dirty="0" err="1">
                <a:solidFill>
                  <a:srgbClr val="4F4848"/>
                </a:solidFill>
                <a:latin typeface="Xunta Sans" pitchFamily="2" charset="0"/>
              </a:rPr>
              <a:t>dous</a:t>
            </a:r>
            <a:r>
              <a:rPr lang="es-ES" dirty="0">
                <a:solidFill>
                  <a:srgbClr val="4F4848"/>
                </a:solidFill>
                <a:latin typeface="Xunta Sans" pitchFamily="2" charset="0"/>
              </a:rPr>
              <a:t> anos de duración.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8B723515-EA05-4230-BB05-FBE6A54EB4FD}"/>
              </a:ext>
            </a:extLst>
          </p:cNvPr>
          <p:cNvSpPr txBox="1"/>
          <p:nvPr/>
        </p:nvSpPr>
        <p:spPr>
          <a:xfrm>
            <a:off x="5002798" y="5178869"/>
            <a:ext cx="40943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4F4848"/>
                </a:solidFill>
                <a:latin typeface="Xunta Sans" pitchFamily="2" charset="0"/>
              </a:rPr>
              <a:t>Centro acreditado de </a:t>
            </a:r>
            <a:r>
              <a:rPr lang="es-ES" dirty="0" err="1">
                <a:solidFill>
                  <a:srgbClr val="4F4848"/>
                </a:solidFill>
                <a:latin typeface="Xunta Sans" pitchFamily="2" charset="0"/>
              </a:rPr>
              <a:t>aprendizaxe</a:t>
            </a:r>
            <a:r>
              <a:rPr lang="es-ES" dirty="0">
                <a:solidFill>
                  <a:srgbClr val="4F4848"/>
                </a:solidFill>
                <a:latin typeface="Xunta Sans" pitchFamily="2" charset="0"/>
              </a:rPr>
              <a:t> permanente que oferta cursos </a:t>
            </a:r>
            <a:r>
              <a:rPr lang="es-ES" dirty="0" err="1">
                <a:solidFill>
                  <a:srgbClr val="4F4848"/>
                </a:solidFill>
                <a:latin typeface="Xunta Sans" pitchFamily="2" charset="0"/>
              </a:rPr>
              <a:t>profesionais</a:t>
            </a:r>
            <a:r>
              <a:rPr lang="es-ES" dirty="0">
                <a:solidFill>
                  <a:srgbClr val="4F4848"/>
                </a:solidFill>
                <a:latin typeface="Xunta Sans" pitchFamily="2" charset="0"/>
              </a:rPr>
              <a:t> e </a:t>
            </a:r>
            <a:r>
              <a:rPr lang="es-ES" dirty="0" err="1">
                <a:solidFill>
                  <a:srgbClr val="4F4848"/>
                </a:solidFill>
                <a:latin typeface="Xunta Sans" pitchFamily="2" charset="0"/>
              </a:rPr>
              <a:t>vocacionais</a:t>
            </a:r>
            <a:r>
              <a:rPr lang="es-ES" dirty="0">
                <a:solidFill>
                  <a:srgbClr val="4F4848"/>
                </a:solidFill>
                <a:latin typeface="Xunta Sans" pitchFamily="2" charset="0"/>
              </a:rPr>
              <a:t>.  Está especializado </a:t>
            </a:r>
            <a:r>
              <a:rPr lang="es-ES" dirty="0" err="1">
                <a:solidFill>
                  <a:srgbClr val="4F4848"/>
                </a:solidFill>
                <a:latin typeface="Xunta Sans" pitchFamily="2" charset="0"/>
              </a:rPr>
              <a:t>na</a:t>
            </a:r>
            <a:r>
              <a:rPr lang="es-ES" dirty="0">
                <a:solidFill>
                  <a:srgbClr val="4F4848"/>
                </a:solidFill>
                <a:latin typeface="Xunta Sans" pitchFamily="2" charset="0"/>
              </a:rPr>
              <a:t> formación do profesorado.</a:t>
            </a:r>
          </a:p>
        </p:txBody>
      </p:sp>
      <p:grpSp>
        <p:nvGrpSpPr>
          <p:cNvPr id="31" name="Group 4">
            <a:extLst>
              <a:ext uri="{FF2B5EF4-FFF2-40B4-BE49-F238E27FC236}">
                <a16:creationId xmlns:a16="http://schemas.microsoft.com/office/drawing/2014/main" id="{BA60ED24-E856-4CC6-BBEF-46ADB80C24FC}"/>
              </a:ext>
            </a:extLst>
          </p:cNvPr>
          <p:cNvGrpSpPr/>
          <p:nvPr/>
        </p:nvGrpSpPr>
        <p:grpSpPr>
          <a:xfrm>
            <a:off x="3972876" y="2107713"/>
            <a:ext cx="1850404" cy="1216564"/>
            <a:chOff x="78428" y="8153"/>
            <a:chExt cx="756383" cy="450579"/>
          </a:xfrm>
        </p:grpSpPr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AF176083-19D0-4558-8797-11222F9F548C}"/>
                </a:ext>
              </a:extLst>
            </p:cNvPr>
            <p:cNvSpPr/>
            <p:nvPr/>
          </p:nvSpPr>
          <p:spPr>
            <a:xfrm>
              <a:off x="78428" y="120000"/>
              <a:ext cx="756383" cy="288654"/>
            </a:xfrm>
            <a:custGeom>
              <a:avLst/>
              <a:gdLst/>
              <a:ahLst/>
              <a:cxnLst/>
              <a:rect l="l" t="t" r="r" b="b"/>
              <a:pathLst>
                <a:path w="2300917" h="288654">
                  <a:moveTo>
                    <a:pt x="44863" y="0"/>
                  </a:moveTo>
                  <a:lnTo>
                    <a:pt x="2256055" y="0"/>
                  </a:lnTo>
                  <a:cubicBezTo>
                    <a:pt x="2280832" y="0"/>
                    <a:pt x="2300917" y="20086"/>
                    <a:pt x="2300917" y="44863"/>
                  </a:cubicBezTo>
                  <a:lnTo>
                    <a:pt x="2300917" y="243791"/>
                  </a:lnTo>
                  <a:cubicBezTo>
                    <a:pt x="2300917" y="255690"/>
                    <a:pt x="2296191" y="267101"/>
                    <a:pt x="2287777" y="275514"/>
                  </a:cubicBezTo>
                  <a:cubicBezTo>
                    <a:pt x="2279364" y="283928"/>
                    <a:pt x="2267953" y="288654"/>
                    <a:pt x="2256055" y="288654"/>
                  </a:cubicBezTo>
                  <a:lnTo>
                    <a:pt x="44863" y="288654"/>
                  </a:lnTo>
                  <a:cubicBezTo>
                    <a:pt x="32964" y="288654"/>
                    <a:pt x="21553" y="283928"/>
                    <a:pt x="13140" y="275514"/>
                  </a:cubicBezTo>
                  <a:cubicBezTo>
                    <a:pt x="4727" y="267101"/>
                    <a:pt x="0" y="255690"/>
                    <a:pt x="0" y="243791"/>
                  </a:cubicBezTo>
                  <a:lnTo>
                    <a:pt x="0" y="44863"/>
                  </a:lnTo>
                  <a:cubicBezTo>
                    <a:pt x="0" y="32964"/>
                    <a:pt x="4727" y="21553"/>
                    <a:pt x="13140" y="13140"/>
                  </a:cubicBezTo>
                  <a:cubicBezTo>
                    <a:pt x="21553" y="4727"/>
                    <a:pt x="32964" y="0"/>
                    <a:pt x="44863" y="0"/>
                  </a:cubicBezTo>
                  <a:close/>
                </a:path>
              </a:pathLst>
            </a:custGeom>
            <a:solidFill>
              <a:srgbClr val="007BC4"/>
            </a:solidFill>
          </p:spPr>
          <p:txBody>
            <a:bodyPr/>
            <a:lstStyle/>
            <a:p>
              <a:endParaRPr lang="es-ES" dirty="0">
                <a:highlight>
                  <a:srgbClr val="3276C8"/>
                </a:highlight>
              </a:endParaRPr>
            </a:p>
          </p:txBody>
        </p:sp>
        <p:sp>
          <p:nvSpPr>
            <p:cNvPr id="33" name="TextBox 6">
              <a:extLst>
                <a:ext uri="{FF2B5EF4-FFF2-40B4-BE49-F238E27FC236}">
                  <a16:creationId xmlns:a16="http://schemas.microsoft.com/office/drawing/2014/main" id="{5A07382D-F46A-4AF8-97E0-E6DB4A8CAC5F}"/>
                </a:ext>
              </a:extLst>
            </p:cNvPr>
            <p:cNvSpPr txBox="1"/>
            <p:nvPr/>
          </p:nvSpPr>
          <p:spPr>
            <a:xfrm>
              <a:off x="153159" y="8153"/>
              <a:ext cx="606922" cy="4505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863"/>
                </a:lnSpc>
              </a:pPr>
              <a:r>
                <a:rPr lang="en-US" sz="3199" dirty="0" err="1">
                  <a:solidFill>
                    <a:srgbClr val="FEFEFF"/>
                  </a:solidFill>
                  <a:highlight>
                    <a:srgbClr val="3276C8"/>
                  </a:highlight>
                  <a:latin typeface="Xunta Sans"/>
                </a:rPr>
                <a:t>Socios</a:t>
              </a:r>
              <a:endParaRPr lang="en-US" sz="3199" dirty="0">
                <a:solidFill>
                  <a:srgbClr val="FEFEFF"/>
                </a:solidFill>
                <a:highlight>
                  <a:srgbClr val="3276C8"/>
                </a:highlight>
                <a:latin typeface="Xunta Sans"/>
              </a:endParaRPr>
            </a:p>
          </p:txBody>
        </p:sp>
      </p:grp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5533A80-1D66-4AA8-AF71-F4A66B47F081}"/>
              </a:ext>
            </a:extLst>
          </p:cNvPr>
          <p:cNvSpPr txBox="1"/>
          <p:nvPr/>
        </p:nvSpPr>
        <p:spPr>
          <a:xfrm>
            <a:off x="3724672" y="3584846"/>
            <a:ext cx="1628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rgbClr val="007BC4"/>
                </a:solidFill>
                <a:latin typeface="Xunta Sans" panose="00000500000000000000" pitchFamily="2" charset="0"/>
              </a:rPr>
              <a:t>Grecia</a:t>
            </a:r>
          </a:p>
        </p:txBody>
      </p:sp>
    </p:spTree>
    <p:extLst>
      <p:ext uri="{BB962C8B-B14F-4D97-AF65-F5344CB8AC3E}">
        <p14:creationId xmlns:p14="http://schemas.microsoft.com/office/powerpoint/2010/main" val="129322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2" grpId="0"/>
      <p:bldP spid="10" grpId="0"/>
      <p:bldP spid="26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15137" y="149015"/>
            <a:ext cx="2728570" cy="2926080"/>
          </a:xfrm>
          <a:custGeom>
            <a:avLst/>
            <a:gdLst/>
            <a:ahLst/>
            <a:cxnLst/>
            <a:rect l="l" t="t" r="r" b="b"/>
            <a:pathLst>
              <a:path w="2728570" h="2926080">
                <a:moveTo>
                  <a:pt x="0" y="0"/>
                </a:moveTo>
                <a:lnTo>
                  <a:pt x="2728569" y="0"/>
                </a:lnTo>
                <a:lnTo>
                  <a:pt x="2728569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6915131" y="4184212"/>
            <a:ext cx="2728570" cy="2926080"/>
          </a:xfrm>
          <a:custGeom>
            <a:avLst/>
            <a:gdLst/>
            <a:ahLst/>
            <a:cxnLst/>
            <a:rect l="l" t="t" r="r" b="b"/>
            <a:pathLst>
              <a:path w="2728570" h="2926080">
                <a:moveTo>
                  <a:pt x="0" y="0"/>
                </a:moveTo>
                <a:lnTo>
                  <a:pt x="2728570" y="0"/>
                </a:lnTo>
                <a:lnTo>
                  <a:pt x="2728570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26C7BF4-88EE-41DE-AC65-565A71DA706D}"/>
              </a:ext>
            </a:extLst>
          </p:cNvPr>
          <p:cNvSpPr txBox="1"/>
          <p:nvPr/>
        </p:nvSpPr>
        <p:spPr>
          <a:xfrm>
            <a:off x="1058586" y="3521393"/>
            <a:ext cx="3473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b="1" dirty="0">
                <a:solidFill>
                  <a:srgbClr val="4F4848"/>
                </a:solidFill>
                <a:latin typeface="Xunta Sans" pitchFamily="2" charset="0"/>
              </a:rPr>
              <a:t>Hatay </a:t>
            </a:r>
            <a:r>
              <a:rPr lang="es-ES" b="1" dirty="0" err="1">
                <a:solidFill>
                  <a:srgbClr val="4F4848"/>
                </a:solidFill>
                <a:latin typeface="Xunta Sans" pitchFamily="2" charset="0"/>
              </a:rPr>
              <a:t>Antakya</a:t>
            </a:r>
            <a:r>
              <a:rPr lang="es-ES" b="1" dirty="0">
                <a:solidFill>
                  <a:srgbClr val="4F4848"/>
                </a:solidFill>
                <a:latin typeface="Xunta Sans" pitchFamily="2" charset="0"/>
              </a:rPr>
              <a:t> </a:t>
            </a:r>
            <a:r>
              <a:rPr lang="es-ES" b="1" dirty="0" err="1">
                <a:solidFill>
                  <a:srgbClr val="4F4848"/>
                </a:solidFill>
                <a:latin typeface="Xunta Sans" pitchFamily="2" charset="0"/>
              </a:rPr>
              <a:t>Nedime</a:t>
            </a:r>
            <a:r>
              <a:rPr lang="es-ES" b="1" dirty="0">
                <a:solidFill>
                  <a:srgbClr val="4F4848"/>
                </a:solidFill>
                <a:latin typeface="Xunta Sans" pitchFamily="2" charset="0"/>
              </a:rPr>
              <a:t> </a:t>
            </a:r>
            <a:r>
              <a:rPr lang="es-ES" b="1" dirty="0" err="1">
                <a:solidFill>
                  <a:srgbClr val="4F4848"/>
                </a:solidFill>
                <a:latin typeface="Xunta Sans" pitchFamily="2" charset="0"/>
              </a:rPr>
              <a:t>Keser</a:t>
            </a:r>
            <a:r>
              <a:rPr lang="es-ES" b="1" dirty="0">
                <a:solidFill>
                  <a:srgbClr val="4F4848"/>
                </a:solidFill>
                <a:latin typeface="Xunta Sans" pitchFamily="2" charset="0"/>
              </a:rPr>
              <a:t> </a:t>
            </a:r>
            <a:r>
              <a:rPr lang="es-ES" b="1" dirty="0" err="1">
                <a:solidFill>
                  <a:srgbClr val="4F4848"/>
                </a:solidFill>
                <a:latin typeface="Xunta Sans" pitchFamily="2" charset="0"/>
              </a:rPr>
              <a:t>Halk</a:t>
            </a:r>
            <a:r>
              <a:rPr lang="es-ES" b="1" dirty="0">
                <a:solidFill>
                  <a:srgbClr val="4F4848"/>
                </a:solidFill>
                <a:latin typeface="Xunta Sans" pitchFamily="2" charset="0"/>
              </a:rPr>
              <a:t> </a:t>
            </a:r>
            <a:r>
              <a:rPr lang="es-ES" b="1" dirty="0" err="1">
                <a:solidFill>
                  <a:srgbClr val="4F4848"/>
                </a:solidFill>
                <a:latin typeface="Xunta Sans" pitchFamily="2" charset="0"/>
              </a:rPr>
              <a:t>Egitim</a:t>
            </a:r>
            <a:r>
              <a:rPr lang="es-ES" b="1" dirty="0">
                <a:solidFill>
                  <a:srgbClr val="4F4848"/>
                </a:solidFill>
                <a:latin typeface="Xunta Sans" pitchFamily="2" charset="0"/>
              </a:rPr>
              <a:t> </a:t>
            </a:r>
            <a:r>
              <a:rPr lang="es-ES" b="1" dirty="0" err="1">
                <a:solidFill>
                  <a:srgbClr val="4F4848"/>
                </a:solidFill>
                <a:latin typeface="Xunta Sans" pitchFamily="2" charset="0"/>
              </a:rPr>
              <a:t>Merkezi</a:t>
            </a:r>
            <a:endParaRPr lang="es-ES" b="1" dirty="0">
              <a:solidFill>
                <a:srgbClr val="4F4848"/>
              </a:solidFill>
              <a:latin typeface="Xunta Sans" pitchFamily="2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61C0C84C-39FE-493A-AC72-FF0B8CF99BEB}"/>
              </a:ext>
            </a:extLst>
          </p:cNvPr>
          <p:cNvSpPr txBox="1"/>
          <p:nvPr/>
        </p:nvSpPr>
        <p:spPr>
          <a:xfrm>
            <a:off x="6322230" y="3577072"/>
            <a:ext cx="1589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0" i="0" dirty="0">
                <a:solidFill>
                  <a:srgbClr val="141414"/>
                </a:solidFill>
                <a:effectLst/>
                <a:latin typeface="Poppins" panose="00000500000000000000" pitchFamily="2" charset="0"/>
              </a:rPr>
              <a:t> </a:t>
            </a:r>
            <a:r>
              <a:rPr lang="es-ES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Xunta Sans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EduBots</a:t>
            </a:r>
            <a:endParaRPr lang="es-ES" b="1" dirty="0">
              <a:solidFill>
                <a:schemeClr val="tx2">
                  <a:lumMod val="60000"/>
                  <a:lumOff val="40000"/>
                </a:schemeClr>
              </a:solidFill>
              <a:latin typeface="Xunta Sans" pitchFamily="2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C5AF2ED-E053-42C0-BBC0-F111A5931D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0916" y="2111925"/>
            <a:ext cx="1324636" cy="1320349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82AC9DFB-4BC9-49FB-B70E-B861FC20DAEE}"/>
              </a:ext>
            </a:extLst>
          </p:cNvPr>
          <p:cNvSpPr txBox="1"/>
          <p:nvPr/>
        </p:nvSpPr>
        <p:spPr>
          <a:xfrm>
            <a:off x="821276" y="4445130"/>
            <a:ext cx="49685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333333"/>
                </a:solidFill>
                <a:latin typeface="Xunta Sans" pitchFamily="2" charset="0"/>
              </a:rPr>
              <a:t>Centro de Educación Pública de adultos. Oferta cursos en distintos campos, coma TIC, </a:t>
            </a:r>
            <a:r>
              <a:rPr lang="es-ES" dirty="0" err="1">
                <a:solidFill>
                  <a:srgbClr val="333333"/>
                </a:solidFill>
                <a:latin typeface="Xunta Sans" pitchFamily="2" charset="0"/>
              </a:rPr>
              <a:t>desenvolvemento</a:t>
            </a:r>
            <a:r>
              <a:rPr lang="es-ES" dirty="0">
                <a:solidFill>
                  <a:srgbClr val="333333"/>
                </a:solidFill>
                <a:latin typeface="Xunta Sans" pitchFamily="2" charset="0"/>
              </a:rPr>
              <a:t> </a:t>
            </a:r>
            <a:r>
              <a:rPr lang="es-ES" dirty="0" err="1">
                <a:solidFill>
                  <a:srgbClr val="333333"/>
                </a:solidFill>
                <a:latin typeface="Xunta Sans" pitchFamily="2" charset="0"/>
              </a:rPr>
              <a:t>persoal</a:t>
            </a:r>
            <a:r>
              <a:rPr lang="es-ES" dirty="0">
                <a:solidFill>
                  <a:srgbClr val="333333"/>
                </a:solidFill>
                <a:latin typeface="Xunta Sans" pitchFamily="2" charset="0"/>
              </a:rPr>
              <a:t>, idiomas, formación ocupacional, música, deportes, artesanía e alfabetización.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7DB3EB24-0AD4-459A-A9F6-77E1A870A1BE}"/>
              </a:ext>
            </a:extLst>
          </p:cNvPr>
          <p:cNvSpPr txBox="1"/>
          <p:nvPr/>
        </p:nvSpPr>
        <p:spPr>
          <a:xfrm>
            <a:off x="5738349" y="4354589"/>
            <a:ext cx="33277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333333"/>
                </a:solidFill>
                <a:latin typeface="Xunta Sans" pitchFamily="2" charset="0"/>
              </a:rPr>
              <a:t>Centro de deseño de Sistemas Integrados de </a:t>
            </a:r>
            <a:r>
              <a:rPr lang="es-ES" dirty="0" err="1">
                <a:solidFill>
                  <a:srgbClr val="333333"/>
                </a:solidFill>
                <a:latin typeface="Xunta Sans" pitchFamily="2" charset="0"/>
              </a:rPr>
              <a:t>Teleformación</a:t>
            </a:r>
            <a:r>
              <a:rPr lang="es-ES" dirty="0">
                <a:solidFill>
                  <a:srgbClr val="333333"/>
                </a:solidFill>
                <a:latin typeface="Xunta Sans" pitchFamily="2" charset="0"/>
              </a:rPr>
              <a:t>, de Plataformas Educativas Asíncronas e Síncronas e de plataformas de e-learning</a:t>
            </a:r>
            <a:endParaRPr lang="es-ES" dirty="0">
              <a:latin typeface="Xunta Sans" pitchFamily="2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8C24E3F9-0248-47A6-8EBC-37C085653F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0342" y="2038565"/>
            <a:ext cx="1589578" cy="1538507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D2BF507-B9D1-4E52-A6D0-16882549E537}"/>
              </a:ext>
            </a:extLst>
          </p:cNvPr>
          <p:cNvSpPr txBox="1"/>
          <p:nvPr/>
        </p:nvSpPr>
        <p:spPr>
          <a:xfrm>
            <a:off x="1980916" y="1441821"/>
            <a:ext cx="1628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rgbClr val="007BC4"/>
                </a:solidFill>
                <a:latin typeface="Xunta Sans" panose="00000500000000000000" pitchFamily="2" charset="0"/>
              </a:rPr>
              <a:t>Estonia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B08853ED-FA98-49EE-90D8-CFB264D02CEA}"/>
              </a:ext>
            </a:extLst>
          </p:cNvPr>
          <p:cNvSpPr txBox="1"/>
          <p:nvPr/>
        </p:nvSpPr>
        <p:spPr>
          <a:xfrm>
            <a:off x="6120342" y="1404566"/>
            <a:ext cx="1628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rgbClr val="007BC4"/>
                </a:solidFill>
                <a:latin typeface="Xunta Sans" panose="00000500000000000000" pitchFamily="2" charset="0"/>
              </a:rPr>
              <a:t>Turquía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422" y="149015"/>
            <a:ext cx="7486650" cy="135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0578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2" grpId="0"/>
      <p:bldP spid="9" grpId="0"/>
      <p:bldP spid="21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15137" y="149015"/>
            <a:ext cx="2728570" cy="2926080"/>
          </a:xfrm>
          <a:custGeom>
            <a:avLst/>
            <a:gdLst/>
            <a:ahLst/>
            <a:cxnLst/>
            <a:rect l="l" t="t" r="r" b="b"/>
            <a:pathLst>
              <a:path w="2728570" h="2926080">
                <a:moveTo>
                  <a:pt x="0" y="0"/>
                </a:moveTo>
                <a:lnTo>
                  <a:pt x="2728569" y="0"/>
                </a:lnTo>
                <a:lnTo>
                  <a:pt x="2728569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6915131" y="4184212"/>
            <a:ext cx="2728570" cy="2926080"/>
          </a:xfrm>
          <a:custGeom>
            <a:avLst/>
            <a:gdLst/>
            <a:ahLst/>
            <a:cxnLst/>
            <a:rect l="l" t="t" r="r" b="b"/>
            <a:pathLst>
              <a:path w="2728570" h="2926080">
                <a:moveTo>
                  <a:pt x="0" y="0"/>
                </a:moveTo>
                <a:lnTo>
                  <a:pt x="2728570" y="0"/>
                </a:lnTo>
                <a:lnTo>
                  <a:pt x="2728570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26C7BF4-88EE-41DE-AC65-565A71DA706D}"/>
              </a:ext>
            </a:extLst>
          </p:cNvPr>
          <p:cNvSpPr txBox="1"/>
          <p:nvPr/>
        </p:nvSpPr>
        <p:spPr>
          <a:xfrm>
            <a:off x="1136792" y="3721423"/>
            <a:ext cx="2728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Xunta Sans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Centro de formación e cultura </a:t>
            </a:r>
            <a:r>
              <a:rPr lang="es-ES" b="1" i="0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Xunta Sans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Eduvita</a:t>
            </a:r>
            <a:endParaRPr lang="es-ES" dirty="0">
              <a:solidFill>
                <a:schemeClr val="tx2">
                  <a:lumMod val="60000"/>
                  <a:lumOff val="40000"/>
                </a:schemeClr>
              </a:solidFill>
              <a:latin typeface="Xunta Sans" pitchFamily="2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61C0C84C-39FE-493A-AC72-FF0B8CF99BEB}"/>
              </a:ext>
            </a:extLst>
          </p:cNvPr>
          <p:cNvSpPr txBox="1"/>
          <p:nvPr/>
        </p:nvSpPr>
        <p:spPr>
          <a:xfrm>
            <a:off x="5448912" y="3739848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tx2">
                    <a:lumMod val="60000"/>
                    <a:lumOff val="40000"/>
                  </a:schemeClr>
                </a:solidFill>
                <a:latin typeface="Xunta Sans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Escola Oficial de Idiomas de Ourense</a:t>
            </a:r>
            <a:endParaRPr lang="es-ES" b="1" dirty="0">
              <a:solidFill>
                <a:schemeClr val="tx2">
                  <a:lumMod val="60000"/>
                  <a:lumOff val="40000"/>
                </a:schemeClr>
              </a:solidFill>
              <a:latin typeface="Xunta Sans" pitchFamily="2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4B6F90C-0272-4F25-817E-082413A7A2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6854" y="2633623"/>
            <a:ext cx="1806597" cy="85248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24BC8C7-6075-43A5-BBB6-7E4D4078F2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87955" y="2786595"/>
            <a:ext cx="2158793" cy="638766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306021CB-2389-4D2C-87AE-80799DC773A5}"/>
              </a:ext>
            </a:extLst>
          </p:cNvPr>
          <p:cNvSpPr txBox="1"/>
          <p:nvPr/>
        </p:nvSpPr>
        <p:spPr>
          <a:xfrm>
            <a:off x="5447598" y="4773308"/>
            <a:ext cx="360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333333"/>
                </a:solidFill>
                <a:latin typeface="Xunta Sans" pitchFamily="2" charset="0"/>
              </a:rPr>
              <a:t>Centro público especializado no </a:t>
            </a:r>
            <a:r>
              <a:rPr lang="es-ES" dirty="0" err="1">
                <a:solidFill>
                  <a:srgbClr val="333333"/>
                </a:solidFill>
                <a:latin typeface="Xunta Sans" pitchFamily="2" charset="0"/>
              </a:rPr>
              <a:t>ensino</a:t>
            </a:r>
            <a:r>
              <a:rPr lang="es-ES" dirty="0">
                <a:solidFill>
                  <a:srgbClr val="333333"/>
                </a:solidFill>
                <a:latin typeface="Xunta Sans" pitchFamily="2" charset="0"/>
              </a:rPr>
              <a:t> dos </a:t>
            </a:r>
            <a:r>
              <a:rPr lang="es-ES" dirty="0" err="1">
                <a:solidFill>
                  <a:srgbClr val="333333"/>
                </a:solidFill>
                <a:latin typeface="Xunta Sans" pitchFamily="2" charset="0"/>
              </a:rPr>
              <a:t>seguintes</a:t>
            </a:r>
            <a:r>
              <a:rPr lang="es-ES" dirty="0">
                <a:solidFill>
                  <a:srgbClr val="333333"/>
                </a:solidFill>
                <a:latin typeface="Xunta Sans" pitchFamily="2" charset="0"/>
              </a:rPr>
              <a:t> idiomas: alemán, chinés, español </a:t>
            </a:r>
            <a:r>
              <a:rPr lang="es-ES" dirty="0" err="1">
                <a:solidFill>
                  <a:srgbClr val="333333"/>
                </a:solidFill>
                <a:latin typeface="Xunta Sans" pitchFamily="2" charset="0"/>
              </a:rPr>
              <a:t>lingua</a:t>
            </a:r>
            <a:r>
              <a:rPr lang="es-ES" dirty="0">
                <a:solidFill>
                  <a:srgbClr val="333333"/>
                </a:solidFill>
                <a:latin typeface="Xunta Sans" pitchFamily="2" charset="0"/>
              </a:rPr>
              <a:t> </a:t>
            </a:r>
            <a:r>
              <a:rPr lang="es-ES" dirty="0" err="1">
                <a:solidFill>
                  <a:srgbClr val="333333"/>
                </a:solidFill>
                <a:latin typeface="Xunta Sans" pitchFamily="2" charset="0"/>
              </a:rPr>
              <a:t>estranxeira</a:t>
            </a:r>
            <a:r>
              <a:rPr lang="es-ES" dirty="0">
                <a:solidFill>
                  <a:srgbClr val="333333"/>
                </a:solidFill>
                <a:latin typeface="Xunta Sans" pitchFamily="2" charset="0"/>
              </a:rPr>
              <a:t>, francés, </a:t>
            </a:r>
            <a:r>
              <a:rPr lang="es-ES" dirty="0" err="1">
                <a:solidFill>
                  <a:srgbClr val="333333"/>
                </a:solidFill>
                <a:latin typeface="Xunta Sans" pitchFamily="2" charset="0"/>
              </a:rPr>
              <a:t>galego</a:t>
            </a:r>
            <a:r>
              <a:rPr lang="es-ES" dirty="0">
                <a:solidFill>
                  <a:srgbClr val="333333"/>
                </a:solidFill>
                <a:latin typeface="Xunta Sans" pitchFamily="2" charset="0"/>
              </a:rPr>
              <a:t>, inglés, italiano e portugués</a:t>
            </a:r>
            <a:endParaRPr lang="es-ES" dirty="0">
              <a:latin typeface="Xunta Sans" pitchFamily="2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C2BF14C6-8F07-4880-824A-894BD0BCDA52}"/>
              </a:ext>
            </a:extLst>
          </p:cNvPr>
          <p:cNvSpPr txBox="1"/>
          <p:nvPr/>
        </p:nvSpPr>
        <p:spPr>
          <a:xfrm>
            <a:off x="1021071" y="4770088"/>
            <a:ext cx="42816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333333"/>
                </a:solidFill>
                <a:latin typeface="Xunta Sans" pitchFamily="2" charset="0"/>
              </a:rPr>
              <a:t>Centro sociocultural e educativo que ofrece formación continua para </a:t>
            </a:r>
            <a:r>
              <a:rPr lang="es-ES" dirty="0" err="1">
                <a:solidFill>
                  <a:srgbClr val="333333"/>
                </a:solidFill>
                <a:latin typeface="Xunta Sans" pitchFamily="2" charset="0"/>
              </a:rPr>
              <a:t>mellorar</a:t>
            </a:r>
            <a:r>
              <a:rPr lang="es-ES" dirty="0">
                <a:solidFill>
                  <a:srgbClr val="333333"/>
                </a:solidFill>
                <a:latin typeface="Xunta Sans" pitchFamily="2" charset="0"/>
              </a:rPr>
              <a:t> a </a:t>
            </a:r>
            <a:r>
              <a:rPr lang="es-ES" dirty="0" err="1">
                <a:solidFill>
                  <a:srgbClr val="333333"/>
                </a:solidFill>
                <a:latin typeface="Xunta Sans" pitchFamily="2" charset="0"/>
              </a:rPr>
              <a:t>calidade</a:t>
            </a:r>
            <a:r>
              <a:rPr lang="es-ES" dirty="0">
                <a:solidFill>
                  <a:srgbClr val="333333"/>
                </a:solidFill>
                <a:latin typeface="Xunta Sans" pitchFamily="2" charset="0"/>
              </a:rPr>
              <a:t> de vida das </a:t>
            </a:r>
            <a:r>
              <a:rPr lang="es-ES" dirty="0" err="1">
                <a:solidFill>
                  <a:srgbClr val="333333"/>
                </a:solidFill>
                <a:latin typeface="Xunta Sans" pitchFamily="2" charset="0"/>
              </a:rPr>
              <a:t>persoas</a:t>
            </a:r>
            <a:r>
              <a:rPr lang="es-ES" dirty="0">
                <a:solidFill>
                  <a:srgbClr val="333333"/>
                </a:solidFill>
                <a:latin typeface="Xunta Sans" pitchFamily="2" charset="0"/>
              </a:rPr>
              <a:t> </a:t>
            </a:r>
            <a:r>
              <a:rPr lang="es-ES" dirty="0" err="1">
                <a:solidFill>
                  <a:srgbClr val="333333"/>
                </a:solidFill>
                <a:latin typeface="Xunta Sans" pitchFamily="2" charset="0"/>
              </a:rPr>
              <a:t>maiores</a:t>
            </a:r>
            <a:r>
              <a:rPr lang="es-ES" dirty="0">
                <a:solidFill>
                  <a:srgbClr val="333333"/>
                </a:solidFill>
                <a:latin typeface="Xunta Sans" pitchFamily="2" charset="0"/>
              </a:rPr>
              <a:t> de 55 a través de cursos, talleres, eventos de integración e </a:t>
            </a:r>
            <a:r>
              <a:rPr lang="es-ES" dirty="0" err="1">
                <a:solidFill>
                  <a:srgbClr val="333333"/>
                </a:solidFill>
                <a:latin typeface="Xunta Sans" pitchFamily="2" charset="0"/>
              </a:rPr>
              <a:t>viaxes</a:t>
            </a:r>
            <a:r>
              <a:rPr lang="es-ES" dirty="0">
                <a:solidFill>
                  <a:srgbClr val="333333"/>
                </a:solidFill>
                <a:latin typeface="Xunta Sans" pitchFamily="2" charset="0"/>
              </a:rPr>
              <a:t> educativos.</a:t>
            </a:r>
            <a:endParaRPr lang="es-ES" dirty="0">
              <a:latin typeface="Xunta Sans" pitchFamily="2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770D1D37-1DAA-416A-8D43-890CF8764E1E}"/>
              </a:ext>
            </a:extLst>
          </p:cNvPr>
          <p:cNvSpPr txBox="1"/>
          <p:nvPr/>
        </p:nvSpPr>
        <p:spPr>
          <a:xfrm>
            <a:off x="6368320" y="1888222"/>
            <a:ext cx="1628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rgbClr val="007BC4"/>
                </a:solidFill>
                <a:latin typeface="Xunta Sans" panose="00000500000000000000" pitchFamily="2" charset="0"/>
              </a:rPr>
              <a:t>España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773478E0-7423-4FA7-A532-242C3DC66E3F}"/>
              </a:ext>
            </a:extLst>
          </p:cNvPr>
          <p:cNvSpPr txBox="1"/>
          <p:nvPr/>
        </p:nvSpPr>
        <p:spPr>
          <a:xfrm>
            <a:off x="2017972" y="1936331"/>
            <a:ext cx="1628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rgbClr val="007BC4"/>
                </a:solidFill>
                <a:latin typeface="Xunta Sans" panose="00000500000000000000" pitchFamily="2" charset="0"/>
              </a:rPr>
              <a:t>Italia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304" y="257918"/>
            <a:ext cx="7486650" cy="135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11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2" grpId="0"/>
      <p:bldP spid="11" grpId="0"/>
      <p:bldP spid="15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15137" y="149015"/>
            <a:ext cx="2728570" cy="2926080"/>
          </a:xfrm>
          <a:custGeom>
            <a:avLst/>
            <a:gdLst/>
            <a:ahLst/>
            <a:cxnLst/>
            <a:rect l="l" t="t" r="r" b="b"/>
            <a:pathLst>
              <a:path w="2728570" h="2926080">
                <a:moveTo>
                  <a:pt x="0" y="0"/>
                </a:moveTo>
                <a:lnTo>
                  <a:pt x="2728569" y="0"/>
                </a:lnTo>
                <a:lnTo>
                  <a:pt x="2728569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6915131" y="4184212"/>
            <a:ext cx="2728570" cy="2926080"/>
          </a:xfrm>
          <a:custGeom>
            <a:avLst/>
            <a:gdLst/>
            <a:ahLst/>
            <a:cxnLst/>
            <a:rect l="l" t="t" r="r" b="b"/>
            <a:pathLst>
              <a:path w="2728570" h="2926080">
                <a:moveTo>
                  <a:pt x="0" y="0"/>
                </a:moveTo>
                <a:lnTo>
                  <a:pt x="2728570" y="0"/>
                </a:lnTo>
                <a:lnTo>
                  <a:pt x="2728570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21" name="Group 4">
            <a:extLst>
              <a:ext uri="{FF2B5EF4-FFF2-40B4-BE49-F238E27FC236}">
                <a16:creationId xmlns:a16="http://schemas.microsoft.com/office/drawing/2014/main" id="{2636B21F-5639-49D5-BEF5-13F01E276F23}"/>
              </a:ext>
            </a:extLst>
          </p:cNvPr>
          <p:cNvGrpSpPr/>
          <p:nvPr/>
        </p:nvGrpSpPr>
        <p:grpSpPr>
          <a:xfrm>
            <a:off x="3261214" y="1309157"/>
            <a:ext cx="2651978" cy="1216564"/>
            <a:chOff x="78428" y="8153"/>
            <a:chExt cx="1737052" cy="450579"/>
          </a:xfrm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5ED1B97B-83E6-4736-AF9C-3B58461F9F0E}"/>
                </a:ext>
              </a:extLst>
            </p:cNvPr>
            <p:cNvSpPr/>
            <p:nvPr/>
          </p:nvSpPr>
          <p:spPr>
            <a:xfrm>
              <a:off x="78428" y="120000"/>
              <a:ext cx="1737052" cy="288654"/>
            </a:xfrm>
            <a:custGeom>
              <a:avLst/>
              <a:gdLst/>
              <a:ahLst/>
              <a:cxnLst/>
              <a:rect l="l" t="t" r="r" b="b"/>
              <a:pathLst>
                <a:path w="2300917" h="288654">
                  <a:moveTo>
                    <a:pt x="44863" y="0"/>
                  </a:moveTo>
                  <a:lnTo>
                    <a:pt x="2256055" y="0"/>
                  </a:lnTo>
                  <a:cubicBezTo>
                    <a:pt x="2280832" y="0"/>
                    <a:pt x="2300917" y="20086"/>
                    <a:pt x="2300917" y="44863"/>
                  </a:cubicBezTo>
                  <a:lnTo>
                    <a:pt x="2300917" y="243791"/>
                  </a:lnTo>
                  <a:cubicBezTo>
                    <a:pt x="2300917" y="255690"/>
                    <a:pt x="2296191" y="267101"/>
                    <a:pt x="2287777" y="275514"/>
                  </a:cubicBezTo>
                  <a:cubicBezTo>
                    <a:pt x="2279364" y="283928"/>
                    <a:pt x="2267953" y="288654"/>
                    <a:pt x="2256055" y="288654"/>
                  </a:cubicBezTo>
                  <a:lnTo>
                    <a:pt x="44863" y="288654"/>
                  </a:lnTo>
                  <a:cubicBezTo>
                    <a:pt x="32964" y="288654"/>
                    <a:pt x="21553" y="283928"/>
                    <a:pt x="13140" y="275514"/>
                  </a:cubicBezTo>
                  <a:cubicBezTo>
                    <a:pt x="4727" y="267101"/>
                    <a:pt x="0" y="255690"/>
                    <a:pt x="0" y="243791"/>
                  </a:cubicBezTo>
                  <a:lnTo>
                    <a:pt x="0" y="44863"/>
                  </a:lnTo>
                  <a:cubicBezTo>
                    <a:pt x="0" y="32964"/>
                    <a:pt x="4727" y="21553"/>
                    <a:pt x="13140" y="13140"/>
                  </a:cubicBezTo>
                  <a:cubicBezTo>
                    <a:pt x="21553" y="4727"/>
                    <a:pt x="32964" y="0"/>
                    <a:pt x="44863" y="0"/>
                  </a:cubicBezTo>
                  <a:close/>
                </a:path>
              </a:pathLst>
            </a:custGeom>
            <a:solidFill>
              <a:srgbClr val="007BC4"/>
            </a:solidFill>
          </p:spPr>
          <p:txBody>
            <a:bodyPr/>
            <a:lstStyle/>
            <a:p>
              <a:endParaRPr lang="es-ES" dirty="0">
                <a:highlight>
                  <a:srgbClr val="3276C8"/>
                </a:highlight>
              </a:endParaRPr>
            </a:p>
          </p:txBody>
        </p:sp>
        <p:sp>
          <p:nvSpPr>
            <p:cNvPr id="23" name="TextBox 6">
              <a:extLst>
                <a:ext uri="{FF2B5EF4-FFF2-40B4-BE49-F238E27FC236}">
                  <a16:creationId xmlns:a16="http://schemas.microsoft.com/office/drawing/2014/main" id="{4B5ABC4E-B80D-4824-8B1C-2EC5B42E467C}"/>
                </a:ext>
              </a:extLst>
            </p:cNvPr>
            <p:cNvSpPr txBox="1"/>
            <p:nvPr/>
          </p:nvSpPr>
          <p:spPr>
            <a:xfrm>
              <a:off x="153159" y="8153"/>
              <a:ext cx="1603452" cy="4505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863"/>
                </a:lnSpc>
              </a:pPr>
              <a:r>
                <a:rPr lang="en-US" sz="3199" dirty="0" err="1">
                  <a:solidFill>
                    <a:srgbClr val="FEFEFF"/>
                  </a:solidFill>
                  <a:highlight>
                    <a:srgbClr val="3276C8"/>
                  </a:highlight>
                  <a:latin typeface="Xunta Sans"/>
                </a:rPr>
                <a:t>Reunións</a:t>
              </a:r>
              <a:endParaRPr lang="en-US" sz="3199" dirty="0">
                <a:solidFill>
                  <a:srgbClr val="FEFEFF"/>
                </a:solidFill>
                <a:highlight>
                  <a:srgbClr val="3276C8"/>
                </a:highlight>
                <a:latin typeface="Xunta Sans"/>
              </a:endParaRPr>
            </a:p>
          </p:txBody>
        </p:sp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89FC4889-B01D-42BE-BA47-3054BF8156E0}"/>
              </a:ext>
            </a:extLst>
          </p:cNvPr>
          <p:cNvSpPr txBox="1"/>
          <p:nvPr/>
        </p:nvSpPr>
        <p:spPr>
          <a:xfrm>
            <a:off x="1538636" y="2536178"/>
            <a:ext cx="72819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ES" b="1" dirty="0">
                <a:latin typeface="Xunta Sans" panose="00000500000000000000" pitchFamily="2" charset="0"/>
              </a:rPr>
              <a:t>Reunión en Kalamata (Grecia): 13-14 de </a:t>
            </a:r>
            <a:r>
              <a:rPr lang="es-ES" b="1" dirty="0" err="1">
                <a:latin typeface="Xunta Sans" panose="00000500000000000000" pitchFamily="2" charset="0"/>
              </a:rPr>
              <a:t>setembro</a:t>
            </a:r>
            <a:r>
              <a:rPr lang="es-ES" b="1" dirty="0">
                <a:latin typeface="Xunta Sans" panose="00000500000000000000" pitchFamily="2" charset="0"/>
              </a:rPr>
              <a:t> de 2022</a:t>
            </a:r>
          </a:p>
          <a:p>
            <a:pPr marL="342900" indent="-342900">
              <a:buFont typeface="+mj-lt"/>
              <a:buAutoNum type="arabicPeriod"/>
            </a:pPr>
            <a:endParaRPr lang="es-ES" b="1" dirty="0">
              <a:latin typeface="Xunta Sans" panose="000005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s-ES" b="1" dirty="0">
                <a:latin typeface="Xunta Sans" panose="00000500000000000000" pitchFamily="2" charset="0"/>
              </a:rPr>
              <a:t>Reunión en Lecce (Italia): 27-28 de marzo de 2023</a:t>
            </a:r>
          </a:p>
          <a:p>
            <a:pPr marL="342900" indent="-342900">
              <a:buFont typeface="+mj-lt"/>
              <a:buAutoNum type="arabicPeriod"/>
            </a:pPr>
            <a:endParaRPr lang="es-ES" b="1" dirty="0">
              <a:latin typeface="Xunta Sans" panose="000005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s-ES" b="1" dirty="0">
                <a:latin typeface="Xunta Sans" panose="00000500000000000000" pitchFamily="2" charset="0"/>
              </a:rPr>
              <a:t>Reunión en Estambul (Turquía): 25-26 de </a:t>
            </a:r>
            <a:r>
              <a:rPr lang="es-ES" b="1" dirty="0" err="1">
                <a:latin typeface="Xunta Sans" panose="00000500000000000000" pitchFamily="2" charset="0"/>
              </a:rPr>
              <a:t>outubro</a:t>
            </a:r>
            <a:r>
              <a:rPr lang="es-ES" b="1" dirty="0">
                <a:latin typeface="Xunta Sans" panose="00000500000000000000" pitchFamily="2" charset="0"/>
              </a:rPr>
              <a:t> de 2023</a:t>
            </a:r>
          </a:p>
        </p:txBody>
      </p:sp>
      <p:grpSp>
        <p:nvGrpSpPr>
          <p:cNvPr id="24" name="Group 4">
            <a:extLst>
              <a:ext uri="{FF2B5EF4-FFF2-40B4-BE49-F238E27FC236}">
                <a16:creationId xmlns:a16="http://schemas.microsoft.com/office/drawing/2014/main" id="{D43DB6D3-A145-46EF-9CEC-080B7FCE4D97}"/>
              </a:ext>
            </a:extLst>
          </p:cNvPr>
          <p:cNvGrpSpPr/>
          <p:nvPr/>
        </p:nvGrpSpPr>
        <p:grpSpPr>
          <a:xfrm>
            <a:off x="1983379" y="4026290"/>
            <a:ext cx="5461485" cy="1216564"/>
            <a:chOff x="78428" y="8153"/>
            <a:chExt cx="1737052" cy="450579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0CAAB465-BD44-4452-90DF-2669D26D76B3}"/>
                </a:ext>
              </a:extLst>
            </p:cNvPr>
            <p:cNvSpPr/>
            <p:nvPr/>
          </p:nvSpPr>
          <p:spPr>
            <a:xfrm>
              <a:off x="78428" y="120000"/>
              <a:ext cx="1737052" cy="288654"/>
            </a:xfrm>
            <a:custGeom>
              <a:avLst/>
              <a:gdLst/>
              <a:ahLst/>
              <a:cxnLst/>
              <a:rect l="l" t="t" r="r" b="b"/>
              <a:pathLst>
                <a:path w="2300917" h="288654">
                  <a:moveTo>
                    <a:pt x="44863" y="0"/>
                  </a:moveTo>
                  <a:lnTo>
                    <a:pt x="2256055" y="0"/>
                  </a:lnTo>
                  <a:cubicBezTo>
                    <a:pt x="2280832" y="0"/>
                    <a:pt x="2300917" y="20086"/>
                    <a:pt x="2300917" y="44863"/>
                  </a:cubicBezTo>
                  <a:lnTo>
                    <a:pt x="2300917" y="243791"/>
                  </a:lnTo>
                  <a:cubicBezTo>
                    <a:pt x="2300917" y="255690"/>
                    <a:pt x="2296191" y="267101"/>
                    <a:pt x="2287777" y="275514"/>
                  </a:cubicBezTo>
                  <a:cubicBezTo>
                    <a:pt x="2279364" y="283928"/>
                    <a:pt x="2267953" y="288654"/>
                    <a:pt x="2256055" y="288654"/>
                  </a:cubicBezTo>
                  <a:lnTo>
                    <a:pt x="44863" y="288654"/>
                  </a:lnTo>
                  <a:cubicBezTo>
                    <a:pt x="32964" y="288654"/>
                    <a:pt x="21553" y="283928"/>
                    <a:pt x="13140" y="275514"/>
                  </a:cubicBezTo>
                  <a:cubicBezTo>
                    <a:pt x="4727" y="267101"/>
                    <a:pt x="0" y="255690"/>
                    <a:pt x="0" y="243791"/>
                  </a:cubicBezTo>
                  <a:lnTo>
                    <a:pt x="0" y="44863"/>
                  </a:lnTo>
                  <a:cubicBezTo>
                    <a:pt x="0" y="32964"/>
                    <a:pt x="4727" y="21553"/>
                    <a:pt x="13140" y="13140"/>
                  </a:cubicBezTo>
                  <a:cubicBezTo>
                    <a:pt x="21553" y="4727"/>
                    <a:pt x="32964" y="0"/>
                    <a:pt x="44863" y="0"/>
                  </a:cubicBezTo>
                  <a:close/>
                </a:path>
              </a:pathLst>
            </a:custGeom>
            <a:solidFill>
              <a:srgbClr val="007BC4"/>
            </a:solidFill>
          </p:spPr>
          <p:txBody>
            <a:bodyPr/>
            <a:lstStyle/>
            <a:p>
              <a:endParaRPr lang="es-ES" dirty="0">
                <a:highlight>
                  <a:srgbClr val="3276C8"/>
                </a:highlight>
              </a:endParaRPr>
            </a:p>
          </p:txBody>
        </p:sp>
        <p:sp>
          <p:nvSpPr>
            <p:cNvPr id="31" name="TextBox 6">
              <a:extLst>
                <a:ext uri="{FF2B5EF4-FFF2-40B4-BE49-F238E27FC236}">
                  <a16:creationId xmlns:a16="http://schemas.microsoft.com/office/drawing/2014/main" id="{C93DFAD4-DFB4-4E92-8F58-1B748FCB0836}"/>
                </a:ext>
              </a:extLst>
            </p:cNvPr>
            <p:cNvSpPr txBox="1"/>
            <p:nvPr/>
          </p:nvSpPr>
          <p:spPr>
            <a:xfrm>
              <a:off x="153159" y="8153"/>
              <a:ext cx="1603452" cy="4505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863"/>
                </a:lnSpc>
              </a:pPr>
              <a:r>
                <a:rPr lang="en-US" sz="3199" dirty="0" err="1">
                  <a:solidFill>
                    <a:srgbClr val="FEFEFF"/>
                  </a:solidFill>
                  <a:highlight>
                    <a:srgbClr val="3276C8"/>
                  </a:highlight>
                  <a:latin typeface="Xunta Sans"/>
                </a:rPr>
                <a:t>Boletíns</a:t>
              </a:r>
              <a:r>
                <a:rPr lang="en-US" sz="3199" dirty="0">
                  <a:solidFill>
                    <a:srgbClr val="FEFEFF"/>
                  </a:solidFill>
                  <a:highlight>
                    <a:srgbClr val="3276C8"/>
                  </a:highlight>
                  <a:latin typeface="Xunta Sans"/>
                </a:rPr>
                <a:t> </a:t>
              </a:r>
              <a:r>
                <a:rPr lang="en-US" sz="3199" dirty="0" err="1">
                  <a:solidFill>
                    <a:srgbClr val="FEFEFF"/>
                  </a:solidFill>
                  <a:highlight>
                    <a:srgbClr val="3276C8"/>
                  </a:highlight>
                  <a:latin typeface="Xunta Sans"/>
                </a:rPr>
                <a:t>informativos</a:t>
              </a:r>
              <a:endParaRPr lang="en-US" sz="3199" dirty="0">
                <a:solidFill>
                  <a:srgbClr val="FEFEFF"/>
                </a:solidFill>
                <a:highlight>
                  <a:srgbClr val="3276C8"/>
                </a:highlight>
                <a:latin typeface="Xunta Sans"/>
              </a:endParaRPr>
            </a:p>
          </p:txBody>
        </p:sp>
      </p:grpSp>
      <p:sp>
        <p:nvSpPr>
          <p:cNvPr id="7" name="CuadroTexto 6">
            <a:extLst>
              <a:ext uri="{FF2B5EF4-FFF2-40B4-BE49-F238E27FC236}">
                <a16:creationId xmlns:a16="http://schemas.microsoft.com/office/drawing/2014/main" id="{752F1B3E-E673-4AE4-B07B-3675B49AC64E}"/>
              </a:ext>
            </a:extLst>
          </p:cNvPr>
          <p:cNvSpPr txBox="1"/>
          <p:nvPr/>
        </p:nvSpPr>
        <p:spPr>
          <a:xfrm>
            <a:off x="990803" y="5524021"/>
            <a:ext cx="5813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>
                <a:latin typeface="Xunta Sans" panose="00000500000000000000" pitchFamily="2" charset="0"/>
              </a:rPr>
              <a:t>Newsletter</a:t>
            </a:r>
            <a:r>
              <a:rPr lang="es-ES" b="1" dirty="0">
                <a:latin typeface="Xunta Sans" panose="00000500000000000000" pitchFamily="2" charset="0"/>
              </a:rPr>
              <a:t> 1 (</a:t>
            </a:r>
            <a:r>
              <a:rPr lang="es-ES" b="1" dirty="0" err="1">
                <a:latin typeface="Xunta Sans" panose="00000500000000000000" pitchFamily="2" charset="0"/>
              </a:rPr>
              <a:t>setembro</a:t>
            </a:r>
            <a:r>
              <a:rPr lang="es-ES" b="1" dirty="0">
                <a:latin typeface="Xunta Sans" panose="00000500000000000000" pitchFamily="2" charset="0"/>
              </a:rPr>
              <a:t> 2023): </a:t>
            </a:r>
            <a:r>
              <a:rPr lang="es-ES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Xunta Sans" panose="000005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galego</a:t>
            </a:r>
            <a:r>
              <a:rPr lang="es-ES" b="1" dirty="0">
                <a:latin typeface="Xunta Sans" panose="00000500000000000000" pitchFamily="2" charset="0"/>
              </a:rPr>
              <a:t> / </a:t>
            </a:r>
            <a:r>
              <a:rPr lang="es-ES" b="1" dirty="0">
                <a:solidFill>
                  <a:schemeClr val="tx2">
                    <a:lumMod val="60000"/>
                    <a:lumOff val="40000"/>
                  </a:schemeClr>
                </a:solidFill>
                <a:latin typeface="Xunta Sans" panose="000005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inglés</a:t>
            </a:r>
            <a:endParaRPr lang="es-ES" b="1" dirty="0">
              <a:solidFill>
                <a:schemeClr val="tx2">
                  <a:lumMod val="60000"/>
                  <a:lumOff val="40000"/>
                </a:schemeClr>
              </a:solidFill>
              <a:latin typeface="Xunta Sans" panose="00000500000000000000" pitchFamily="2" charset="0"/>
            </a:endParaRPr>
          </a:p>
          <a:p>
            <a:endParaRPr lang="es-ES" b="1" dirty="0">
              <a:latin typeface="Xunta Sans" panose="00000500000000000000" pitchFamily="2" charset="0"/>
            </a:endParaRPr>
          </a:p>
          <a:p>
            <a:r>
              <a:rPr lang="es-ES" b="1" dirty="0" err="1">
                <a:latin typeface="Xunta Sans" panose="00000500000000000000" pitchFamily="2" charset="0"/>
              </a:rPr>
              <a:t>Newsletter</a:t>
            </a:r>
            <a:r>
              <a:rPr lang="es-ES" b="1" dirty="0">
                <a:latin typeface="Xunta Sans" panose="00000500000000000000" pitchFamily="2" charset="0"/>
              </a:rPr>
              <a:t> 2 (</a:t>
            </a:r>
            <a:r>
              <a:rPr lang="es-ES" b="1" dirty="0" err="1">
                <a:latin typeface="Xunta Sans" panose="00000500000000000000" pitchFamily="2" charset="0"/>
              </a:rPr>
              <a:t>xaneiro</a:t>
            </a:r>
            <a:r>
              <a:rPr lang="es-ES" b="1" dirty="0">
                <a:latin typeface="Xunta Sans" panose="00000500000000000000" pitchFamily="2" charset="0"/>
              </a:rPr>
              <a:t> 2024): </a:t>
            </a:r>
            <a:r>
              <a:rPr lang="es-ES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Xunta Sans" panose="00000500000000000000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galego</a:t>
            </a:r>
            <a:r>
              <a:rPr lang="es-ES" b="1" dirty="0">
                <a:latin typeface="Xunta Sans" panose="00000500000000000000" pitchFamily="2" charset="0"/>
              </a:rPr>
              <a:t> / </a:t>
            </a:r>
            <a:r>
              <a:rPr lang="es-ES" b="1" dirty="0">
                <a:solidFill>
                  <a:schemeClr val="tx2">
                    <a:lumMod val="60000"/>
                    <a:lumOff val="40000"/>
                  </a:schemeClr>
                </a:solidFill>
                <a:latin typeface="Xunta Sans" panose="00000500000000000000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inglés</a:t>
            </a:r>
            <a:r>
              <a:rPr lang="es-ES" b="1" dirty="0">
                <a:latin typeface="Xunta Sans" panose="00000500000000000000" pitchFamily="2" charset="0"/>
              </a:rPr>
              <a:t> </a:t>
            </a:r>
          </a:p>
        </p:txBody>
      </p:sp>
      <p:pic>
        <p:nvPicPr>
          <p:cNvPr id="9" name="Imagen 8">
            <a:hlinkClick r:id="rId6"/>
            <a:extLst>
              <a:ext uri="{FF2B5EF4-FFF2-40B4-BE49-F238E27FC236}">
                <a16:creationId xmlns:a16="http://schemas.microsoft.com/office/drawing/2014/main" id="{0D6F6987-422E-41C5-832B-F7EB2ACE31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5131" y="5524021"/>
            <a:ext cx="1838325" cy="8001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038" y="149015"/>
            <a:ext cx="7486650" cy="135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213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920</TotalTime>
  <Words>1757</Words>
  <Application>Microsoft Office PowerPoint</Application>
  <PresentationFormat>Personalizado</PresentationFormat>
  <Paragraphs>343</Paragraphs>
  <Slides>45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45</vt:i4>
      </vt:variant>
    </vt:vector>
  </HeadingPairs>
  <TitlesOfParts>
    <vt:vector size="52" baseType="lpstr">
      <vt:lpstr>Wingdings</vt:lpstr>
      <vt:lpstr>Xunta Sans</vt:lpstr>
      <vt:lpstr>Calibri</vt:lpstr>
      <vt:lpstr>Poppins</vt:lpstr>
      <vt:lpstr>Arial</vt:lpstr>
      <vt:lpstr>Lucida Handwriting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Aprendizaxe en familia e recursos dixitais</dc:title>
  <dc:creator>Direccion</dc:creator>
  <cp:lastModifiedBy>Direccion</cp:lastModifiedBy>
  <cp:revision>74</cp:revision>
  <dcterms:created xsi:type="dcterms:W3CDTF">2006-08-16T00:00:00Z</dcterms:created>
  <dcterms:modified xsi:type="dcterms:W3CDTF">2024-03-24T08:20:48Z</dcterms:modified>
  <dc:identifier>DAF7iuZTcwQ</dc:identifier>
</cp:coreProperties>
</file>