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 id="2147483665" r:id="rId6"/>
    <p:sldMasterId id="214748366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6858000" cx="9144000"/>
  <p:notesSz cx="6858000" cy="9144000"/>
  <p:embeddedFontLst>
    <p:embeddedFont>
      <p:font typeface="Caveat"/>
      <p:regular r:id="rId23"/>
      <p:bold r:id="rId24"/>
    </p:embeddedFont>
    <p:embeddedFont>
      <p:font typeface="Arial Narrow"/>
      <p:regular r:id="rId25"/>
      <p:bold r:id="rId26"/>
      <p:italic r:id="rId27"/>
      <p:boldItalic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3" roundtripDataSignature="AMtx7mgX0ElwBPEy1V7GMC5XaOiLeuuP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Caveat-bold.fntdata"/><Relationship Id="rId23" Type="http://schemas.openxmlformats.org/officeDocument/2006/relationships/font" Target="fonts/Caveat-regular.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ArialNarrow-bold.fntdata"/><Relationship Id="rId25" Type="http://schemas.openxmlformats.org/officeDocument/2006/relationships/font" Target="fonts/ArialNarrow-regular.fntdata"/><Relationship Id="rId28" Type="http://schemas.openxmlformats.org/officeDocument/2006/relationships/font" Target="fonts/ArialNarrow-boldItalic.fntdata"/><Relationship Id="rId27" Type="http://schemas.openxmlformats.org/officeDocument/2006/relationships/font" Target="fonts/ArialNarrow-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enturyGothic-regular.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3.xml"/><Relationship Id="rId33" Type="http://customschemas.google.com/relationships/presentationmetadata" Target="metadata"/><Relationship Id="rId10" Type="http://schemas.openxmlformats.org/officeDocument/2006/relationships/slide" Target="slides/slide2.xml"/><Relationship Id="rId32" Type="http://schemas.openxmlformats.org/officeDocument/2006/relationships/font" Target="fonts/CenturyGothic-bold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9" name="Google Shape;26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We will ensure that all the results are recognizable, presented and permanently implemented in the organization’s politics and practices on the local, regional, state and even European level</a:t>
            </a:r>
            <a:endParaRPr/>
          </a:p>
        </p:txBody>
      </p:sp>
      <p:sp>
        <p:nvSpPr>
          <p:cNvPr id="270" name="Google Shape;270;p13: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21" name="Shape 21"/>
        <p:cNvGrpSpPr/>
        <p:nvPr/>
      </p:nvGrpSpPr>
      <p:grpSpPr>
        <a:xfrm>
          <a:off x="0" y="0"/>
          <a:ext cx="0" cy="0"/>
          <a:chOff x="0" y="0"/>
          <a:chExt cx="0" cy="0"/>
        </a:xfrm>
      </p:grpSpPr>
      <p:sp>
        <p:nvSpPr>
          <p:cNvPr id="22" name="Google Shape;22;p16"/>
          <p:cNvSpPr txBox="1"/>
          <p:nvPr>
            <p:ph type="ctrTitle"/>
          </p:nvPr>
        </p:nvSpPr>
        <p:spPr>
          <a:xfrm>
            <a:off x="866442" y="1447801"/>
            <a:ext cx="662096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 type="subTitle"/>
          </p:nvPr>
        </p:nvSpPr>
        <p:spPr>
          <a:xfrm>
            <a:off x="866442" y="4777380"/>
            <a:ext cx="6620968" cy="861420"/>
          </a:xfrm>
          <a:prstGeom prst="rect">
            <a:avLst/>
          </a:prstGeom>
          <a:noFill/>
          <a:ln>
            <a:noFill/>
          </a:ln>
        </p:spPr>
        <p:txBody>
          <a:bodyPr anchorCtr="0" anchor="t" bIns="45700" lIns="91425" spcFirstLastPara="1" rIns="91425" wrap="square" tIns="45700">
            <a:no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4" name="Google Shape;24;p16"/>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75" name="Shape 75"/>
        <p:cNvGrpSpPr/>
        <p:nvPr/>
      </p:nvGrpSpPr>
      <p:grpSpPr>
        <a:xfrm>
          <a:off x="0" y="0"/>
          <a:ext cx="0" cy="0"/>
          <a:chOff x="0" y="0"/>
          <a:chExt cx="0" cy="0"/>
        </a:xfrm>
      </p:grpSpPr>
      <p:sp>
        <p:nvSpPr>
          <p:cNvPr id="76" name="Google Shape;76;p25"/>
          <p:cNvSpPr txBox="1"/>
          <p:nvPr>
            <p:ph type="title"/>
          </p:nvPr>
        </p:nvSpPr>
        <p:spPr>
          <a:xfrm>
            <a:off x="866441" y="1447800"/>
            <a:ext cx="2551462"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 type="body"/>
          </p:nvPr>
        </p:nvSpPr>
        <p:spPr>
          <a:xfrm>
            <a:off x="3589397" y="1447800"/>
            <a:ext cx="3898013"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78" name="Google Shape;78;p25"/>
          <p:cNvSpPr txBox="1"/>
          <p:nvPr>
            <p:ph idx="2" type="body"/>
          </p:nvPr>
        </p:nvSpPr>
        <p:spPr>
          <a:xfrm>
            <a:off x="866441" y="3129281"/>
            <a:ext cx="2551462" cy="289559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9" name="Google Shape;79;p25"/>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5"/>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5"/>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82" name="Shape 82"/>
        <p:cNvGrpSpPr/>
        <p:nvPr/>
      </p:nvGrpSpPr>
      <p:grpSpPr>
        <a:xfrm>
          <a:off x="0" y="0"/>
          <a:ext cx="0" cy="0"/>
          <a:chOff x="0" y="0"/>
          <a:chExt cx="0" cy="0"/>
        </a:xfrm>
      </p:grpSpPr>
      <p:sp>
        <p:nvSpPr>
          <p:cNvPr id="83" name="Google Shape;83;p26"/>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6"/>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6"/>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6"/>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87" name="Shape 87"/>
        <p:cNvGrpSpPr/>
        <p:nvPr/>
      </p:nvGrpSpPr>
      <p:grpSpPr>
        <a:xfrm>
          <a:off x="0" y="0"/>
          <a:ext cx="0" cy="0"/>
          <a:chOff x="0" y="0"/>
          <a:chExt cx="0" cy="0"/>
        </a:xfrm>
      </p:grpSpPr>
      <p:sp>
        <p:nvSpPr>
          <p:cNvPr id="88" name="Google Shape;88;p27"/>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7"/>
          <p:cNvSpPr txBox="1"/>
          <p:nvPr>
            <p:ph idx="1" type="body"/>
          </p:nvPr>
        </p:nvSpPr>
        <p:spPr>
          <a:xfrm>
            <a:off x="827700" y="1905000"/>
            <a:ext cx="329811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90" name="Google Shape;90;p27"/>
          <p:cNvSpPr txBox="1"/>
          <p:nvPr>
            <p:ph idx="2" type="body"/>
          </p:nvPr>
        </p:nvSpPr>
        <p:spPr>
          <a:xfrm>
            <a:off x="827700" y="2514600"/>
            <a:ext cx="3298113"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91" name="Google Shape;91;p27"/>
          <p:cNvSpPr txBox="1"/>
          <p:nvPr>
            <p:ph idx="3" type="body"/>
          </p:nvPr>
        </p:nvSpPr>
        <p:spPr>
          <a:xfrm>
            <a:off x="4241976" y="1905000"/>
            <a:ext cx="3298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92" name="Google Shape;92;p27"/>
          <p:cNvSpPr txBox="1"/>
          <p:nvPr>
            <p:ph idx="4" type="body"/>
          </p:nvPr>
        </p:nvSpPr>
        <p:spPr>
          <a:xfrm>
            <a:off x="4241976" y="2514600"/>
            <a:ext cx="3298113"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93" name="Google Shape;93;p27"/>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7"/>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7"/>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96" name="Shape 96"/>
        <p:cNvGrpSpPr/>
        <p:nvPr/>
      </p:nvGrpSpPr>
      <p:grpSpPr>
        <a:xfrm>
          <a:off x="0" y="0"/>
          <a:ext cx="0" cy="0"/>
          <a:chOff x="0" y="0"/>
          <a:chExt cx="0" cy="0"/>
        </a:xfrm>
      </p:grpSpPr>
      <p:sp>
        <p:nvSpPr>
          <p:cNvPr id="97" name="Google Shape;97;p28"/>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8"/>
          <p:cNvSpPr txBox="1"/>
          <p:nvPr>
            <p:ph idx="1" type="body"/>
          </p:nvPr>
        </p:nvSpPr>
        <p:spPr>
          <a:xfrm>
            <a:off x="827700" y="2060576"/>
            <a:ext cx="3298113"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99" name="Google Shape;99;p28"/>
          <p:cNvSpPr txBox="1"/>
          <p:nvPr>
            <p:ph idx="2" type="body"/>
          </p:nvPr>
        </p:nvSpPr>
        <p:spPr>
          <a:xfrm>
            <a:off x="4241975" y="2056093"/>
            <a:ext cx="3298115"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100" name="Google Shape;100;p28"/>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8"/>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8"/>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103" name="Shape 103"/>
        <p:cNvGrpSpPr/>
        <p:nvPr/>
      </p:nvGrpSpPr>
      <p:grpSpPr>
        <a:xfrm>
          <a:off x="0" y="0"/>
          <a:ext cx="0" cy="0"/>
          <a:chOff x="0" y="0"/>
          <a:chExt cx="0" cy="0"/>
        </a:xfrm>
      </p:grpSpPr>
      <p:sp>
        <p:nvSpPr>
          <p:cNvPr id="104" name="Google Shape;104;p29"/>
          <p:cNvSpPr txBox="1"/>
          <p:nvPr>
            <p:ph type="title"/>
          </p:nvPr>
        </p:nvSpPr>
        <p:spPr>
          <a:xfrm>
            <a:off x="866443" y="2861734"/>
            <a:ext cx="662096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9"/>
          <p:cNvSpPr txBox="1"/>
          <p:nvPr>
            <p:ph idx="1" type="body"/>
          </p:nvPr>
        </p:nvSpPr>
        <p:spPr>
          <a:xfrm>
            <a:off x="866442" y="4777381"/>
            <a:ext cx="6620968"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106" name="Google Shape;106;p29"/>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9"/>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σαγωγικά με λεζάντα">
  <p:cSld name="Εισαγωγικά με λεζάντα">
    <p:spTree>
      <p:nvGrpSpPr>
        <p:cNvPr id="123" name="Shape 123"/>
        <p:cNvGrpSpPr/>
        <p:nvPr/>
      </p:nvGrpSpPr>
      <p:grpSpPr>
        <a:xfrm>
          <a:off x="0" y="0"/>
          <a:ext cx="0" cy="0"/>
          <a:chOff x="0" y="0"/>
          <a:chExt cx="0" cy="0"/>
        </a:xfrm>
      </p:grpSpPr>
      <p:sp>
        <p:nvSpPr>
          <p:cNvPr id="124" name="Google Shape;124;p31"/>
          <p:cNvSpPr txBox="1"/>
          <p:nvPr>
            <p:ph type="title"/>
          </p:nvPr>
        </p:nvSpPr>
        <p:spPr>
          <a:xfrm>
            <a:off x="1181409" y="1447800"/>
            <a:ext cx="6001049"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1"/>
          <p:cNvSpPr txBox="1"/>
          <p:nvPr>
            <p:ph idx="1" type="body"/>
          </p:nvPr>
        </p:nvSpPr>
        <p:spPr>
          <a:xfrm>
            <a:off x="1448177" y="3771174"/>
            <a:ext cx="546115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6" name="Google Shape;126;p31"/>
          <p:cNvSpPr txBox="1"/>
          <p:nvPr>
            <p:ph idx="2" type="body"/>
          </p:nvPr>
        </p:nvSpPr>
        <p:spPr>
          <a:xfrm>
            <a:off x="866442" y="4350657"/>
            <a:ext cx="6620968"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7" name="Google Shape;127;p31"/>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1"/>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1"/>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στήλες">
  <p:cSld name="3 στήλες">
    <p:spTree>
      <p:nvGrpSpPr>
        <p:cNvPr id="144" name="Shape 144"/>
        <p:cNvGrpSpPr/>
        <p:nvPr/>
      </p:nvGrpSpPr>
      <p:grpSpPr>
        <a:xfrm>
          <a:off x="0" y="0"/>
          <a:ext cx="0" cy="0"/>
          <a:chOff x="0" y="0"/>
          <a:chExt cx="0" cy="0"/>
        </a:xfrm>
      </p:grpSpPr>
      <p:sp>
        <p:nvSpPr>
          <p:cNvPr id="145" name="Google Shape;145;p33"/>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3"/>
          <p:cNvSpPr txBox="1"/>
          <p:nvPr>
            <p:ph idx="1" type="body"/>
          </p:nvPr>
        </p:nvSpPr>
        <p:spPr>
          <a:xfrm>
            <a:off x="474834" y="1981200"/>
            <a:ext cx="22107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47" name="Google Shape;147;p33"/>
          <p:cNvSpPr txBox="1"/>
          <p:nvPr>
            <p:ph idx="2" type="body"/>
          </p:nvPr>
        </p:nvSpPr>
        <p:spPr>
          <a:xfrm>
            <a:off x="489475" y="2667000"/>
            <a:ext cx="219608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48" name="Google Shape;148;p33"/>
          <p:cNvSpPr txBox="1"/>
          <p:nvPr>
            <p:ph idx="3" type="body"/>
          </p:nvPr>
        </p:nvSpPr>
        <p:spPr>
          <a:xfrm>
            <a:off x="2913504" y="1981200"/>
            <a:ext cx="2202754"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49" name="Google Shape;149;p33"/>
          <p:cNvSpPr txBox="1"/>
          <p:nvPr>
            <p:ph idx="4" type="body"/>
          </p:nvPr>
        </p:nvSpPr>
        <p:spPr>
          <a:xfrm>
            <a:off x="2905586" y="2667000"/>
            <a:ext cx="2210671"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0" name="Google Shape;150;p33"/>
          <p:cNvSpPr txBox="1"/>
          <p:nvPr>
            <p:ph idx="5" type="body"/>
          </p:nvPr>
        </p:nvSpPr>
        <p:spPr>
          <a:xfrm>
            <a:off x="5344917" y="1981200"/>
            <a:ext cx="219965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51" name="Google Shape;151;p33"/>
          <p:cNvSpPr txBox="1"/>
          <p:nvPr>
            <p:ph idx="6" type="body"/>
          </p:nvPr>
        </p:nvSpPr>
        <p:spPr>
          <a:xfrm>
            <a:off x="5344917" y="2667000"/>
            <a:ext cx="2199658"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2" name="Google Shape;152;p33"/>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3"/>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33"/>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τήλη 3 εικόνων">
  <p:cSld name="Στήλη 3 εικόνων">
    <p:spTree>
      <p:nvGrpSpPr>
        <p:cNvPr id="169" name="Shape 169"/>
        <p:cNvGrpSpPr/>
        <p:nvPr/>
      </p:nvGrpSpPr>
      <p:grpSpPr>
        <a:xfrm>
          <a:off x="0" y="0"/>
          <a:ext cx="0" cy="0"/>
          <a:chOff x="0" y="0"/>
          <a:chExt cx="0" cy="0"/>
        </a:xfrm>
      </p:grpSpPr>
      <p:sp>
        <p:nvSpPr>
          <p:cNvPr id="170" name="Google Shape;170;p35"/>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35"/>
          <p:cNvSpPr txBox="1"/>
          <p:nvPr>
            <p:ph idx="1" type="body"/>
          </p:nvPr>
        </p:nvSpPr>
        <p:spPr>
          <a:xfrm>
            <a:off x="489475" y="4250949"/>
            <a:ext cx="220561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72" name="Google Shape;172;p35"/>
          <p:cNvSpPr/>
          <p:nvPr>
            <p:ph idx="2" type="pic"/>
          </p:nvPr>
        </p:nvSpPr>
        <p:spPr>
          <a:xfrm>
            <a:off x="489475" y="2209800"/>
            <a:ext cx="2205612"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73" name="Google Shape;173;p35"/>
          <p:cNvSpPr txBox="1"/>
          <p:nvPr>
            <p:ph idx="3" type="body"/>
          </p:nvPr>
        </p:nvSpPr>
        <p:spPr>
          <a:xfrm>
            <a:off x="489475" y="4827212"/>
            <a:ext cx="2205612"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4" name="Google Shape;174;p35"/>
          <p:cNvSpPr txBox="1"/>
          <p:nvPr>
            <p:ph idx="4" type="body"/>
          </p:nvPr>
        </p:nvSpPr>
        <p:spPr>
          <a:xfrm>
            <a:off x="2917792" y="4250949"/>
            <a:ext cx="21984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75" name="Google Shape;175;p35"/>
          <p:cNvSpPr/>
          <p:nvPr>
            <p:ph idx="5" type="pic"/>
          </p:nvPr>
        </p:nvSpPr>
        <p:spPr>
          <a:xfrm>
            <a:off x="2917791" y="2209800"/>
            <a:ext cx="2198466"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76" name="Google Shape;176;p35"/>
          <p:cNvSpPr txBox="1"/>
          <p:nvPr>
            <p:ph idx="6" type="body"/>
          </p:nvPr>
        </p:nvSpPr>
        <p:spPr>
          <a:xfrm>
            <a:off x="2916776" y="4827211"/>
            <a:ext cx="2201378"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7" name="Google Shape;177;p35"/>
          <p:cNvSpPr txBox="1"/>
          <p:nvPr>
            <p:ph idx="7" type="body"/>
          </p:nvPr>
        </p:nvSpPr>
        <p:spPr>
          <a:xfrm>
            <a:off x="5344917" y="4250949"/>
            <a:ext cx="219965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78" name="Google Shape;178;p35"/>
          <p:cNvSpPr/>
          <p:nvPr>
            <p:ph idx="8" type="pic"/>
          </p:nvPr>
        </p:nvSpPr>
        <p:spPr>
          <a:xfrm>
            <a:off x="5344916" y="2209800"/>
            <a:ext cx="2199658"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79" name="Google Shape;179;p35"/>
          <p:cNvSpPr txBox="1"/>
          <p:nvPr>
            <p:ph idx="9" type="body"/>
          </p:nvPr>
        </p:nvSpPr>
        <p:spPr>
          <a:xfrm>
            <a:off x="5344824" y="4827209"/>
            <a:ext cx="2202571"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80" name="Google Shape;180;p35"/>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5"/>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5"/>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27" name="Shape 27"/>
        <p:cNvGrpSpPr/>
        <p:nvPr/>
      </p:nvGrpSpPr>
      <p:grpSpPr>
        <a:xfrm>
          <a:off x="0" y="0"/>
          <a:ext cx="0" cy="0"/>
          <a:chOff x="0" y="0"/>
          <a:chExt cx="0" cy="0"/>
        </a:xfrm>
      </p:grpSpPr>
      <p:sp>
        <p:nvSpPr>
          <p:cNvPr id="28" name="Google Shape;28;p17"/>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31" name="Shape 31"/>
        <p:cNvGrpSpPr/>
        <p:nvPr/>
      </p:nvGrpSpPr>
      <p:grpSpPr>
        <a:xfrm>
          <a:off x="0" y="0"/>
          <a:ext cx="0" cy="0"/>
          <a:chOff x="0" y="0"/>
          <a:chExt cx="0" cy="0"/>
        </a:xfrm>
      </p:grpSpPr>
      <p:sp>
        <p:nvSpPr>
          <p:cNvPr id="32" name="Google Shape;32;p18"/>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8"/>
          <p:cNvSpPr txBox="1"/>
          <p:nvPr>
            <p:ph idx="1" type="body"/>
          </p:nvPr>
        </p:nvSpPr>
        <p:spPr>
          <a:xfrm>
            <a:off x="827087" y="2052637"/>
            <a:ext cx="6711950" cy="419576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4" name="Google Shape;34;p18"/>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37" name="Shape 37"/>
        <p:cNvGrpSpPr/>
        <p:nvPr/>
      </p:nvGrpSpPr>
      <p:grpSpPr>
        <a:xfrm>
          <a:off x="0" y="0"/>
          <a:ext cx="0" cy="0"/>
          <a:chOff x="0" y="0"/>
          <a:chExt cx="0" cy="0"/>
        </a:xfrm>
      </p:grpSpPr>
      <p:sp>
        <p:nvSpPr>
          <p:cNvPr id="38" name="Google Shape;38;p19"/>
          <p:cNvSpPr txBox="1"/>
          <p:nvPr>
            <p:ph type="title"/>
          </p:nvPr>
        </p:nvSpPr>
        <p:spPr>
          <a:xfrm rot="5400000">
            <a:off x="3974116" y="2685880"/>
            <a:ext cx="5826125" cy="131479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 type="body"/>
          </p:nvPr>
        </p:nvSpPr>
        <p:spPr>
          <a:xfrm rot="5400000">
            <a:off x="532314" y="730366"/>
            <a:ext cx="5483134" cy="556881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0" name="Google Shape;40;p19"/>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43" name="Shape 43"/>
        <p:cNvGrpSpPr/>
        <p:nvPr/>
      </p:nvGrpSpPr>
      <p:grpSpPr>
        <a:xfrm>
          <a:off x="0" y="0"/>
          <a:ext cx="0" cy="0"/>
          <a:chOff x="0" y="0"/>
          <a:chExt cx="0" cy="0"/>
        </a:xfrm>
      </p:grpSpPr>
      <p:sp>
        <p:nvSpPr>
          <p:cNvPr id="44" name="Google Shape;44;p20"/>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0"/>
          <p:cNvSpPr txBox="1"/>
          <p:nvPr>
            <p:ph idx="1" type="body"/>
          </p:nvPr>
        </p:nvSpPr>
        <p:spPr>
          <a:xfrm rot="5400000">
            <a:off x="2085181" y="794543"/>
            <a:ext cx="4195762" cy="6711950"/>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20"/>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άρτα ονόματος">
  <p:cSld name="Κάρτα ονόματος">
    <p:spTree>
      <p:nvGrpSpPr>
        <p:cNvPr id="49" name="Shape 49"/>
        <p:cNvGrpSpPr/>
        <p:nvPr/>
      </p:nvGrpSpPr>
      <p:grpSpPr>
        <a:xfrm>
          <a:off x="0" y="0"/>
          <a:ext cx="0" cy="0"/>
          <a:chOff x="0" y="0"/>
          <a:chExt cx="0" cy="0"/>
        </a:xfrm>
      </p:grpSpPr>
      <p:sp>
        <p:nvSpPr>
          <p:cNvPr id="50" name="Google Shape;50;p21"/>
          <p:cNvSpPr txBox="1"/>
          <p:nvPr>
            <p:ph type="title"/>
          </p:nvPr>
        </p:nvSpPr>
        <p:spPr>
          <a:xfrm>
            <a:off x="866441" y="3124201"/>
            <a:ext cx="6620969"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 type="body"/>
          </p:nvPr>
        </p:nvSpPr>
        <p:spPr>
          <a:xfrm>
            <a:off x="866442" y="4777381"/>
            <a:ext cx="6620968"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52" name="Google Shape;52;p21"/>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λεζάντα">
  <p:cSld name="Τίτλος και λεζάντα">
    <p:spTree>
      <p:nvGrpSpPr>
        <p:cNvPr id="55" name="Shape 55"/>
        <p:cNvGrpSpPr/>
        <p:nvPr/>
      </p:nvGrpSpPr>
      <p:grpSpPr>
        <a:xfrm>
          <a:off x="0" y="0"/>
          <a:ext cx="0" cy="0"/>
          <a:chOff x="0" y="0"/>
          <a:chExt cx="0" cy="0"/>
        </a:xfrm>
      </p:grpSpPr>
      <p:sp>
        <p:nvSpPr>
          <p:cNvPr id="56" name="Google Shape;56;p22"/>
          <p:cNvSpPr txBox="1"/>
          <p:nvPr>
            <p:ph type="title"/>
          </p:nvPr>
        </p:nvSpPr>
        <p:spPr>
          <a:xfrm>
            <a:off x="866442" y="1447800"/>
            <a:ext cx="6620968"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 type="body"/>
          </p:nvPr>
        </p:nvSpPr>
        <p:spPr>
          <a:xfrm>
            <a:off x="866442" y="3657600"/>
            <a:ext cx="6620968"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8" name="Google Shape;58;p22"/>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ανοραμική εικόνα με λεζάντα">
  <p:cSld name="Πανοραμική εικόνα με λεζάντα">
    <p:spTree>
      <p:nvGrpSpPr>
        <p:cNvPr id="61" name="Shape 61"/>
        <p:cNvGrpSpPr/>
        <p:nvPr/>
      </p:nvGrpSpPr>
      <p:grpSpPr>
        <a:xfrm>
          <a:off x="0" y="0"/>
          <a:ext cx="0" cy="0"/>
          <a:chOff x="0" y="0"/>
          <a:chExt cx="0" cy="0"/>
        </a:xfrm>
      </p:grpSpPr>
      <p:sp>
        <p:nvSpPr>
          <p:cNvPr id="62" name="Google Shape;62;p23"/>
          <p:cNvSpPr txBox="1"/>
          <p:nvPr>
            <p:ph type="title"/>
          </p:nvPr>
        </p:nvSpPr>
        <p:spPr>
          <a:xfrm>
            <a:off x="866443" y="4800587"/>
            <a:ext cx="66209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p:nvPr>
            <p:ph idx="2" type="pic"/>
          </p:nvPr>
        </p:nvSpPr>
        <p:spPr>
          <a:xfrm>
            <a:off x="866442" y="685800"/>
            <a:ext cx="662096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64" name="Google Shape;64;p23"/>
          <p:cNvSpPr txBox="1"/>
          <p:nvPr>
            <p:ph idx="1" type="body"/>
          </p:nvPr>
        </p:nvSpPr>
        <p:spPr>
          <a:xfrm>
            <a:off x="866443" y="5367325"/>
            <a:ext cx="662096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5" name="Google Shape;65;p23"/>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8" name="Shape 68"/>
        <p:cNvGrpSpPr/>
        <p:nvPr/>
      </p:nvGrpSpPr>
      <p:grpSpPr>
        <a:xfrm>
          <a:off x="0" y="0"/>
          <a:ext cx="0" cy="0"/>
          <a:chOff x="0" y="0"/>
          <a:chExt cx="0" cy="0"/>
        </a:xfrm>
      </p:grpSpPr>
      <p:sp>
        <p:nvSpPr>
          <p:cNvPr id="69" name="Google Shape;69;p24"/>
          <p:cNvSpPr txBox="1"/>
          <p:nvPr>
            <p:ph type="title"/>
          </p:nvPr>
        </p:nvSpPr>
        <p:spPr>
          <a:xfrm>
            <a:off x="865656" y="1854192"/>
            <a:ext cx="3820674"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p:nvPr>
            <p:ph idx="2" type="pic"/>
          </p:nvPr>
        </p:nvSpPr>
        <p:spPr>
          <a:xfrm>
            <a:off x="5213517" y="1143000"/>
            <a:ext cx="2400925"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71" name="Google Shape;71;p24"/>
          <p:cNvSpPr txBox="1"/>
          <p:nvPr>
            <p:ph idx="1" type="body"/>
          </p:nvPr>
        </p:nvSpPr>
        <p:spPr>
          <a:xfrm>
            <a:off x="866441" y="3657600"/>
            <a:ext cx="3814728"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2" name="Google Shape;72;p24"/>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1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4"/>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5.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6.xml"/><Relationship Id="rId3"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7.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5"/>
          <p:cNvSpPr/>
          <p:nvPr/>
        </p:nvSpPr>
        <p:spPr>
          <a:xfrm>
            <a:off x="629943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5"/>
          <p:cNvSpPr/>
          <p:nvPr/>
        </p:nvSpPr>
        <p:spPr>
          <a:xfrm>
            <a:off x="5689832" y="-457200"/>
            <a:ext cx="1600200" cy="1600200"/>
          </a:xfrm>
          <a:prstGeom prst="ellipse">
            <a:avLst/>
          </a:prstGeom>
          <a:gradFill>
            <a:gsLst>
              <a:gs pos="0">
                <a:srgbClr val="4CB9C3">
                  <a:alpha val="13725"/>
                </a:srgbClr>
              </a:gs>
              <a:gs pos="36000">
                <a:srgbClr val="4CB9C3">
                  <a:alpha val="6666"/>
                </a:srgbClr>
              </a:gs>
              <a:gs pos="73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5"/>
          <p:cNvSpPr/>
          <p:nvPr/>
        </p:nvSpPr>
        <p:spPr>
          <a:xfrm>
            <a:off x="6299432" y="6096000"/>
            <a:ext cx="990600" cy="990600"/>
          </a:xfrm>
          <a:prstGeom prst="ellipse">
            <a:avLst/>
          </a:prstGeom>
          <a:gradFill>
            <a:gsLst>
              <a:gs pos="0">
                <a:srgbClr val="4CB9C3">
                  <a:alpha val="8627"/>
                </a:srgbClr>
              </a:gs>
              <a:gs pos="36000">
                <a:srgbClr val="4CB9C3">
                  <a:alpha val="4705"/>
                </a:srgbClr>
              </a:gs>
              <a:gs pos="66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5"/>
          <p:cNvSpPr/>
          <p:nvPr/>
        </p:nvSpPr>
        <p:spPr>
          <a:xfrm>
            <a:off x="-153988" y="2667000"/>
            <a:ext cx="4191000" cy="4191000"/>
          </a:xfrm>
          <a:prstGeom prst="ellipse">
            <a:avLst/>
          </a:prstGeom>
          <a:gradFill>
            <a:gsLst>
              <a:gs pos="0">
                <a:srgbClr val="4CB9C3">
                  <a:alpha val="10980"/>
                </a:srgbClr>
              </a:gs>
              <a:gs pos="36000">
                <a:srgbClr val="4CB9C3">
                  <a:alpha val="9803"/>
                </a:srgbClr>
              </a:gs>
              <a:gs pos="75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5"/>
          <p:cNvSpPr/>
          <p:nvPr/>
        </p:nvSpPr>
        <p:spPr>
          <a:xfrm>
            <a:off x="-839788" y="2895600"/>
            <a:ext cx="2362200" cy="2362200"/>
          </a:xfrm>
          <a:prstGeom prst="ellipse">
            <a:avLst/>
          </a:prstGeom>
          <a:gradFill>
            <a:gsLst>
              <a:gs pos="0">
                <a:srgbClr val="4CB9C3">
                  <a:alpha val="7843"/>
                </a:srgbClr>
              </a:gs>
              <a:gs pos="36000">
                <a:srgbClr val="4CB9C3">
                  <a:alpha val="7843"/>
                </a:srgbClr>
              </a:gs>
              <a:gs pos="72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5"/>
          <p:cNvSpPr/>
          <p:nvPr/>
        </p:nvSpPr>
        <p:spPr>
          <a:xfrm>
            <a:off x="7745412" y="0"/>
            <a:ext cx="685800" cy="1100137"/>
          </a:xfrm>
          <a:prstGeom prst="rect">
            <a:avLst/>
          </a:prstGeom>
          <a:solidFill>
            <a:schemeClr val="accent1"/>
          </a:solidFill>
          <a:ln>
            <a:noFill/>
          </a:ln>
          <a:effectLst>
            <a:outerShdw blurRad="63500" dir="5400000" dist="25400">
              <a:srgbClr val="000000">
                <a:alpha val="44705"/>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entury Gothic"/>
              <a:ea typeface="Century Gothic"/>
              <a:cs typeface="Century Gothic"/>
              <a:sym typeface="Century Gothic"/>
            </a:endParaRPr>
          </a:p>
        </p:txBody>
      </p:sp>
      <p:sp>
        <p:nvSpPr>
          <p:cNvPr id="16" name="Google Shape;16;p15"/>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2pPr>
            <a:lvl3pPr lvl="2"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3pPr>
            <a:lvl4pPr lvl="3"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4pPr>
            <a:lvl5pPr lvl="4"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15"/>
          <p:cNvSpPr txBox="1"/>
          <p:nvPr>
            <p:ph idx="1" type="body"/>
          </p:nvPr>
        </p:nvSpPr>
        <p:spPr>
          <a:xfrm>
            <a:off x="827087" y="2052637"/>
            <a:ext cx="6711950" cy="4195762"/>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000"/>
              </a:spcBef>
              <a:spcAft>
                <a:spcPts val="0"/>
              </a:spcAft>
              <a:buClr>
                <a:srgbClr val="8AD0D6"/>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AD0D6"/>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AD0D6"/>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AD0D6"/>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AD0D6"/>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8" name="Google Shape;18;p15"/>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100" u="none">
                <a:solidFill>
                  <a:srgbClr val="FFFFFF"/>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15"/>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15"/>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9" name="Shape 109"/>
        <p:cNvGrpSpPr/>
        <p:nvPr/>
      </p:nvGrpSpPr>
      <p:grpSpPr>
        <a:xfrm>
          <a:off x="0" y="0"/>
          <a:ext cx="0" cy="0"/>
          <a:chOff x="0" y="0"/>
          <a:chExt cx="0" cy="0"/>
        </a:xfrm>
      </p:grpSpPr>
      <p:sp>
        <p:nvSpPr>
          <p:cNvPr id="110" name="Google Shape;110;p30"/>
          <p:cNvSpPr/>
          <p:nvPr/>
        </p:nvSpPr>
        <p:spPr>
          <a:xfrm>
            <a:off x="629943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0"/>
          <p:cNvSpPr/>
          <p:nvPr/>
        </p:nvSpPr>
        <p:spPr>
          <a:xfrm>
            <a:off x="5689832" y="-457200"/>
            <a:ext cx="1600200" cy="1600200"/>
          </a:xfrm>
          <a:prstGeom prst="ellipse">
            <a:avLst/>
          </a:prstGeom>
          <a:gradFill>
            <a:gsLst>
              <a:gs pos="0">
                <a:srgbClr val="4CB9C3">
                  <a:alpha val="13725"/>
                </a:srgbClr>
              </a:gs>
              <a:gs pos="36000">
                <a:srgbClr val="4CB9C3">
                  <a:alpha val="6666"/>
                </a:srgbClr>
              </a:gs>
              <a:gs pos="73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0"/>
          <p:cNvSpPr/>
          <p:nvPr/>
        </p:nvSpPr>
        <p:spPr>
          <a:xfrm>
            <a:off x="6299432" y="6096000"/>
            <a:ext cx="990600" cy="990600"/>
          </a:xfrm>
          <a:prstGeom prst="ellipse">
            <a:avLst/>
          </a:prstGeom>
          <a:gradFill>
            <a:gsLst>
              <a:gs pos="0">
                <a:srgbClr val="4CB9C3">
                  <a:alpha val="8627"/>
                </a:srgbClr>
              </a:gs>
              <a:gs pos="36000">
                <a:srgbClr val="4CB9C3">
                  <a:alpha val="4705"/>
                </a:srgbClr>
              </a:gs>
              <a:gs pos="66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0"/>
          <p:cNvSpPr/>
          <p:nvPr/>
        </p:nvSpPr>
        <p:spPr>
          <a:xfrm>
            <a:off x="-153988" y="2667000"/>
            <a:ext cx="4191000" cy="4191000"/>
          </a:xfrm>
          <a:prstGeom prst="ellipse">
            <a:avLst/>
          </a:prstGeom>
          <a:gradFill>
            <a:gsLst>
              <a:gs pos="0">
                <a:srgbClr val="4CB9C3">
                  <a:alpha val="10980"/>
                </a:srgbClr>
              </a:gs>
              <a:gs pos="36000">
                <a:srgbClr val="4CB9C3">
                  <a:alpha val="9803"/>
                </a:srgbClr>
              </a:gs>
              <a:gs pos="75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0"/>
          <p:cNvSpPr/>
          <p:nvPr/>
        </p:nvSpPr>
        <p:spPr>
          <a:xfrm>
            <a:off x="-839788" y="2895600"/>
            <a:ext cx="2362200" cy="2362200"/>
          </a:xfrm>
          <a:prstGeom prst="ellipse">
            <a:avLst/>
          </a:prstGeom>
          <a:gradFill>
            <a:gsLst>
              <a:gs pos="0">
                <a:srgbClr val="4CB9C3">
                  <a:alpha val="7843"/>
                </a:srgbClr>
              </a:gs>
              <a:gs pos="36000">
                <a:srgbClr val="4CB9C3">
                  <a:alpha val="7843"/>
                </a:srgbClr>
              </a:gs>
              <a:gs pos="72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0"/>
          <p:cNvSpPr/>
          <p:nvPr/>
        </p:nvSpPr>
        <p:spPr>
          <a:xfrm>
            <a:off x="7745412" y="0"/>
            <a:ext cx="685800" cy="1100137"/>
          </a:xfrm>
          <a:prstGeom prst="rect">
            <a:avLst/>
          </a:prstGeom>
          <a:solidFill>
            <a:schemeClr val="accent1"/>
          </a:solidFill>
          <a:ln>
            <a:noFill/>
          </a:ln>
          <a:effectLst>
            <a:outerShdw blurRad="63500" dir="5400000" dist="25400">
              <a:srgbClr val="000000">
                <a:alpha val="44705"/>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entury Gothic"/>
              <a:ea typeface="Century Gothic"/>
              <a:cs typeface="Century Gothic"/>
              <a:sym typeface="Century Gothic"/>
            </a:endParaRPr>
          </a:p>
        </p:txBody>
      </p:sp>
      <p:sp>
        <p:nvSpPr>
          <p:cNvPr id="116" name="Google Shape;116;p30"/>
          <p:cNvSpPr txBox="1"/>
          <p:nvPr/>
        </p:nvSpPr>
        <p:spPr>
          <a:xfrm>
            <a:off x="674687" y="971550"/>
            <a:ext cx="600075" cy="197008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8AD0D6"/>
              </a:buClr>
              <a:buSzPts val="12200"/>
              <a:buFont typeface="Arial"/>
              <a:buNone/>
            </a:pPr>
            <a:r>
              <a:rPr b="0" i="0" lang="en-US" sz="12200" u="none">
                <a:solidFill>
                  <a:srgbClr val="8AD0D6"/>
                </a:solidFill>
                <a:latin typeface="Arial"/>
                <a:ea typeface="Arial"/>
                <a:cs typeface="Arial"/>
                <a:sym typeface="Arial"/>
              </a:rPr>
              <a:t>“</a:t>
            </a:r>
            <a:endParaRPr/>
          </a:p>
        </p:txBody>
      </p:sp>
      <p:sp>
        <p:nvSpPr>
          <p:cNvPr id="117" name="Google Shape;117;p30"/>
          <p:cNvSpPr txBox="1"/>
          <p:nvPr/>
        </p:nvSpPr>
        <p:spPr>
          <a:xfrm>
            <a:off x="6999287" y="2613025"/>
            <a:ext cx="601662" cy="197008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8AD0D6"/>
              </a:buClr>
              <a:buSzPts val="12200"/>
              <a:buFont typeface="Arial"/>
              <a:buNone/>
            </a:pPr>
            <a:r>
              <a:rPr b="0" i="0" lang="en-US" sz="12200" u="none">
                <a:solidFill>
                  <a:srgbClr val="8AD0D6"/>
                </a:solidFill>
                <a:latin typeface="Arial"/>
                <a:ea typeface="Arial"/>
                <a:cs typeface="Arial"/>
                <a:sym typeface="Arial"/>
              </a:rPr>
              <a:t>”</a:t>
            </a:r>
            <a:endParaRPr/>
          </a:p>
        </p:txBody>
      </p:sp>
      <p:sp>
        <p:nvSpPr>
          <p:cNvPr id="118" name="Google Shape;118;p30"/>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2pPr>
            <a:lvl3pPr lvl="2"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3pPr>
            <a:lvl4pPr lvl="3"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4pPr>
            <a:lvl5pPr lvl="4"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9" name="Google Shape;119;p30"/>
          <p:cNvSpPr txBox="1"/>
          <p:nvPr>
            <p:ph idx="1" type="body"/>
          </p:nvPr>
        </p:nvSpPr>
        <p:spPr>
          <a:xfrm>
            <a:off x="827087" y="2052637"/>
            <a:ext cx="6711950" cy="4195762"/>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000"/>
              </a:spcBef>
              <a:spcAft>
                <a:spcPts val="0"/>
              </a:spcAft>
              <a:buClr>
                <a:srgbClr val="8AD0D6"/>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AD0D6"/>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AD0D6"/>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AD0D6"/>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AD0D6"/>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20" name="Google Shape;120;p30"/>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100" u="none">
                <a:solidFill>
                  <a:srgbClr val="FFFFFF"/>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1" name="Google Shape;121;p30"/>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2" name="Google Shape;122;p30"/>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0" name="Shape 130"/>
        <p:cNvGrpSpPr/>
        <p:nvPr/>
      </p:nvGrpSpPr>
      <p:grpSpPr>
        <a:xfrm>
          <a:off x="0" y="0"/>
          <a:ext cx="0" cy="0"/>
          <a:chOff x="0" y="0"/>
          <a:chExt cx="0" cy="0"/>
        </a:xfrm>
      </p:grpSpPr>
      <p:sp>
        <p:nvSpPr>
          <p:cNvPr id="131" name="Google Shape;131;p32"/>
          <p:cNvSpPr/>
          <p:nvPr/>
        </p:nvSpPr>
        <p:spPr>
          <a:xfrm>
            <a:off x="629943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2"/>
          <p:cNvSpPr/>
          <p:nvPr/>
        </p:nvSpPr>
        <p:spPr>
          <a:xfrm>
            <a:off x="5689832" y="-457200"/>
            <a:ext cx="1600200" cy="1600200"/>
          </a:xfrm>
          <a:prstGeom prst="ellipse">
            <a:avLst/>
          </a:prstGeom>
          <a:gradFill>
            <a:gsLst>
              <a:gs pos="0">
                <a:srgbClr val="4CB9C3">
                  <a:alpha val="13725"/>
                </a:srgbClr>
              </a:gs>
              <a:gs pos="36000">
                <a:srgbClr val="4CB9C3">
                  <a:alpha val="6666"/>
                </a:srgbClr>
              </a:gs>
              <a:gs pos="73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2"/>
          <p:cNvSpPr/>
          <p:nvPr/>
        </p:nvSpPr>
        <p:spPr>
          <a:xfrm>
            <a:off x="6299432" y="6096000"/>
            <a:ext cx="990600" cy="990600"/>
          </a:xfrm>
          <a:prstGeom prst="ellipse">
            <a:avLst/>
          </a:prstGeom>
          <a:gradFill>
            <a:gsLst>
              <a:gs pos="0">
                <a:srgbClr val="4CB9C3">
                  <a:alpha val="8627"/>
                </a:srgbClr>
              </a:gs>
              <a:gs pos="36000">
                <a:srgbClr val="4CB9C3">
                  <a:alpha val="4705"/>
                </a:srgbClr>
              </a:gs>
              <a:gs pos="66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2"/>
          <p:cNvSpPr/>
          <p:nvPr/>
        </p:nvSpPr>
        <p:spPr>
          <a:xfrm>
            <a:off x="-153988" y="2667000"/>
            <a:ext cx="4191000" cy="4191000"/>
          </a:xfrm>
          <a:prstGeom prst="ellipse">
            <a:avLst/>
          </a:prstGeom>
          <a:gradFill>
            <a:gsLst>
              <a:gs pos="0">
                <a:srgbClr val="4CB9C3">
                  <a:alpha val="10980"/>
                </a:srgbClr>
              </a:gs>
              <a:gs pos="36000">
                <a:srgbClr val="4CB9C3">
                  <a:alpha val="9803"/>
                </a:srgbClr>
              </a:gs>
              <a:gs pos="75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2"/>
          <p:cNvSpPr/>
          <p:nvPr/>
        </p:nvSpPr>
        <p:spPr>
          <a:xfrm>
            <a:off x="-839788" y="2895600"/>
            <a:ext cx="2362200" cy="2362200"/>
          </a:xfrm>
          <a:prstGeom prst="ellipse">
            <a:avLst/>
          </a:prstGeom>
          <a:gradFill>
            <a:gsLst>
              <a:gs pos="0">
                <a:srgbClr val="4CB9C3">
                  <a:alpha val="7843"/>
                </a:srgbClr>
              </a:gs>
              <a:gs pos="36000">
                <a:srgbClr val="4CB9C3">
                  <a:alpha val="7843"/>
                </a:srgbClr>
              </a:gs>
              <a:gs pos="72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2"/>
          <p:cNvSpPr/>
          <p:nvPr/>
        </p:nvSpPr>
        <p:spPr>
          <a:xfrm>
            <a:off x="7745412" y="0"/>
            <a:ext cx="685800" cy="1100137"/>
          </a:xfrm>
          <a:prstGeom prst="rect">
            <a:avLst/>
          </a:prstGeom>
          <a:solidFill>
            <a:schemeClr val="accent1"/>
          </a:solidFill>
          <a:ln>
            <a:noFill/>
          </a:ln>
          <a:effectLst>
            <a:outerShdw blurRad="63500" dir="5400000" dist="25400">
              <a:srgbClr val="000000">
                <a:alpha val="44705"/>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entury Gothic"/>
              <a:ea typeface="Century Gothic"/>
              <a:cs typeface="Century Gothic"/>
              <a:sym typeface="Century Gothic"/>
            </a:endParaRPr>
          </a:p>
        </p:txBody>
      </p:sp>
      <p:cxnSp>
        <p:nvCxnSpPr>
          <p:cNvPr id="137" name="Google Shape;137;p32"/>
          <p:cNvCxnSpPr/>
          <p:nvPr/>
        </p:nvCxnSpPr>
        <p:spPr>
          <a:xfrm>
            <a:off x="2795587" y="2133600"/>
            <a:ext cx="0" cy="3962400"/>
          </a:xfrm>
          <a:prstGeom prst="straightConnector1">
            <a:avLst/>
          </a:prstGeom>
          <a:noFill/>
          <a:ln cap="rnd" cmpd="sng" w="12700">
            <a:solidFill>
              <a:srgbClr val="8AD0D6">
                <a:alpha val="39607"/>
              </a:srgbClr>
            </a:solidFill>
            <a:prstDash val="solid"/>
            <a:miter lim="800000"/>
            <a:headEnd len="med" w="med" type="none"/>
            <a:tailEnd len="med" w="med" type="none"/>
          </a:ln>
        </p:spPr>
      </p:cxnSp>
      <p:cxnSp>
        <p:nvCxnSpPr>
          <p:cNvPr id="138" name="Google Shape;138;p32"/>
          <p:cNvCxnSpPr/>
          <p:nvPr/>
        </p:nvCxnSpPr>
        <p:spPr>
          <a:xfrm>
            <a:off x="5222875" y="2133600"/>
            <a:ext cx="0" cy="3967162"/>
          </a:xfrm>
          <a:prstGeom prst="straightConnector1">
            <a:avLst/>
          </a:prstGeom>
          <a:noFill/>
          <a:ln cap="rnd" cmpd="sng" w="12700">
            <a:solidFill>
              <a:srgbClr val="8AD0D6">
                <a:alpha val="39607"/>
              </a:srgbClr>
            </a:solidFill>
            <a:prstDash val="solid"/>
            <a:miter lim="800000"/>
            <a:headEnd len="med" w="med" type="none"/>
            <a:tailEnd len="med" w="med" type="none"/>
          </a:ln>
        </p:spPr>
      </p:cxnSp>
      <p:sp>
        <p:nvSpPr>
          <p:cNvPr id="139" name="Google Shape;139;p32"/>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2pPr>
            <a:lvl3pPr lvl="2"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3pPr>
            <a:lvl4pPr lvl="3"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4pPr>
            <a:lvl5pPr lvl="4"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40" name="Google Shape;140;p32"/>
          <p:cNvSpPr txBox="1"/>
          <p:nvPr>
            <p:ph idx="1" type="body"/>
          </p:nvPr>
        </p:nvSpPr>
        <p:spPr>
          <a:xfrm>
            <a:off x="827087" y="2052637"/>
            <a:ext cx="6711950" cy="4195762"/>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000"/>
              </a:spcBef>
              <a:spcAft>
                <a:spcPts val="0"/>
              </a:spcAft>
              <a:buClr>
                <a:srgbClr val="8AD0D6"/>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AD0D6"/>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AD0D6"/>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AD0D6"/>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AD0D6"/>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1" name="Google Shape;141;p32"/>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100" u="none">
                <a:solidFill>
                  <a:srgbClr val="FFFFFF"/>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2" name="Google Shape;142;p32"/>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3" name="Google Shape;143;p32"/>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5" name="Shape 155"/>
        <p:cNvGrpSpPr/>
        <p:nvPr/>
      </p:nvGrpSpPr>
      <p:grpSpPr>
        <a:xfrm>
          <a:off x="0" y="0"/>
          <a:ext cx="0" cy="0"/>
          <a:chOff x="0" y="0"/>
          <a:chExt cx="0" cy="0"/>
        </a:xfrm>
      </p:grpSpPr>
      <p:sp>
        <p:nvSpPr>
          <p:cNvPr id="156" name="Google Shape;156;p34"/>
          <p:cNvSpPr/>
          <p:nvPr/>
        </p:nvSpPr>
        <p:spPr>
          <a:xfrm>
            <a:off x="629943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4"/>
          <p:cNvSpPr/>
          <p:nvPr/>
        </p:nvSpPr>
        <p:spPr>
          <a:xfrm>
            <a:off x="5689832" y="-457200"/>
            <a:ext cx="1600200" cy="1600200"/>
          </a:xfrm>
          <a:prstGeom prst="ellipse">
            <a:avLst/>
          </a:prstGeom>
          <a:gradFill>
            <a:gsLst>
              <a:gs pos="0">
                <a:srgbClr val="4CB9C3">
                  <a:alpha val="13725"/>
                </a:srgbClr>
              </a:gs>
              <a:gs pos="36000">
                <a:srgbClr val="4CB9C3">
                  <a:alpha val="6666"/>
                </a:srgbClr>
              </a:gs>
              <a:gs pos="73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4"/>
          <p:cNvSpPr/>
          <p:nvPr/>
        </p:nvSpPr>
        <p:spPr>
          <a:xfrm>
            <a:off x="6299432" y="6096000"/>
            <a:ext cx="990600" cy="990600"/>
          </a:xfrm>
          <a:prstGeom prst="ellipse">
            <a:avLst/>
          </a:prstGeom>
          <a:gradFill>
            <a:gsLst>
              <a:gs pos="0">
                <a:srgbClr val="4CB9C3">
                  <a:alpha val="8627"/>
                </a:srgbClr>
              </a:gs>
              <a:gs pos="36000">
                <a:srgbClr val="4CB9C3">
                  <a:alpha val="4705"/>
                </a:srgbClr>
              </a:gs>
              <a:gs pos="66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4"/>
          <p:cNvSpPr/>
          <p:nvPr/>
        </p:nvSpPr>
        <p:spPr>
          <a:xfrm>
            <a:off x="-153988" y="2667000"/>
            <a:ext cx="4191000" cy="4191000"/>
          </a:xfrm>
          <a:prstGeom prst="ellipse">
            <a:avLst/>
          </a:prstGeom>
          <a:gradFill>
            <a:gsLst>
              <a:gs pos="0">
                <a:srgbClr val="4CB9C3">
                  <a:alpha val="10980"/>
                </a:srgbClr>
              </a:gs>
              <a:gs pos="36000">
                <a:srgbClr val="4CB9C3">
                  <a:alpha val="9803"/>
                </a:srgbClr>
              </a:gs>
              <a:gs pos="75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4"/>
          <p:cNvSpPr/>
          <p:nvPr/>
        </p:nvSpPr>
        <p:spPr>
          <a:xfrm>
            <a:off x="-839788" y="2895600"/>
            <a:ext cx="2362200" cy="2362200"/>
          </a:xfrm>
          <a:prstGeom prst="ellipse">
            <a:avLst/>
          </a:prstGeom>
          <a:gradFill>
            <a:gsLst>
              <a:gs pos="0">
                <a:srgbClr val="4CB9C3">
                  <a:alpha val="7843"/>
                </a:srgbClr>
              </a:gs>
              <a:gs pos="36000">
                <a:srgbClr val="4CB9C3">
                  <a:alpha val="7843"/>
                </a:srgbClr>
              </a:gs>
              <a:gs pos="72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4"/>
          <p:cNvSpPr/>
          <p:nvPr/>
        </p:nvSpPr>
        <p:spPr>
          <a:xfrm>
            <a:off x="7745412" y="0"/>
            <a:ext cx="685800" cy="1100137"/>
          </a:xfrm>
          <a:prstGeom prst="rect">
            <a:avLst/>
          </a:prstGeom>
          <a:solidFill>
            <a:schemeClr val="accent1"/>
          </a:solidFill>
          <a:ln>
            <a:noFill/>
          </a:ln>
          <a:effectLst>
            <a:outerShdw blurRad="63500" dir="5400000" dist="25400">
              <a:srgbClr val="000000">
                <a:alpha val="44705"/>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entury Gothic"/>
              <a:ea typeface="Century Gothic"/>
              <a:cs typeface="Century Gothic"/>
              <a:sym typeface="Century Gothic"/>
            </a:endParaRPr>
          </a:p>
        </p:txBody>
      </p:sp>
      <p:cxnSp>
        <p:nvCxnSpPr>
          <p:cNvPr id="162" name="Google Shape;162;p34"/>
          <p:cNvCxnSpPr/>
          <p:nvPr/>
        </p:nvCxnSpPr>
        <p:spPr>
          <a:xfrm>
            <a:off x="2795587" y="2133600"/>
            <a:ext cx="0" cy="3962400"/>
          </a:xfrm>
          <a:prstGeom prst="straightConnector1">
            <a:avLst/>
          </a:prstGeom>
          <a:noFill/>
          <a:ln cap="rnd" cmpd="sng" w="12700">
            <a:solidFill>
              <a:srgbClr val="8AD0D6">
                <a:alpha val="39607"/>
              </a:srgbClr>
            </a:solidFill>
            <a:prstDash val="solid"/>
            <a:miter lim="800000"/>
            <a:headEnd len="med" w="med" type="none"/>
            <a:tailEnd len="med" w="med" type="none"/>
          </a:ln>
        </p:spPr>
      </p:cxnSp>
      <p:cxnSp>
        <p:nvCxnSpPr>
          <p:cNvPr id="163" name="Google Shape;163;p34"/>
          <p:cNvCxnSpPr/>
          <p:nvPr/>
        </p:nvCxnSpPr>
        <p:spPr>
          <a:xfrm>
            <a:off x="5222875" y="2133600"/>
            <a:ext cx="0" cy="3967162"/>
          </a:xfrm>
          <a:prstGeom prst="straightConnector1">
            <a:avLst/>
          </a:prstGeom>
          <a:noFill/>
          <a:ln cap="rnd" cmpd="sng" w="12700">
            <a:solidFill>
              <a:srgbClr val="8AD0D6">
                <a:alpha val="39607"/>
              </a:srgbClr>
            </a:solidFill>
            <a:prstDash val="solid"/>
            <a:miter lim="800000"/>
            <a:headEnd len="med" w="med" type="none"/>
            <a:tailEnd len="med" w="med" type="none"/>
          </a:ln>
        </p:spPr>
      </p:cxnSp>
      <p:sp>
        <p:nvSpPr>
          <p:cNvPr id="164" name="Google Shape;164;p34"/>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2pPr>
            <a:lvl3pPr lvl="2"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3pPr>
            <a:lvl4pPr lvl="3"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4pPr>
            <a:lvl5pPr lvl="4" marR="0" rtl="0" algn="l">
              <a:spcBef>
                <a:spcPts val="0"/>
              </a:spcBef>
              <a:spcAft>
                <a:spcPts val="0"/>
              </a:spcAft>
              <a:buSzPts val="1400"/>
              <a:buNone/>
              <a:defRPr b="0" i="0" sz="4200" u="none" cap="none" strike="noStrike">
                <a:solidFill>
                  <a:schemeClr val="lt2"/>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65" name="Google Shape;165;p34"/>
          <p:cNvSpPr txBox="1"/>
          <p:nvPr>
            <p:ph idx="1" type="body"/>
          </p:nvPr>
        </p:nvSpPr>
        <p:spPr>
          <a:xfrm>
            <a:off x="827087" y="2052637"/>
            <a:ext cx="6711950" cy="4195762"/>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000"/>
              </a:spcBef>
              <a:spcAft>
                <a:spcPts val="0"/>
              </a:spcAft>
              <a:buClr>
                <a:srgbClr val="8AD0D6"/>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AD0D6"/>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AD0D6"/>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AD0D6"/>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AD0D6"/>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66" name="Google Shape;166;p34"/>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100" u="none">
                <a:solidFill>
                  <a:srgbClr val="FFFFFF"/>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7" name="Google Shape;167;p34"/>
          <p:cNvSpPr txBox="1"/>
          <p:nvPr>
            <p:ph idx="11" type="ftr"/>
          </p:nvPr>
        </p:nvSpPr>
        <p:spPr>
          <a:xfrm rot="5400000">
            <a:off x="6233318" y="3263106"/>
            <a:ext cx="3859212" cy="228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8" name="Google Shape;168;p34"/>
          <p:cNvSpPr txBox="1"/>
          <p:nvPr>
            <p:ph idx="12" type="sldNum"/>
          </p:nvPr>
        </p:nvSpPr>
        <p:spPr>
          <a:xfrm>
            <a:off x="7766050" y="295275"/>
            <a:ext cx="628650" cy="76835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2.jpg"/><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familylearnings.eu/el/"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e-familylearnings.eu/" TargetMode="External"/><Relationship Id="rId4" Type="http://schemas.openxmlformats.org/officeDocument/2006/relationships/hyperlink" Target="https://e-familylearnings.eu/" TargetMode="External"/><Relationship Id="rId5" Type="http://schemas.openxmlformats.org/officeDocument/2006/relationships/hyperlink" Target="https://e-familylearnings.e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
          <p:cNvSpPr txBox="1"/>
          <p:nvPr>
            <p:ph type="ctrTitle"/>
          </p:nvPr>
        </p:nvSpPr>
        <p:spPr>
          <a:xfrm>
            <a:off x="685800" y="404812"/>
            <a:ext cx="6765925" cy="3095625"/>
          </a:xfrm>
          <a:prstGeom prst="rect">
            <a:avLst/>
          </a:prstGeom>
          <a:solidFill>
            <a:srgbClr val="477576"/>
          </a:solid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2"/>
              </a:buClr>
              <a:buSzPts val="3200"/>
              <a:buFont typeface="Century Gothic"/>
              <a:buNone/>
            </a:pPr>
            <a:br>
              <a:rPr b="1" i="1" lang="en-US" sz="3200" u="none">
                <a:solidFill>
                  <a:schemeClr val="lt2"/>
                </a:solidFill>
                <a:latin typeface="Century Gothic"/>
                <a:ea typeface="Century Gothic"/>
                <a:cs typeface="Century Gothic"/>
                <a:sym typeface="Century Gothic"/>
              </a:rPr>
            </a:br>
            <a:br>
              <a:rPr b="1" i="1" lang="en-US" sz="3200" u="none">
                <a:solidFill>
                  <a:schemeClr val="lt2"/>
                </a:solidFill>
                <a:latin typeface="Century Gothic"/>
                <a:ea typeface="Century Gothic"/>
                <a:cs typeface="Century Gothic"/>
                <a:sym typeface="Century Gothic"/>
              </a:rPr>
            </a:br>
            <a:r>
              <a:rPr b="1" i="1" lang="en-US" sz="3200" u="none">
                <a:solidFill>
                  <a:schemeClr val="lt2"/>
                </a:solidFill>
                <a:latin typeface="Century Gothic"/>
                <a:ea typeface="Century Gothic"/>
                <a:cs typeface="Century Gothic"/>
                <a:sym typeface="Century Gothic"/>
              </a:rPr>
              <a:t>Family Learning Lifting Adult Education Barriers</a:t>
            </a:r>
            <a:br>
              <a:rPr b="1" i="1" lang="en-US" sz="3200" u="none">
                <a:solidFill>
                  <a:schemeClr val="lt2"/>
                </a:solidFill>
                <a:latin typeface="Century Gothic"/>
                <a:ea typeface="Century Gothic"/>
                <a:cs typeface="Century Gothic"/>
                <a:sym typeface="Century Gothic"/>
              </a:rPr>
            </a:br>
            <a:r>
              <a:rPr b="1" i="1" lang="en-US" sz="1800" u="none">
                <a:solidFill>
                  <a:schemeClr val="lt2"/>
                </a:solidFill>
                <a:latin typeface="Century Gothic"/>
                <a:ea typeface="Century Gothic"/>
                <a:cs typeface="Century Gothic"/>
                <a:sym typeface="Century Gothic"/>
              </a:rPr>
              <a:t>Η Οικογενειακή μάθηση αίρει τα εμπόδια μάθησης στην εκπαίδευση ενηλίκων</a:t>
            </a:r>
            <a:br>
              <a:rPr b="1" i="1" lang="en-US" sz="3200" u="none">
                <a:solidFill>
                  <a:schemeClr val="lt2"/>
                </a:solidFill>
                <a:latin typeface="Century Gothic"/>
                <a:ea typeface="Century Gothic"/>
                <a:cs typeface="Century Gothic"/>
                <a:sym typeface="Century Gothic"/>
              </a:rPr>
            </a:br>
            <a:r>
              <a:rPr b="1" i="1" lang="en-US" sz="3200" u="none">
                <a:solidFill>
                  <a:schemeClr val="lt2"/>
                </a:solidFill>
                <a:latin typeface="Century Gothic"/>
                <a:ea typeface="Century Gothic"/>
                <a:cs typeface="Century Gothic"/>
                <a:sym typeface="Century Gothic"/>
              </a:rPr>
              <a:t>ΗΜΕΡΙΔΑ ΔΙΑΧΥΣΗΣ ΑΠΟΤΕΛΕΣΜΑΤΩΝ</a:t>
            </a:r>
            <a:br>
              <a:rPr b="1" i="1" lang="en-US" sz="3200" u="none">
                <a:solidFill>
                  <a:schemeClr val="lt2"/>
                </a:solidFill>
                <a:latin typeface="Century Gothic"/>
                <a:ea typeface="Century Gothic"/>
                <a:cs typeface="Century Gothic"/>
                <a:sym typeface="Century Gothic"/>
              </a:rPr>
            </a:br>
            <a:r>
              <a:rPr b="1" i="1" lang="en-US" sz="3200" u="none">
                <a:solidFill>
                  <a:schemeClr val="lt2"/>
                </a:solidFill>
                <a:latin typeface="Century Gothic"/>
                <a:ea typeface="Century Gothic"/>
                <a:cs typeface="Century Gothic"/>
                <a:sym typeface="Century Gothic"/>
              </a:rPr>
              <a:t>ΚΑΛΑΜΑΤΑ 27/2/2024</a:t>
            </a:r>
            <a:endParaRPr/>
          </a:p>
        </p:txBody>
      </p:sp>
      <p:sp>
        <p:nvSpPr>
          <p:cNvPr id="188" name="Google Shape;188;p1"/>
          <p:cNvSpPr txBox="1"/>
          <p:nvPr>
            <p:ph idx="1" type="subTitle"/>
          </p:nvPr>
        </p:nvSpPr>
        <p:spPr>
          <a:xfrm>
            <a:off x="468312" y="3068637"/>
            <a:ext cx="8032750" cy="1873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320"/>
              <a:buNone/>
            </a:pPr>
            <a:r>
              <a:t/>
            </a:r>
            <a:endParaRPr b="1" i="0" sz="2900" u="none">
              <a:solidFill>
                <a:srgbClr val="75005F"/>
              </a:solidFill>
              <a:latin typeface="Century Gothic"/>
              <a:ea typeface="Century Gothic"/>
              <a:cs typeface="Century Gothic"/>
              <a:sym typeface="Century Gothic"/>
            </a:endParaRPr>
          </a:p>
          <a:p>
            <a:pPr indent="0" lvl="0" marL="0" rtl="0" algn="l">
              <a:lnSpc>
                <a:spcPct val="90000"/>
              </a:lnSpc>
              <a:spcBef>
                <a:spcPts val="1000"/>
              </a:spcBef>
              <a:spcAft>
                <a:spcPts val="0"/>
              </a:spcAft>
              <a:buSzPts val="2240"/>
              <a:buNone/>
            </a:pPr>
            <a:r>
              <a:rPr b="1" i="0" lang="en-US" sz="2800" u="none">
                <a:solidFill>
                  <a:schemeClr val="lt1"/>
                </a:solidFill>
                <a:latin typeface="Century Gothic"/>
                <a:ea typeface="Century Gothic"/>
                <a:cs typeface="Century Gothic"/>
                <a:sym typeface="Century Gothic"/>
              </a:rPr>
              <a:t>ERASMUS + KEY ACTION 2 PROJECT WITH PROJECT NUMBER 2021-1-EL01-KA220-ADU-000028208</a:t>
            </a:r>
            <a:endParaRPr/>
          </a:p>
        </p:txBody>
      </p:sp>
      <p:pic>
        <p:nvPicPr>
          <p:cNvPr id="189" name="Google Shape;189;p1"/>
          <p:cNvPicPr preferRelativeResize="0"/>
          <p:nvPr/>
        </p:nvPicPr>
        <p:blipFill rotWithShape="1">
          <a:blip r:embed="rId3">
            <a:alphaModFix/>
          </a:blip>
          <a:srcRect b="0" l="0" r="0" t="0"/>
          <a:stretch/>
        </p:blipFill>
        <p:spPr>
          <a:xfrm>
            <a:off x="2771775" y="5445125"/>
            <a:ext cx="3240087" cy="835025"/>
          </a:xfrm>
          <a:prstGeom prst="rect">
            <a:avLst/>
          </a:prstGeom>
          <a:noFill/>
          <a:ln>
            <a:noFill/>
          </a:ln>
        </p:spPr>
      </p:pic>
      <p:pic>
        <p:nvPicPr>
          <p:cNvPr id="190" name="Google Shape;190;p1"/>
          <p:cNvPicPr preferRelativeResize="0"/>
          <p:nvPr/>
        </p:nvPicPr>
        <p:blipFill rotWithShape="1">
          <a:blip r:embed="rId4">
            <a:alphaModFix/>
          </a:blip>
          <a:srcRect b="0" l="0" r="0" t="0"/>
          <a:stretch/>
        </p:blipFill>
        <p:spPr>
          <a:xfrm>
            <a:off x="6300787" y="4916487"/>
            <a:ext cx="2135187" cy="1292225"/>
          </a:xfrm>
          <a:prstGeom prst="rect">
            <a:avLst/>
          </a:prstGeom>
          <a:noFill/>
          <a:ln>
            <a:noFill/>
          </a:ln>
        </p:spPr>
      </p:pic>
      <p:pic>
        <p:nvPicPr>
          <p:cNvPr id="191" name="Google Shape;191;p1"/>
          <p:cNvPicPr preferRelativeResize="0"/>
          <p:nvPr/>
        </p:nvPicPr>
        <p:blipFill rotWithShape="1">
          <a:blip r:embed="rId5">
            <a:alphaModFix/>
          </a:blip>
          <a:srcRect b="0" l="0" r="0" t="0"/>
          <a:stretch/>
        </p:blipFill>
        <p:spPr>
          <a:xfrm>
            <a:off x="269875" y="5013325"/>
            <a:ext cx="1841500" cy="1195387"/>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0"/>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200"/>
              <a:buFont typeface="Century Gothic"/>
              <a:buNone/>
            </a:pPr>
            <a:r>
              <a:rPr b="0" i="0" lang="en-US" sz="3500" u="none">
                <a:solidFill>
                  <a:schemeClr val="lt2"/>
                </a:solidFill>
                <a:latin typeface="Century Gothic"/>
                <a:ea typeface="Century Gothic"/>
                <a:cs typeface="Century Gothic"/>
                <a:sym typeface="Century Gothic"/>
              </a:rPr>
              <a:t>2</a:t>
            </a:r>
            <a:r>
              <a:rPr b="0" baseline="30000" i="0" lang="en-US" sz="3500" u="none">
                <a:solidFill>
                  <a:schemeClr val="lt2"/>
                </a:solidFill>
                <a:latin typeface="Century Gothic"/>
                <a:ea typeface="Century Gothic"/>
                <a:cs typeface="Century Gothic"/>
                <a:sym typeface="Century Gothic"/>
              </a:rPr>
              <a:t>η</a:t>
            </a:r>
            <a:r>
              <a:rPr b="0" i="0" lang="en-US" sz="3500" u="none">
                <a:solidFill>
                  <a:schemeClr val="lt2"/>
                </a:solidFill>
                <a:latin typeface="Century Gothic"/>
                <a:ea typeface="Century Gothic"/>
                <a:cs typeface="Century Gothic"/>
                <a:sym typeface="Century Gothic"/>
              </a:rPr>
              <a:t> Διακρατικη συνάντηση στο Λέτσε Ιταλίας, 27-30/3/2023</a:t>
            </a:r>
            <a:endParaRPr sz="3500"/>
          </a:p>
        </p:txBody>
      </p:sp>
      <p:pic>
        <p:nvPicPr>
          <p:cNvPr id="250" name="Google Shape;250;p10"/>
          <p:cNvPicPr preferRelativeResize="0"/>
          <p:nvPr>
            <p:ph idx="1" type="body"/>
          </p:nvPr>
        </p:nvPicPr>
        <p:blipFill rotWithShape="1">
          <a:blip r:embed="rId3">
            <a:alphaModFix/>
          </a:blip>
          <a:srcRect b="0" l="0" r="0" t="0"/>
          <a:stretch/>
        </p:blipFill>
        <p:spPr>
          <a:xfrm>
            <a:off x="1385887" y="2052637"/>
            <a:ext cx="4914900" cy="41957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1"/>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200"/>
              <a:buFont typeface="Century Gothic"/>
              <a:buNone/>
            </a:pPr>
            <a:r>
              <a:rPr b="0" i="0" lang="en-US" sz="3100" u="none">
                <a:solidFill>
                  <a:schemeClr val="lt2"/>
                </a:solidFill>
                <a:latin typeface="Century Gothic"/>
                <a:ea typeface="Century Gothic"/>
                <a:cs typeface="Century Gothic"/>
                <a:sym typeface="Century Gothic"/>
              </a:rPr>
              <a:t>3</a:t>
            </a:r>
            <a:r>
              <a:rPr b="0" baseline="30000" i="0" lang="en-US" sz="3100" u="none">
                <a:solidFill>
                  <a:schemeClr val="lt2"/>
                </a:solidFill>
                <a:latin typeface="Century Gothic"/>
                <a:ea typeface="Century Gothic"/>
                <a:cs typeface="Century Gothic"/>
                <a:sym typeface="Century Gothic"/>
              </a:rPr>
              <a:t>η</a:t>
            </a:r>
            <a:r>
              <a:rPr b="0" i="0" lang="en-US" sz="3100" u="none">
                <a:solidFill>
                  <a:schemeClr val="lt2"/>
                </a:solidFill>
                <a:latin typeface="Century Gothic"/>
                <a:ea typeface="Century Gothic"/>
                <a:cs typeface="Century Gothic"/>
                <a:sym typeface="Century Gothic"/>
              </a:rPr>
              <a:t> Διακραττική συνάντηση στην Κωνσταντινούπολη, 24-27/10/2023</a:t>
            </a:r>
            <a:endParaRPr sz="3100"/>
          </a:p>
        </p:txBody>
      </p:sp>
      <p:pic>
        <p:nvPicPr>
          <p:cNvPr id="256" name="Google Shape;256;p11"/>
          <p:cNvPicPr preferRelativeResize="0"/>
          <p:nvPr>
            <p:ph idx="1" type="body"/>
          </p:nvPr>
        </p:nvPicPr>
        <p:blipFill rotWithShape="1">
          <a:blip r:embed="rId3">
            <a:alphaModFix/>
          </a:blip>
          <a:srcRect b="0" l="0" r="0" t="0"/>
          <a:stretch/>
        </p:blipFill>
        <p:spPr>
          <a:xfrm>
            <a:off x="2555875" y="2052637"/>
            <a:ext cx="3384550" cy="41957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2"/>
          <p:cNvSpPr txBox="1"/>
          <p:nvPr>
            <p:ph type="title"/>
          </p:nvPr>
        </p:nvSpPr>
        <p:spPr>
          <a:xfrm>
            <a:off x="457200" y="274637"/>
            <a:ext cx="8229600" cy="6842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0000"/>
              </a:buClr>
              <a:buSzPts val="4200"/>
              <a:buFont typeface="Century Gothic"/>
              <a:buNone/>
            </a:pPr>
            <a:r>
              <a:rPr b="1" i="1" lang="en-US" sz="4200" u="none">
                <a:solidFill>
                  <a:srgbClr val="FF0000"/>
                </a:solidFill>
                <a:latin typeface="Century Gothic"/>
                <a:ea typeface="Century Gothic"/>
                <a:cs typeface="Century Gothic"/>
                <a:sym typeface="Century Gothic"/>
              </a:rPr>
              <a:t>ΔΙΑΧΥΣΗ ΠΡΟΓΡΑΜΜΑΤΟΣ</a:t>
            </a:r>
            <a:endParaRPr/>
          </a:p>
        </p:txBody>
      </p:sp>
      <p:sp>
        <p:nvSpPr>
          <p:cNvPr id="262" name="Google Shape;262;p12"/>
          <p:cNvSpPr txBox="1"/>
          <p:nvPr>
            <p:ph idx="1" type="body"/>
          </p:nvPr>
        </p:nvSpPr>
        <p:spPr>
          <a:xfrm>
            <a:off x="457200" y="1196975"/>
            <a:ext cx="8229600" cy="511175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rgbClr val="8AD0D6"/>
              </a:buClr>
              <a:buSzPts val="1600"/>
              <a:buFont typeface="Noto Sans Symbols"/>
              <a:buChar char="►"/>
            </a:pPr>
            <a:r>
              <a:rPr b="0" i="0" lang="en-US" sz="2000" u="none">
                <a:solidFill>
                  <a:schemeClr val="lt1"/>
                </a:solidFill>
                <a:latin typeface="Century Gothic"/>
                <a:ea typeface="Century Gothic"/>
                <a:cs typeface="Century Gothic"/>
                <a:sym typeface="Century Gothic"/>
              </a:rPr>
              <a:t>Η διάχυση των προϊόντων του έργου θα γίνεται μέσω: προσωπικών επαφών, ιστοσελίδας, συνεδρίων και σεμιναρίων, κλπ.</a:t>
            </a:r>
            <a:endParaRPr/>
          </a:p>
          <a:p>
            <a:pPr indent="-342900" lvl="0" marL="342900" marR="0" rtl="0" algn="l">
              <a:lnSpc>
                <a:spcPct val="100000"/>
              </a:lnSpc>
              <a:spcBef>
                <a:spcPts val="1000"/>
              </a:spcBef>
              <a:spcAft>
                <a:spcPts val="0"/>
              </a:spcAft>
              <a:buClr>
                <a:srgbClr val="8AD0D6"/>
              </a:buClr>
              <a:buSzPts val="1600"/>
              <a:buFont typeface="Noto Sans Symbols"/>
              <a:buChar char="►"/>
            </a:pPr>
            <a:r>
              <a:rPr b="0" i="0" lang="en-US" sz="2000" u="none">
                <a:solidFill>
                  <a:schemeClr val="lt1"/>
                </a:solidFill>
                <a:latin typeface="Century Gothic"/>
                <a:ea typeface="Century Gothic"/>
                <a:cs typeface="Century Gothic"/>
                <a:sym typeface="Century Gothic"/>
              </a:rPr>
              <a:t>Πληροφορίες για την υλοποίηση του έργου θα παρέχονται στους ιστότοπους των συνεργαζόμενων οργανισμών, με σύνδεσμο προς τον ιστότοπο του έργου.</a:t>
            </a:r>
            <a:endParaRPr/>
          </a:p>
          <a:p>
            <a:pPr indent="-342900" lvl="0" marL="342900" marR="0" rtl="0" algn="l">
              <a:lnSpc>
                <a:spcPct val="100000"/>
              </a:lnSpc>
              <a:spcBef>
                <a:spcPts val="1000"/>
              </a:spcBef>
              <a:spcAft>
                <a:spcPts val="0"/>
              </a:spcAft>
              <a:buClr>
                <a:srgbClr val="8AD0D6"/>
              </a:buClr>
              <a:buSzPts val="1600"/>
              <a:buFont typeface="Noto Sans Symbols"/>
              <a:buChar char="►"/>
            </a:pPr>
            <a:r>
              <a:rPr b="0" i="0" lang="en-US" sz="2000" u="none">
                <a:solidFill>
                  <a:schemeClr val="lt1"/>
                </a:solidFill>
                <a:latin typeface="Century Gothic"/>
                <a:ea typeface="Century Gothic"/>
                <a:cs typeface="Century Gothic"/>
                <a:sym typeface="Century Gothic"/>
              </a:rPr>
              <a:t>Η συνεχής διαδικασία διάδοσης υποστηρίζεται από τη σελίδα μας στο Facebook, με πληροφορίες και φωτογραφίες σχετικά με την υλοποίηση του έργου, και με πρόσκληση για like στο προφίλ στο Facebook.</a:t>
            </a:r>
            <a:endParaRPr/>
          </a:p>
          <a:p>
            <a:pPr indent="-342900" lvl="0" marL="342900" marR="0" rtl="0" algn="l">
              <a:lnSpc>
                <a:spcPct val="100000"/>
              </a:lnSpc>
              <a:spcBef>
                <a:spcPts val="1000"/>
              </a:spcBef>
              <a:spcAft>
                <a:spcPts val="0"/>
              </a:spcAft>
              <a:buClr>
                <a:srgbClr val="8AD0D6"/>
              </a:buClr>
              <a:buSzPts val="1600"/>
              <a:buFont typeface="Noto Sans Symbols"/>
              <a:buChar char="►"/>
            </a:pPr>
            <a:r>
              <a:rPr b="0" i="0" lang="en-US" sz="2000" u="none">
                <a:solidFill>
                  <a:schemeClr val="lt1"/>
                </a:solidFill>
                <a:latin typeface="Century Gothic"/>
                <a:ea typeface="Century Gothic"/>
                <a:cs typeface="Century Gothic"/>
                <a:sym typeface="Century Gothic"/>
              </a:rPr>
              <a:t>Instagram - Μοιραζόμαστε υλικό (φωτογραφίες, κ.λπ.) που σχετίζονται με τα ευρωπαϊκά μας έργα.</a:t>
            </a:r>
            <a:endParaRPr/>
          </a:p>
          <a:p>
            <a:pPr indent="-241300" lvl="0" marL="342900" marR="0" rtl="0" algn="l">
              <a:lnSpc>
                <a:spcPct val="100000"/>
              </a:lnSpc>
              <a:spcBef>
                <a:spcPts val="1000"/>
              </a:spcBef>
              <a:spcAft>
                <a:spcPts val="0"/>
              </a:spcAft>
              <a:buClr>
                <a:srgbClr val="8AD0D6"/>
              </a:buClr>
              <a:buSzPts val="1600"/>
              <a:buFont typeface="Noto Sans Symbols"/>
              <a:buNone/>
            </a:pPr>
            <a:r>
              <a:t/>
            </a:r>
            <a:endParaRPr b="0" i="0" sz="2000" u="none">
              <a:solidFill>
                <a:schemeClr val="lt1"/>
              </a:solidFill>
              <a:latin typeface="Century Gothic"/>
              <a:ea typeface="Century Gothic"/>
              <a:cs typeface="Century Gothic"/>
              <a:sym typeface="Century Gothic"/>
            </a:endParaRPr>
          </a:p>
          <a:p>
            <a:pPr indent="-342900" lvl="0" marL="342900" marR="0" rtl="0" algn="l">
              <a:lnSpc>
                <a:spcPct val="100000"/>
              </a:lnSpc>
              <a:spcBef>
                <a:spcPts val="1000"/>
              </a:spcBef>
              <a:spcAft>
                <a:spcPts val="0"/>
              </a:spcAft>
              <a:buClr>
                <a:srgbClr val="8AD0D6"/>
              </a:buClr>
              <a:buSzPts val="1600"/>
              <a:buFont typeface="Noto Sans Symbols"/>
              <a:buNone/>
            </a:pPr>
            <a:r>
              <a:t/>
            </a:r>
            <a:endParaRPr b="0" i="0" sz="2000" u="none">
              <a:solidFill>
                <a:schemeClr val="lt1"/>
              </a:solidFill>
              <a:latin typeface="Century Gothic"/>
              <a:ea typeface="Century Gothic"/>
              <a:cs typeface="Century Gothic"/>
              <a:sym typeface="Century Gothic"/>
            </a:endParaRPr>
          </a:p>
          <a:p>
            <a:pPr indent="-241300" lvl="0" marL="342900" marR="0" rtl="0" algn="l">
              <a:spcBef>
                <a:spcPts val="1000"/>
              </a:spcBef>
              <a:spcAft>
                <a:spcPts val="0"/>
              </a:spcAft>
              <a:buClr>
                <a:srgbClr val="8AD0D6"/>
              </a:buClr>
              <a:buSzPts val="1600"/>
              <a:buFont typeface="Noto Sans Symbols"/>
              <a:buNone/>
            </a:pPr>
            <a:r>
              <a:t/>
            </a:r>
            <a:endParaRPr b="0" i="0" sz="2000" u="none">
              <a:solidFill>
                <a:schemeClr val="lt1"/>
              </a:solidFill>
              <a:latin typeface="Century Gothic"/>
              <a:ea typeface="Century Gothic"/>
              <a:cs typeface="Century Gothic"/>
              <a:sym typeface="Century Gothic"/>
            </a:endParaRPr>
          </a:p>
        </p:txBody>
      </p:sp>
      <p:sp>
        <p:nvSpPr>
          <p:cNvPr descr="data:image/jpeg;base64,/9j/4AAQSkZJRgABAQAAAQABAAD/2wCEAAkGBwgHBgkIBwgKCgkLDRYPDQwMDRsUFRAWIB0iIiAdHx8kKDQsJCYxJx8fLT0tMTU3Ojo6Iys/RD84QzQ5OjcBCgoKDQwNGg8PGjclHyU3Nzc3Nzc3Nzc3Nzc3Nzc3Nzc3Nzc3Nzc3Nzc3Nzc3Nzc3Nzc3Nzc3Nzc3Nzc3Nzc3N//AABEIAHMAzQMBEQACEQEDEQH/xAAcAAACAgMBAQAAAAAAAAAAAAAAAQUGAgQHAwj/xABEEAABAwMDAQMIBAsHBQAAAAABAAIDBAURBhIhMRNBkQcUIlFhcYGhIzI0wRUWM0JSYrKz0eHwNTZTcpKxwiQlRFSC/8QAGgEBAAIDAQAAAAAAAAAAAAAAAAEEAgMFBv/EADQRAAICAgAEAwcDBAEFAAAAAAABAgMEEQUSITETM3EiMkFRYYHBkaGxFCM0QiRDUnLR8P/aAAwDAQACEQMRAD8AgdN0DLheaKjlz2c0zWux6s8r1Fs3XVKS+COUluSR3S53Cg0zamyvhcyljLY444GjPPTjovO1VTybOVd/qdCUo1R2zkeq7jBeb9PXUzZGxSbcB4APDQOfBekxKZU0qEu5zrpqc9oihGrRpGGKQPs0AuzQbF2akjYFiE7L75JKaGSpurpYo3ujbDsLmglvMmceAXG4xJxUNP5/gt4fVvZpeVRgOo4sD/xW/tOWzhHkv1Iy/fKYY11iqGxQNi7NSTsWxABYg2LYoJOqeSWGP8D1bzG0v84xuI5xtHevP8Wb8VehexFuL9SneUNmdYXHjvj/AHbV0uG/40fv/JXyfMZWzGr+jRsgdU1MkFO2FjSBIOXhcnit8oQUF8S5iwTbkynu6rzxfEgBACAEB9FeSmgtc0Us9YyE1sVSPN9z8OHojoM885XZ4lZZHUY+7rqUceMX37nRbvS26rpBHdhEafcDiV+0Z+S5VU7IS3W3v6FqcYyXtFPtFr01NeLwJ46MU0UrGU7XS4AGwbiOe8kro3XZMaq9N767/UqQrpc5J9icbpbS9ZG9tPSwP7iYJTkeBVb+tyoPrJm/wKX2RSq7SLotVw2emkd2Uze1bI7qxnOc+7bjwXXr4h/xnbJdV0+5Tnjat5EXRunNM2emaa6GmxjBlq3D0j8ePBch5eVdJ8rfoi34FMF1RB6ut+nHWOWos7aN1VvYGebyDnLgDwCrmHbkq3VreuppvhVybgupKW3SNks9u7e7RxTSMbullm+q31gDphV7c7Ius1W9fJI2Qxq4R3M9WWHS+oKF76CGn2529rTDY5p/r1rH+py8eWpN7+pl4NNi9lEd5PLfJarzf6KXkwmFoI7x9IQfiCPFWOI2q6qqa+O/wasWPJZOL+GiwXeLTraxst58w7dzQ1vnJbkju4PxVGmWRytVb19CxZGre56IvU+kLVU2qomoqSKmqI4y9j4RtBxzggcKxi510LEpSbX1NduPBx2lpkZonR1FNbYrjdIhO6cbo4nH0Wt7sjvKsZ/ELI2Oup6S/XZrx8eLjzSJ+O3aTuEklJT09slkYPTjhDd7fDlUndl1pSbaRvUKZPSSKTqbRppL7R0tucRBXP2x7+ezI6+8Acrr4vEeamUrO8f3KluPyzSj8S5Q6a01Y6IPrYKYsbw6eswcn48eC5Ty8q+eot+iLSoqguqFV6W07fKHtKKCmY14+jqKQAYPw4KQzMmmepN+jDpqsjuJreTelkoKG5Uk2O0hrXRux6wAtnErFZKE18UY40eVSj8mQ9ZYDfPKLXCVmaOExvmPc70G4b8f9gVZhleBgx17z3r9TVKvxL2vge3lAislntwpaS20ba6pGGERDMbe933D+Sx4d/UX2c0pPlRlkKuEdJdTgmrnuNaxgJxt6dwWvism7tGzFWoFdcMLllkSAEAIAQHZ9DjOqbXnqJhz8CvT5f8Ajz9DlV+ZE6R5TxnT0WQD/wBQ3r7iuTwr/I+zLWZ5ZDaW0LDcbbDX3KeUNmG6OKLA9HuJPt6q1lcSlXY6612+JppxVOPNJlq03ZLRaaid1qqe1e9obI3tg/AB9QXPysm65LxF0+HQs01Vwb5GKX+/sB4/s137xSt/0b/8vwH569CveVXPaWsAHAbMf2Fe4P8A7/Yr5/8AqUq1j/ulF0+0R8u/zBde3y5ej/gox6SR2m9GhbbZzddpo8DtNwJHUY6e3C8jT4nOvD947dnLyvm7EJb79pS2RvjoaiKBr3bnNZG/k4xnp7Fcsxc217nFs0Qtoh7rFpasp7jqS/1VHJ2kL20+12CM4a8d6ZVc68eqM+j9r8CmUZWzcfoVPyoY/GFp7vNG/wC7l0+EeS/UrZnmHQ3Z/Fr0uvmXOf8AIuF/1vv+S+/L+xhYONK2/p9ij/YCyyf8mfq/5Iq8pHOvJ5u/GqLk/k5evuXd4l/i9Poc/F84v97/ALdsGevbS/uyuJR5Vnov5L1vvw9fwRPlTB/AdPj/ANgZ/wBJVrhPnv0NeZ5Z7eTD+7Hfjzh+M/BRxXX9R9kMPyzf059vvvT7ef2Gqvk75K/T8m2r3pev4JGjfSGprW04aJmyjzjHXdtbjP8A84VeXMkt9vgbI8u+hyDXbKxmpav8IOy44MRA47P83H9dcr0/DvDeOuT7+py8nm8T2jnequygaJnbTM9u1re/3qnxWEIvnfvMs4sm1op7jkkrhF0SAEAIAQHZdFzRQalt0s8jY4mS5c95wBwepXqMuLdEkkcmt6sWy/eUW62+tskUdJWU87xO0lscgcQMHnhc3htNkLm5RfYtZU4yhpP4m7ovUtulslNR1NTFBUU8Yjc2V4aHAdCCevC1Z2LbG5zS2mZY90HBRb6ntaX6TsdVJFb6unjmlb6bu3LgAOcbicBYWrMviudNpfQQ8Cp+y/3IC+aqootbU9TbKmKsFLTBtSyFwdta5zsjPr6FbsWuNlM6JPUt9DG6TjYrF1RaH3DTV9p4/O56KUN5ayocGuYfj0VZVZWPLomvQ2OdNi6tEBq46dprK+K0eYtq+0YW9hgu4IPUK9hLJnbuzfL17+hXvVMYahrZMWnVVovFvEVykhilc3bNDUYDXH2Z4IVW/BvonuCbXwaN1eRXZHUgNNo2n+k22kH172O+WVHPnS/7v3HJjLr0InS93s9HqC+v86ghp5nx9h3NcBuzjx+atZVF86alyttb2a6bK42T6onqt+lq+obVVc1smmaAA+SZpOB7CVSgsqtckU0jfLwZPbaIrVmsKCO3TUdumbUVEzdgMfLGDvOfuVnD4fbKxSsWkvmar8mKjyx7mvorV1FFbYrdc5RA+EbY5HfVc3u57iFsz+H2Ox2VLaf67Ix8mPLyy+BOxV2lrdLJVwT26KR/13xObud4cqlKrLsSi0zcpUw9pMpOpNXmsv1HVW5pMFC7dHv47Qnr7hjhdbF4c4UyjZ3l+3yKd2RzTTj2RcYdR6dvlEI6yanDXcugq8DB+PC5csTKonuKfqi2rqrI9WKr1PYLJRdnRTU7w0Hs4KXBBPw4CQwsm+fVP1Yd1VcdJkTobUFG2muE1zrIIZ6irdKWvcB1AVriGLZzRjXFtJGrHtjpuT7sjn6lhoNeVVXDOJbfUdnHK5hy3GxvpD2g/etyw5WYSi1qS3r9TB3KN7afRm/r2ayXm19rTXGkNbTcsAkGXt72/wAPatPDo30WalF8r+hsyeSyPR9T5y1DVisuc0jCdjTtbnuA4VLLvd10pP7G+mHJBIilVNoIAQAgBAdOh6L2SOIzaYszE9QhBkOidSF3Ks2oFr1y6pO7Gzf6PtYR0715zNr/AOW18zq47/sImW3yncwGXGXHBcwcd/JHcruLlzh7NnU0W48ZdYEi1wc0OaQQRkELrp76oodugKQI4UhGKgAgFyhI+VIBAhFCdmJQAgBACaJPKeRkMTpZX7I2Alx9ixnKMIuUuyMopt6RzCd4dNMW/Vc8ke7K8XNpybR2l2PFYkggBACAEB1CEcL2SOIzZYFmYnoAhB6NCkxKjqlvm+orfUDgPjDfAn+IXDz1yZUJnRxXulxNqWjin5Pov/Sb3+/1rpWUQs6vuao2OLJu0PEtspnDGQzafeOD8wt2PLmqTK13SbNratxr2IhCTHCAMIAwgHtQgMISYkIBEIBYQnYYQCcQxpc8hrQMknuCN6W2SihalvhuEogpiRSs59RefX7l5niGb48uSHur9zq49Hhrb7kEFzSyIoAQAgBACA6lAOF7JHEZssCyMD1AUkMzbwpMSra9j2w0NQBzHIWg+8Z+5cfi8dKE18C/gvrKJtQOD4mPH5zQeF04PmimapLUmjdsLsU08QP5OoeMerPpfesMV9JR+Tf79fyYZHVqXzSJMq0VzEoSIoBYQDUgFABAJSAKgkSASAg9YCqNnIpmucC8drtH5v8ADK5/E1Y6NQ+/oWsTl8Tqc+OSvLvudYB3oBIAQAgBACA6lD0Xs0cRm0zosjBnq0IYmY6qSCua9kDbRE3bndMOfVgFcziz1SvUu4PmP0PCzSiS3U/XIjA8OFvwpboj6E3LU2SdmOy4V0fc4Ry/It/4hZ1ezfYvnp/sabvci/VEuVbK5iUI6iQkEAIBqSBISBQCKgCQApAZCElC1r5v+FWNgY1rxGO1LRjJycfHC81xVQVyUF8Op1sPmde2V4rlloSAEAIAQAgOpQ9F7NHDZtsWRiz1CaMTMBSQQOt4e0sT3/4UjHfPH3rncUjvH38mWsN/3dfMidNSbra0Z5Y4hY8NlujXy2b8le2TNAdt2Zz9eBzfeQWkfLKudr0/mn+CvNbq9GTJVkrCKAxQAgGgBSBIAQCJU6JDKICQAp0Cja3bE25RbWkSvi3POeDyQPjwvN8YUVcml1aOphNuHUrS5BcBACAEAIAQHUoei9mjiM2mLI1ns1SQzMHlCDSvkHnVnrIAMl0RIHtHI+YVfLhz0SX0NtEuW2LKdpOTMNRH6nBw/r4Lm8Jn7MonQy11TLBG7ZW0rx/ibT8QQunP3oP6/wAoqa3GSJwqyVTFBoWUAKSQJQgWUJDKnQFlAGVIAlQAypAICF1bHA6yzSSsy9hb2bh1BJXO4pGDx25L0LWI5eKkjnZ6ryp1gQAgBACAEB1KHovaI4jNpnRZIwZ6goYmQUkDeA9rmHo4EKGt9CU9NM51YsUtyq4HHGMt8CvP8Ofh3SizrZHtQTROy1MIY1zZGkse14APqcCurdOPJ0fyKsIvZZSR3dFdKWtCKEmJQApAIAJUgWU2BIBKQNACAEBp3aiFwt81Lu2lwBafU4HIVfKo8emVZtpn4c1I53VWytppXMmppQQT0aSPFeTsxra5alE7EbITW0zU2nJGOQtOmjMSgAgBACA6lF0Xs0cRm0zos0YM9QhiZBSQPnGB1Qg51qBot2oqlwbkSengcfW/nleZyv7GVJr/AO2dmn26Vs8Yah8rC6NoGDjknhK7ZSW0jJwS7lttF8NXO2nqI2RuI9Fwd1IC7OPl+I1GS0c+2jlW4smncdM/EK8VjHKAMoBEoBZQApAkAdFOwNNkgpIBQAUgBlYsk1qu2UVb9ppo3u/Sxg+K0W41NvvRRshbOHZlfumkIuydJb5HNe0ZEbzkH2Arl5HCYcu6n1+RbrzXvUynuYWOLXAtcDggjkLhyi4tpnQ+pgsQCA6lF0XskcRmyxZowZ7NUmJm1SQRGrJ6inssslIS12Whzm9WtJ5VLiE5wobgWcWMZWpSObSSPe8l7nOd3lxyV5Ztt7Z2BMlc36pI9mVKk12IaPZlTj6zfiFlGeiHEkqS9VEA+irJWfquO4fPKu1Zk4dpGmdEZd0TNNqecDEscUw/UyCuhDiUtdUmVpYkfgSVPqGikOHiWF36zcjxCtQzqpd+hplizXYkIqqnn/ITRv8AYHDPgrUbIS7M0yhJd0epWZiGUAKSAUE6BSBpsaGhABCQCAagAhBUtY2doabjTt5z9M0DwcuJxPEXnQ+//s6OJd/o/sU9w5XCL4kB1GE8L2aOIzaYpMT1apMWZgqSBSMZLG5kjQ5rhgtI4I9qNJrTJT11Rz3VlnbbawSU7dtNPy0foHvC8zxDFVFm4rozrY1zsjp9yAwueWRIAQGTSR0JHuUptdge7KiVo4kPxC2RtkuzI5Uz0bWkdRh3XKzWRJIxcDeo73VQcNq5cHud6Q+asU5tkO0n/JrnTGXdEvTanm4E8LJR+lGdvy5XQr4nLtJb9CtLEj8HonbfXMr4DNG17QHbSHY6rp0XRujzRRUsg63pm1lbTAeVJGhgqBoMqSdBlQNBlCNDyg0PKAxljZNE6KUAse0tcD3grGUVJcsl0Motxe0cvutKaKvnpic9m8gH1ju+S8fkVeFZKHyO1XLmgmai0mZ0+BezRxWbLVJgerVJizMKQZBCDWr6aGrpJIqmNsjME4PuWq+uM63GS6G2qTjLaOVTgNmka0YAcQF4+XRnbPNQAQDHRAMEjkdVPxBtXCJkNSGRtw0tBxnKzsST6EI1D1WtkjY9zOWuIPsKlSa7DSaL/pQl1kic7lznOJPr9Jen4W946f1OXleaS66JWGhAIAQAoAFAAQGSEgeiAoWswBecgdYmk+3qvNcWWsl+iOph+UiBXMLJ/9k=" id="263" name="Google Shape;263;p12"/>
          <p:cNvSpPr txBox="1"/>
          <p:nvPr/>
        </p:nvSpPr>
        <p:spPr>
          <a:xfrm>
            <a:off x="-31750" y="-136525"/>
            <a:ext cx="1952625" cy="10953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entury Gothic"/>
              <a:ea typeface="Century Gothic"/>
              <a:cs typeface="Century Gothic"/>
              <a:sym typeface="Century Gothic"/>
            </a:endParaRPr>
          </a:p>
        </p:txBody>
      </p:sp>
      <p:pic>
        <p:nvPicPr>
          <p:cNvPr id="264" name="Google Shape;264;p12"/>
          <p:cNvPicPr preferRelativeResize="0"/>
          <p:nvPr/>
        </p:nvPicPr>
        <p:blipFill rotWithShape="1">
          <a:blip r:embed="rId3">
            <a:alphaModFix/>
          </a:blip>
          <a:srcRect b="0" l="0" r="0" t="0"/>
          <a:stretch/>
        </p:blipFill>
        <p:spPr>
          <a:xfrm>
            <a:off x="8534400" y="1900237"/>
            <a:ext cx="468312" cy="647700"/>
          </a:xfrm>
          <a:prstGeom prst="rect">
            <a:avLst/>
          </a:prstGeom>
          <a:noFill/>
          <a:ln>
            <a:noFill/>
          </a:ln>
        </p:spPr>
      </p:pic>
      <p:pic>
        <p:nvPicPr>
          <p:cNvPr id="265" name="Google Shape;265;p12"/>
          <p:cNvPicPr preferRelativeResize="0"/>
          <p:nvPr/>
        </p:nvPicPr>
        <p:blipFill rotWithShape="1">
          <a:blip r:embed="rId4">
            <a:alphaModFix/>
          </a:blip>
          <a:srcRect b="0" l="0" r="0" t="0"/>
          <a:stretch/>
        </p:blipFill>
        <p:spPr>
          <a:xfrm>
            <a:off x="7781925" y="5503862"/>
            <a:ext cx="887412" cy="677862"/>
          </a:xfrm>
          <a:prstGeom prst="rect">
            <a:avLst/>
          </a:prstGeom>
          <a:noFill/>
          <a:ln>
            <a:noFill/>
          </a:ln>
        </p:spPr>
      </p:pic>
      <p:pic>
        <p:nvPicPr>
          <p:cNvPr descr="Instagram Logo Redakcyjna Wektorowa Ilustracja Obraz Editorial - Ilustracja  złożonej z zastosowanie, znak: 135977670" id="266" name="Google Shape;266;p12"/>
          <p:cNvPicPr preferRelativeResize="0"/>
          <p:nvPr/>
        </p:nvPicPr>
        <p:blipFill rotWithShape="1">
          <a:blip r:embed="rId5">
            <a:alphaModFix/>
          </a:blip>
          <a:srcRect b="0" l="0" r="0" t="0"/>
          <a:stretch/>
        </p:blipFill>
        <p:spPr>
          <a:xfrm>
            <a:off x="8316912" y="2667000"/>
            <a:ext cx="533400" cy="787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3"/>
          <p:cNvSpPr txBox="1"/>
          <p:nvPr>
            <p:ph type="title"/>
          </p:nvPr>
        </p:nvSpPr>
        <p:spPr>
          <a:xfrm>
            <a:off x="539750" y="274637"/>
            <a:ext cx="8147050" cy="993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0000"/>
              </a:buClr>
              <a:buSzPts val="4200"/>
              <a:buFont typeface="Century Gothic"/>
              <a:buNone/>
            </a:pPr>
            <a:r>
              <a:rPr b="1" i="1" lang="en-US" sz="4200" u="none">
                <a:solidFill>
                  <a:srgbClr val="FF0000"/>
                </a:solidFill>
                <a:latin typeface="Century Gothic"/>
                <a:ea typeface="Century Gothic"/>
                <a:cs typeface="Century Gothic"/>
                <a:sym typeface="Century Gothic"/>
              </a:rPr>
              <a:t>ΔΙΑΧΥΣΗ</a:t>
            </a:r>
            <a:endParaRPr/>
          </a:p>
        </p:txBody>
      </p:sp>
      <p:sp>
        <p:nvSpPr>
          <p:cNvPr id="273" name="Google Shape;273;p13"/>
          <p:cNvSpPr txBox="1"/>
          <p:nvPr>
            <p:ph idx="1" type="body"/>
          </p:nvPr>
        </p:nvSpPr>
        <p:spPr>
          <a:xfrm>
            <a:off x="457200" y="1117950"/>
            <a:ext cx="5410200" cy="549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AD0D6"/>
              </a:buClr>
              <a:buSzPts val="1360"/>
              <a:buFont typeface="Noto Sans Symbols"/>
              <a:buNone/>
            </a:pPr>
            <a:r>
              <a:rPr b="0" i="1" lang="en-US" sz="1800" u="none">
                <a:solidFill>
                  <a:schemeClr val="lt1"/>
                </a:solidFill>
                <a:latin typeface="Century Gothic"/>
                <a:ea typeface="Century Gothic"/>
                <a:cs typeface="Century Gothic"/>
                <a:sym typeface="Century Gothic"/>
              </a:rPr>
              <a:t>Τα αποτελέσματα του έργου υπάρχουν στον ιστότοπο του έργου:</a:t>
            </a:r>
            <a:r>
              <a:rPr b="0" i="1" lang="en-US" sz="1800" u="sng">
                <a:solidFill>
                  <a:schemeClr val="hlink"/>
                </a:solidFill>
                <a:latin typeface="Century Gothic"/>
                <a:ea typeface="Century Gothic"/>
                <a:cs typeface="Century Gothic"/>
                <a:sym typeface="Century Gothic"/>
                <a:hlinkClick r:id="rId3"/>
              </a:rPr>
              <a:t>https://familylearnings.eu/el/</a:t>
            </a:r>
            <a:endParaRPr b="0" i="1" sz="1800" u="non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8AD0D6"/>
              </a:buClr>
              <a:buSzPts val="1360"/>
              <a:buFont typeface="Noto Sans Symbols"/>
              <a:buNone/>
            </a:pPr>
            <a:r>
              <a:t/>
            </a:r>
            <a:endParaRPr i="1" sz="1800"/>
          </a:p>
          <a:p>
            <a:pPr indent="-114300" lvl="0" marL="0" marR="0" rtl="0" algn="l">
              <a:lnSpc>
                <a:spcPct val="90000"/>
              </a:lnSpc>
              <a:spcBef>
                <a:spcPts val="1000"/>
              </a:spcBef>
              <a:spcAft>
                <a:spcPts val="0"/>
              </a:spcAft>
              <a:buClr>
                <a:srgbClr val="8AD0D6"/>
              </a:buClr>
              <a:buSzPts val="1800"/>
              <a:buFont typeface="Noto Sans Symbols"/>
              <a:buChar char="►"/>
            </a:pPr>
            <a:r>
              <a:rPr b="0" i="1" lang="en-US" sz="1800" u="none">
                <a:solidFill>
                  <a:schemeClr val="lt1"/>
                </a:solidFill>
                <a:latin typeface="Century Gothic"/>
                <a:ea typeface="Century Gothic"/>
                <a:cs typeface="Century Gothic"/>
                <a:sym typeface="Century Gothic"/>
              </a:rPr>
              <a:t>πληροφορίες,  συναντήσεις εργασίας, παρουσιάσεις των συμμετεχόντων για το θέμα του έργου, βίντεο.</a:t>
            </a:r>
            <a:endParaRPr sz="1800"/>
          </a:p>
          <a:p>
            <a:pPr indent="-114300" lvl="0" marL="0" marR="0" rtl="0" algn="l">
              <a:lnSpc>
                <a:spcPct val="90000"/>
              </a:lnSpc>
              <a:spcBef>
                <a:spcPts val="1000"/>
              </a:spcBef>
              <a:spcAft>
                <a:spcPts val="0"/>
              </a:spcAft>
              <a:buClr>
                <a:srgbClr val="8AD0D6"/>
              </a:buClr>
              <a:buSzPts val="1800"/>
              <a:buFont typeface="Noto Sans Symbols"/>
              <a:buChar char="►"/>
            </a:pPr>
            <a:r>
              <a:rPr b="0" i="1" lang="en-US" sz="1800" u="none">
                <a:solidFill>
                  <a:schemeClr val="lt1"/>
                </a:solidFill>
                <a:latin typeface="Century Gothic"/>
                <a:ea typeface="Century Gothic"/>
                <a:cs typeface="Century Gothic"/>
                <a:sym typeface="Century Gothic"/>
              </a:rPr>
              <a:t>Σχεδιάζεται να τοποθετηθούν τα αποτελέσματα σε ευρωπαϊκές βάσεις δεδομένων - οι οποίες θα επηρεάσουν τη δυνατότητα πρόσβασης του υλικού σε κάθε ενδιαφερόμενο, γεγονός που θα αυξήσει τον αντίκτυπο του έργου του προσωπικού εκπαίδευσης ενηλίκων</a:t>
            </a:r>
            <a:endParaRPr sz="1800"/>
          </a:p>
          <a:p>
            <a:pPr indent="-114300" lvl="0" marL="0" marR="0" rtl="0" algn="l">
              <a:lnSpc>
                <a:spcPct val="90000"/>
              </a:lnSpc>
              <a:spcBef>
                <a:spcPts val="1000"/>
              </a:spcBef>
              <a:spcAft>
                <a:spcPts val="0"/>
              </a:spcAft>
              <a:buClr>
                <a:srgbClr val="8AD0D6"/>
              </a:buClr>
              <a:buSzPts val="1800"/>
              <a:buFont typeface="Noto Sans Symbols"/>
              <a:buChar char="►"/>
            </a:pPr>
            <a:r>
              <a:rPr b="0" i="1" lang="en-US" sz="1800" u="none">
                <a:solidFill>
                  <a:schemeClr val="lt1"/>
                </a:solidFill>
                <a:latin typeface="Century Gothic"/>
                <a:ea typeface="Century Gothic"/>
                <a:cs typeface="Century Gothic"/>
                <a:sym typeface="Century Gothic"/>
              </a:rPr>
              <a:t>Είναι απαραίτητη η ενημέρωση άλλων οργανισμών ή σχολείων, με τα οποία συνεργάζονται οι εταίροι σε τοπικό/ διεθνές επίπεδο, για τα αποτελέσματα του έργου.</a:t>
            </a:r>
            <a:endParaRPr sz="1800"/>
          </a:p>
          <a:p>
            <a:pPr indent="0" lvl="0" marL="0" marR="0" rtl="0" algn="l">
              <a:lnSpc>
                <a:spcPct val="90000"/>
              </a:lnSpc>
              <a:spcBef>
                <a:spcPts val="1000"/>
              </a:spcBef>
              <a:spcAft>
                <a:spcPts val="0"/>
              </a:spcAft>
              <a:buClr>
                <a:srgbClr val="8AD0D6"/>
              </a:buClr>
              <a:buSzPts val="1360"/>
              <a:buFont typeface="Noto Sans Symbols"/>
              <a:buNone/>
            </a:pPr>
            <a:r>
              <a:t/>
            </a:r>
            <a:endParaRPr b="0" i="1" sz="1800" u="none">
              <a:solidFill>
                <a:schemeClr val="lt1"/>
              </a:solidFill>
              <a:latin typeface="Century Gothic"/>
              <a:ea typeface="Century Gothic"/>
              <a:cs typeface="Century Gothic"/>
              <a:sym typeface="Century Gothic"/>
            </a:endParaRPr>
          </a:p>
          <a:p>
            <a:pPr indent="-256540" lvl="0" marL="342900" marR="0" rtl="0" algn="l">
              <a:spcBef>
                <a:spcPts val="1000"/>
              </a:spcBef>
              <a:spcAft>
                <a:spcPts val="0"/>
              </a:spcAft>
              <a:buClr>
                <a:srgbClr val="8AD0D6"/>
              </a:buClr>
              <a:buSzPts val="1360"/>
              <a:buFont typeface="Noto Sans Symbols"/>
              <a:buNone/>
            </a:pPr>
            <a:r>
              <a:t/>
            </a:r>
            <a:endParaRPr b="0" i="1" sz="1800" u="none">
              <a:solidFill>
                <a:schemeClr val="lt1"/>
              </a:solidFill>
              <a:latin typeface="Century Gothic"/>
              <a:ea typeface="Century Gothic"/>
              <a:cs typeface="Century Gothic"/>
              <a:sym typeface="Century Gothic"/>
            </a:endParaRPr>
          </a:p>
        </p:txBody>
      </p:sp>
      <p:pic>
        <p:nvPicPr>
          <p:cNvPr id="274" name="Google Shape;274;p13"/>
          <p:cNvPicPr preferRelativeResize="0"/>
          <p:nvPr/>
        </p:nvPicPr>
        <p:blipFill rotWithShape="1">
          <a:blip r:embed="rId4">
            <a:alphaModFix/>
          </a:blip>
          <a:srcRect b="0" l="0" r="0" t="0"/>
          <a:stretch/>
        </p:blipFill>
        <p:spPr>
          <a:xfrm>
            <a:off x="5867400" y="1268412"/>
            <a:ext cx="3076575" cy="4543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Top View Of A Pen With Thank You For Your Attention Written On A Notebook.  Stock Photo, Picture And Royalty Free Image. Image 168569081." id="279" name="Google Shape;279;p14"/>
          <p:cNvPicPr preferRelativeResize="0"/>
          <p:nvPr>
            <p:ph idx="1" type="body"/>
          </p:nvPr>
        </p:nvPicPr>
        <p:blipFill rotWithShape="1">
          <a:blip r:embed="rId3">
            <a:alphaModFix/>
          </a:blip>
          <a:srcRect b="0" l="0" r="0" t="0"/>
          <a:stretch/>
        </p:blipFill>
        <p:spPr>
          <a:xfrm>
            <a:off x="1582737" y="2052637"/>
            <a:ext cx="5200650" cy="41957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
          <p:cNvSpPr txBox="1"/>
          <p:nvPr/>
        </p:nvSpPr>
        <p:spPr>
          <a:xfrm>
            <a:off x="0" y="357187"/>
            <a:ext cx="8929687" cy="2898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br>
              <a:rPr b="0" i="0" lang="en-US" sz="1800" u="none">
                <a:solidFill>
                  <a:schemeClr val="lt1"/>
                </a:solidFill>
                <a:latin typeface="Arial"/>
                <a:ea typeface="Arial"/>
                <a:cs typeface="Arial"/>
                <a:sym typeface="Arial"/>
              </a:rPr>
            </a:br>
            <a:endParaRPr/>
          </a:p>
          <a:p>
            <a:pPr indent="0" lvl="0" marL="0" marR="0" rtl="0" algn="l">
              <a:lnSpc>
                <a:spcPct val="100000"/>
              </a:lnSpc>
              <a:spcBef>
                <a:spcPts val="0"/>
              </a:spcBef>
              <a:spcAft>
                <a:spcPts val="0"/>
              </a:spcAft>
              <a:buClr>
                <a:schemeClr val="lt1"/>
              </a:buClr>
              <a:buSzPts val="2000"/>
              <a:buFont typeface="Century Gothic"/>
              <a:buNone/>
            </a:pPr>
            <a:r>
              <a:t/>
            </a:r>
            <a:endParaRPr b="0" i="0" sz="2000" u="non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lt1"/>
              </a:buClr>
              <a:buSzPts val="1800"/>
              <a:buFont typeface="Century Gothic"/>
              <a:buNone/>
            </a:pPr>
            <a:r>
              <a:t/>
            </a:r>
            <a:endParaRPr b="0" i="0" sz="18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entury Gothic"/>
              <a:buNone/>
            </a:pPr>
            <a:r>
              <a:t/>
            </a:r>
            <a:endParaRPr b="0" i="0" sz="18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entury Gothic"/>
              <a:buNone/>
            </a:pPr>
            <a:r>
              <a:t/>
            </a:r>
            <a:endParaRPr b="0" i="0" sz="18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entury Gothic"/>
              <a:buNone/>
            </a:pPr>
            <a:r>
              <a:t/>
            </a:r>
            <a:endParaRPr b="0" i="0" sz="18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entury Gothic"/>
              <a:buNone/>
            </a:pPr>
            <a:r>
              <a:t/>
            </a:r>
            <a:endParaRPr b="0" i="0" sz="18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entury Gothic"/>
              <a:buNone/>
            </a:pPr>
            <a:r>
              <a:t/>
            </a:r>
            <a:endParaRPr b="0" i="0" sz="18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a:solidFill>
                <a:schemeClr val="lt1"/>
              </a:solidFill>
              <a:latin typeface="Calibri"/>
              <a:ea typeface="Calibri"/>
              <a:cs typeface="Calibri"/>
              <a:sym typeface="Calibri"/>
            </a:endParaRPr>
          </a:p>
        </p:txBody>
      </p:sp>
      <p:sp>
        <p:nvSpPr>
          <p:cNvPr id="197" name="Google Shape;197;p2"/>
          <p:cNvSpPr txBox="1"/>
          <p:nvPr>
            <p:ph idx="4294967295" type="title"/>
          </p:nvPr>
        </p:nvSpPr>
        <p:spPr>
          <a:xfrm>
            <a:off x="1619250" y="274637"/>
            <a:ext cx="5102225" cy="13081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lt2"/>
              </a:buClr>
              <a:buSzPts val="3800"/>
              <a:buFont typeface="Century Gothic"/>
              <a:buNone/>
            </a:pPr>
            <a:br>
              <a:rPr b="0" i="0" lang="en-US" sz="3800" u="none" cap="none" strike="noStrike">
                <a:solidFill>
                  <a:schemeClr val="lt2"/>
                </a:solidFill>
                <a:latin typeface="Century Gothic"/>
                <a:ea typeface="Century Gothic"/>
                <a:cs typeface="Century Gothic"/>
                <a:sym typeface="Century Gothic"/>
              </a:rPr>
            </a:br>
            <a:r>
              <a:rPr b="1" i="1" lang="en-US" sz="3800" u="none" cap="none" strike="noStrike">
                <a:solidFill>
                  <a:schemeClr val="accent1"/>
                </a:solidFill>
                <a:latin typeface="Century Gothic"/>
                <a:ea typeface="Century Gothic"/>
                <a:cs typeface="Century Gothic"/>
                <a:sym typeface="Century Gothic"/>
              </a:rPr>
              <a:t>Η ΟΜΑΔΑ ΜΑΣ</a:t>
            </a:r>
            <a:br>
              <a:rPr b="0" i="0" lang="en-US" sz="3800" u="none" cap="none" strike="noStrike">
                <a:solidFill>
                  <a:schemeClr val="lt2"/>
                </a:solidFill>
                <a:latin typeface="Century Gothic"/>
                <a:ea typeface="Century Gothic"/>
                <a:cs typeface="Century Gothic"/>
                <a:sym typeface="Century Gothic"/>
              </a:rPr>
            </a:br>
            <a:endParaRPr/>
          </a:p>
        </p:txBody>
      </p:sp>
      <p:sp>
        <p:nvSpPr>
          <p:cNvPr id="198" name="Google Shape;198;p2"/>
          <p:cNvSpPr txBox="1"/>
          <p:nvPr>
            <p:ph idx="4294967295" type="body"/>
          </p:nvPr>
        </p:nvSpPr>
        <p:spPr>
          <a:xfrm>
            <a:off x="817562" y="1773237"/>
            <a:ext cx="8351837" cy="4459287"/>
          </a:xfrm>
          <a:prstGeom prst="rect">
            <a:avLst/>
          </a:prstGeom>
          <a:noFill/>
          <a:ln>
            <a:noFill/>
          </a:ln>
        </p:spPr>
        <p:txBody>
          <a:bodyPr anchorCtr="0" anchor="t" bIns="45700" lIns="91425" spcFirstLastPara="1" rIns="91425" wrap="square" tIns="45700">
            <a:normAutofit/>
          </a:bodyPr>
          <a:lstStyle/>
          <a:p>
            <a:pPr indent="0" lvl="0" marL="0" marR="0" rtl="0" algn="just">
              <a:lnSpc>
                <a:spcPct val="80000"/>
              </a:lnSpc>
              <a:spcBef>
                <a:spcPts val="0"/>
              </a:spcBef>
              <a:spcAft>
                <a:spcPts val="0"/>
              </a:spcAft>
              <a:buClr>
                <a:srgbClr val="8AD0D6"/>
              </a:buClr>
              <a:buSzPts val="1920"/>
              <a:buFont typeface="Noto Sans Symbols"/>
              <a:buNone/>
            </a:pPr>
            <a:r>
              <a:rPr b="1" i="0" lang="en-US" sz="2400" u="none" cap="none" strike="noStrike">
                <a:solidFill>
                  <a:schemeClr val="lt1"/>
                </a:solidFill>
                <a:latin typeface="Century Gothic"/>
                <a:ea typeface="Century Gothic"/>
                <a:cs typeface="Century Gothic"/>
                <a:sym typeface="Century Gothic"/>
              </a:rPr>
              <a:t>ΣΥΝΤΟΝΙΣΤΗΣ:</a:t>
            </a:r>
            <a:endParaRPr/>
          </a:p>
          <a:p>
            <a:pPr indent="0" lvl="0" marL="0" marR="0" rtl="0" algn="just">
              <a:lnSpc>
                <a:spcPct val="80000"/>
              </a:lnSpc>
              <a:spcBef>
                <a:spcPts val="1000"/>
              </a:spcBef>
              <a:spcAft>
                <a:spcPts val="0"/>
              </a:spcAft>
              <a:buClr>
                <a:srgbClr val="8AD0D6"/>
              </a:buClr>
              <a:buSzPts val="1920"/>
              <a:buFont typeface="Noto Sans Symbols"/>
              <a:buNone/>
            </a:pPr>
            <a:r>
              <a:rPr b="1" i="0" lang="en-US" sz="2400" u="sng" cap="none" strike="noStrike">
                <a:solidFill>
                  <a:schemeClr val="lt1"/>
                </a:solidFill>
                <a:latin typeface="Century Gothic"/>
                <a:ea typeface="Century Gothic"/>
                <a:cs typeface="Century Gothic"/>
                <a:sym typeface="Century Gothic"/>
              </a:rPr>
              <a:t>ΣΧΟΛΕΙΟ ΔΕΥΤΕΡΗΣ ΕΥΚΑΙΡΙΑΣ ΚΑΛΑΜΑΤΑΣ</a:t>
            </a:r>
            <a:endParaRPr/>
          </a:p>
          <a:p>
            <a:pPr indent="0" lvl="0" marL="0" marR="0" rtl="0" algn="just">
              <a:lnSpc>
                <a:spcPct val="80000"/>
              </a:lnSpc>
              <a:spcBef>
                <a:spcPts val="1000"/>
              </a:spcBef>
              <a:spcAft>
                <a:spcPts val="0"/>
              </a:spcAft>
              <a:buClr>
                <a:srgbClr val="8AD0D6"/>
              </a:buClr>
              <a:buSzPts val="1920"/>
              <a:buFont typeface="Noto Sans Symbols"/>
              <a:buNone/>
            </a:pPr>
            <a:r>
              <a:t/>
            </a:r>
            <a:endParaRPr b="1" i="0" sz="2400" u="sng" cap="none" strike="noStrike">
              <a:solidFill>
                <a:schemeClr val="lt1"/>
              </a:solidFill>
              <a:latin typeface="Century Gothic"/>
              <a:ea typeface="Century Gothic"/>
              <a:cs typeface="Century Gothic"/>
              <a:sym typeface="Century Gothic"/>
            </a:endParaRPr>
          </a:p>
          <a:p>
            <a:pPr indent="0" lvl="0" marL="0" marR="0" rtl="0" algn="just">
              <a:lnSpc>
                <a:spcPct val="80000"/>
              </a:lnSpc>
              <a:spcBef>
                <a:spcPts val="1000"/>
              </a:spcBef>
              <a:spcAft>
                <a:spcPts val="0"/>
              </a:spcAft>
              <a:buClr>
                <a:srgbClr val="8AD0D6"/>
              </a:buClr>
              <a:buSzPts val="1280"/>
              <a:buFont typeface="Noto Sans Symbols"/>
              <a:buNone/>
            </a:pPr>
            <a:r>
              <a:rPr b="1" i="0" lang="en-US" sz="1600" u="sng" cap="none" strike="noStrike">
                <a:solidFill>
                  <a:schemeClr val="lt1"/>
                </a:solidFill>
                <a:latin typeface="Century Gothic"/>
                <a:ea typeface="Century Gothic"/>
                <a:cs typeface="Century Gothic"/>
                <a:sym typeface="Century Gothic"/>
              </a:rPr>
              <a:t>ΕΤΑΙΡΟΙ:</a:t>
            </a:r>
            <a:endParaRPr b="1" i="0" sz="1600" u="sng" cap="none" strike="noStrike">
              <a:solidFill>
                <a:schemeClr val="lt1"/>
              </a:solidFill>
              <a:latin typeface="Century Gothic"/>
              <a:ea typeface="Century Gothic"/>
              <a:cs typeface="Century Gothic"/>
              <a:sym typeface="Century Gothic"/>
            </a:endParaRPr>
          </a:p>
          <a:p>
            <a:pPr indent="0" lvl="0" marL="0" marR="0" rtl="0" algn="just">
              <a:lnSpc>
                <a:spcPct val="80000"/>
              </a:lnSpc>
              <a:spcBef>
                <a:spcPts val="1000"/>
              </a:spcBef>
              <a:spcAft>
                <a:spcPts val="0"/>
              </a:spcAft>
              <a:buClr>
                <a:srgbClr val="8AD0D6"/>
              </a:buClr>
              <a:buSzPts val="1280"/>
              <a:buFont typeface="Noto Sans Symbols"/>
              <a:buNone/>
            </a:pPr>
            <a:r>
              <a:rPr b="1" i="0" lang="en-US" sz="1600" u="sng" cap="none" strike="noStrike">
                <a:solidFill>
                  <a:schemeClr val="lt1"/>
                </a:solidFill>
                <a:latin typeface="Century Gothic"/>
                <a:ea typeface="Century Gothic"/>
                <a:cs typeface="Century Gothic"/>
                <a:sym typeface="Century Gothic"/>
              </a:rPr>
              <a:t>-ΕΛΛΑΔΑ-</a:t>
            </a:r>
            <a:r>
              <a:rPr b="0" i="0" lang="en-US" sz="1600" u="none" cap="none" strike="noStrike">
                <a:solidFill>
                  <a:schemeClr val="lt1"/>
                </a:solidFill>
                <a:latin typeface="Arial"/>
                <a:ea typeface="Arial"/>
                <a:cs typeface="Arial"/>
                <a:sym typeface="Arial"/>
              </a:rPr>
              <a:t>AREADNE</a:t>
            </a:r>
            <a:endParaRPr/>
          </a:p>
          <a:p>
            <a:pPr indent="0" lvl="0" marL="0" marR="0" rtl="0" algn="just">
              <a:lnSpc>
                <a:spcPct val="80000"/>
              </a:lnSpc>
              <a:spcBef>
                <a:spcPts val="1000"/>
              </a:spcBef>
              <a:spcAft>
                <a:spcPts val="0"/>
              </a:spcAft>
              <a:buClr>
                <a:srgbClr val="8AD0D6"/>
              </a:buClr>
              <a:buSzPts val="1280"/>
              <a:buFont typeface="Noto Sans Symbols"/>
              <a:buNone/>
            </a:pPr>
            <a:r>
              <a:rPr b="1" i="0" lang="en-US" sz="1600" u="sng" cap="none" strike="noStrike">
                <a:solidFill>
                  <a:schemeClr val="lt1"/>
                </a:solidFill>
                <a:latin typeface="Century Gothic"/>
                <a:ea typeface="Century Gothic"/>
                <a:cs typeface="Century Gothic"/>
                <a:sym typeface="Century Gothic"/>
              </a:rPr>
              <a:t>-ΙΤΑΛΙΑ - </a:t>
            </a:r>
            <a:r>
              <a:rPr b="0" i="0" lang="en-US" sz="1600" u="none" cap="none" strike="noStrike">
                <a:solidFill>
                  <a:schemeClr val="lt1"/>
                </a:solidFill>
                <a:latin typeface="Arial"/>
                <a:ea typeface="Arial"/>
                <a:cs typeface="Arial"/>
                <a:sym typeface="Arial"/>
              </a:rPr>
              <a:t> ASSOCIAZIONE CULTURALE EDUVITA E.T.S</a:t>
            </a:r>
            <a:endParaRPr b="1" i="0" sz="1600" u="sng" cap="none" strike="noStrike">
              <a:solidFill>
                <a:schemeClr val="lt1"/>
              </a:solidFill>
              <a:latin typeface="Century Gothic"/>
              <a:ea typeface="Century Gothic"/>
              <a:cs typeface="Century Gothic"/>
              <a:sym typeface="Century Gothic"/>
            </a:endParaRPr>
          </a:p>
          <a:p>
            <a:pPr indent="0" lvl="0" marL="0" marR="0" rtl="0" algn="just">
              <a:lnSpc>
                <a:spcPct val="80000"/>
              </a:lnSpc>
              <a:spcBef>
                <a:spcPts val="1000"/>
              </a:spcBef>
              <a:spcAft>
                <a:spcPts val="0"/>
              </a:spcAft>
              <a:buClr>
                <a:srgbClr val="8AD0D6"/>
              </a:buClr>
              <a:buSzPts val="1280"/>
              <a:buFont typeface="Noto Sans Symbols"/>
              <a:buNone/>
            </a:pPr>
            <a:r>
              <a:rPr b="1" i="0" lang="en-US" sz="1600" u="sng" cap="none" strike="noStrike">
                <a:solidFill>
                  <a:schemeClr val="lt1"/>
                </a:solidFill>
                <a:latin typeface="Century Gothic"/>
                <a:ea typeface="Century Gothic"/>
                <a:cs typeface="Century Gothic"/>
                <a:sym typeface="Century Gothic"/>
              </a:rPr>
              <a:t>-ΤΟΥΡΚΙΑ</a:t>
            </a:r>
            <a:r>
              <a:rPr b="0" i="0" lang="en-US" sz="1600" u="none" cap="none" strike="noStrike">
                <a:solidFill>
                  <a:schemeClr val="lt1"/>
                </a:solidFill>
                <a:latin typeface="Century Gothic"/>
                <a:ea typeface="Century Gothic"/>
                <a:cs typeface="Century Gothic"/>
                <a:sym typeface="Century Gothic"/>
              </a:rPr>
              <a:t> </a:t>
            </a:r>
            <a:r>
              <a:rPr b="1" i="0" lang="en-US" sz="1600" u="none" cap="none" strike="noStrike">
                <a:solidFill>
                  <a:schemeClr val="lt1"/>
                </a:solidFill>
                <a:latin typeface="Century Gothic"/>
                <a:ea typeface="Century Gothic"/>
                <a:cs typeface="Century Gothic"/>
                <a:sym typeface="Century Gothic"/>
              </a:rPr>
              <a:t> </a:t>
            </a:r>
            <a:r>
              <a:rPr b="0" i="0" lang="en-US" sz="1600" u="none" cap="none" strike="noStrike">
                <a:solidFill>
                  <a:schemeClr val="lt1"/>
                </a:solidFill>
                <a:latin typeface="Arial"/>
                <a:ea typeface="Arial"/>
                <a:cs typeface="Arial"/>
                <a:sym typeface="Arial"/>
              </a:rPr>
              <a:t>-HATAY ANTAKYA NEDIME KESER HALK EGITIM MERKEZI </a:t>
            </a:r>
            <a:endParaRPr/>
          </a:p>
          <a:p>
            <a:pPr indent="0" lvl="0" marL="0" marR="0" rtl="0" algn="just">
              <a:lnSpc>
                <a:spcPct val="80000"/>
              </a:lnSpc>
              <a:spcBef>
                <a:spcPts val="1000"/>
              </a:spcBef>
              <a:spcAft>
                <a:spcPts val="0"/>
              </a:spcAft>
              <a:buClr>
                <a:srgbClr val="8AD0D6"/>
              </a:buClr>
              <a:buSzPts val="1280"/>
              <a:buFont typeface="Noto Sans Symbols"/>
              <a:buNone/>
            </a:pPr>
            <a:r>
              <a:rPr b="1" i="0" lang="en-US" sz="1600" u="sng" cap="none" strike="noStrike">
                <a:solidFill>
                  <a:schemeClr val="lt1"/>
                </a:solidFill>
                <a:latin typeface="Century Gothic"/>
                <a:ea typeface="Century Gothic"/>
                <a:cs typeface="Century Gothic"/>
                <a:sym typeface="Century Gothic"/>
              </a:rPr>
              <a:t>-ΙΣΠΑΝΙΑ-</a:t>
            </a:r>
            <a:r>
              <a:rPr b="1" i="0" lang="en-US" sz="1600" u="none" cap="none" strike="noStrike">
                <a:solidFill>
                  <a:schemeClr val="lt1"/>
                </a:solidFill>
                <a:latin typeface="Century Gothic"/>
                <a:ea typeface="Century Gothic"/>
                <a:cs typeface="Century Gothic"/>
                <a:sym typeface="Century Gothic"/>
              </a:rPr>
              <a:t> </a:t>
            </a:r>
            <a:r>
              <a:rPr b="0" i="0" lang="en-US" sz="1600" u="none" cap="none" strike="noStrike">
                <a:solidFill>
                  <a:schemeClr val="lt1"/>
                </a:solidFill>
                <a:latin typeface="Arial"/>
                <a:ea typeface="Arial"/>
                <a:cs typeface="Arial"/>
                <a:sym typeface="Arial"/>
              </a:rPr>
              <a:t>ESCOLA OFICIAL DE IDIOMAS DE OURENSE</a:t>
            </a:r>
            <a:endParaRPr/>
          </a:p>
          <a:p>
            <a:pPr indent="0" lvl="0" marL="0" marR="0" rtl="0" algn="just">
              <a:lnSpc>
                <a:spcPct val="80000"/>
              </a:lnSpc>
              <a:spcBef>
                <a:spcPts val="1000"/>
              </a:spcBef>
              <a:spcAft>
                <a:spcPts val="0"/>
              </a:spcAft>
              <a:buClr>
                <a:srgbClr val="8AD0D6"/>
              </a:buClr>
              <a:buSzPts val="1280"/>
              <a:buFont typeface="Noto Sans Symbols"/>
              <a:buNone/>
            </a:pPr>
            <a:r>
              <a:rPr b="1" i="0" lang="en-US" sz="1600" u="sng" cap="none" strike="noStrike">
                <a:solidFill>
                  <a:schemeClr val="lt1"/>
                </a:solidFill>
                <a:latin typeface="Arial"/>
                <a:ea typeface="Arial"/>
                <a:cs typeface="Arial"/>
                <a:sym typeface="Arial"/>
              </a:rPr>
              <a:t>-ΕΣΘΟΝΙΑ</a:t>
            </a:r>
            <a:r>
              <a:rPr b="1" i="0" lang="en-US" sz="1600" u="sng" cap="none" strike="noStrike">
                <a:solidFill>
                  <a:schemeClr val="lt1"/>
                </a:solidFill>
                <a:latin typeface="Century Gothic"/>
                <a:ea typeface="Century Gothic"/>
                <a:cs typeface="Century Gothic"/>
                <a:sym typeface="Century Gothic"/>
              </a:rPr>
              <a:t>- </a:t>
            </a:r>
            <a:r>
              <a:rPr b="0" i="0" lang="en-US" sz="1600" u="none" cap="none" strike="noStrike">
                <a:solidFill>
                  <a:schemeClr val="lt1"/>
                </a:solidFill>
                <a:latin typeface="Arial"/>
                <a:ea typeface="Arial"/>
                <a:cs typeface="Arial"/>
                <a:sym typeface="Arial"/>
              </a:rPr>
              <a:t>EduBots KLMT OU</a:t>
            </a:r>
            <a:endParaRPr/>
          </a:p>
          <a:p>
            <a:pPr indent="0" lvl="0" marL="0" marR="0" rtl="0" algn="just">
              <a:lnSpc>
                <a:spcPct val="80000"/>
              </a:lnSpc>
              <a:spcBef>
                <a:spcPts val="1000"/>
              </a:spcBef>
              <a:spcAft>
                <a:spcPts val="0"/>
              </a:spcAft>
              <a:buClr>
                <a:srgbClr val="8AD0D6"/>
              </a:buClr>
              <a:buSzPts val="1920"/>
              <a:buFont typeface="Noto Sans Symbols"/>
              <a:buNone/>
            </a:pPr>
            <a:r>
              <a:t/>
            </a:r>
            <a:endParaRPr b="1" i="0" sz="2400" u="sng" cap="none" strike="noStrike">
              <a:solidFill>
                <a:schemeClr val="lt1"/>
              </a:solidFill>
              <a:latin typeface="Century Gothic"/>
              <a:ea typeface="Century Gothic"/>
              <a:cs typeface="Century Gothic"/>
              <a:sym typeface="Century Gothic"/>
            </a:endParaRPr>
          </a:p>
          <a:p>
            <a:pPr indent="-220980" lvl="0" marL="342900" marR="0" rtl="0" algn="l">
              <a:spcBef>
                <a:spcPts val="1000"/>
              </a:spcBef>
              <a:spcAft>
                <a:spcPts val="0"/>
              </a:spcAft>
              <a:buClr>
                <a:srgbClr val="8AD0D6"/>
              </a:buClr>
              <a:buSzPts val="1920"/>
              <a:buFont typeface="Noto Sans Symbols"/>
              <a:buNone/>
            </a:pPr>
            <a:r>
              <a:t/>
            </a:r>
            <a:endParaRPr b="1" i="0" sz="2400" u="sng">
              <a:solidFill>
                <a:schemeClr val="lt1"/>
              </a:solidFill>
              <a:latin typeface="Century Gothic"/>
              <a:ea typeface="Century Gothic"/>
              <a:cs typeface="Century Gothic"/>
              <a:sym typeface="Century Gothic"/>
            </a:endParaRPr>
          </a:p>
        </p:txBody>
      </p:sp>
      <p:pic>
        <p:nvPicPr>
          <p:cNvPr descr="https://upload.wikimedia.org/wikipedia/commons/thumb/0/03/Flag_of_Italy.svg/240px-Flag_of_Italy.svg.png" id="199" name="Google Shape;199;p2"/>
          <p:cNvPicPr preferRelativeResize="0"/>
          <p:nvPr/>
        </p:nvPicPr>
        <p:blipFill rotWithShape="1">
          <a:blip r:embed="rId3">
            <a:alphaModFix/>
          </a:blip>
          <a:srcRect b="0" l="0" r="0" t="0"/>
          <a:stretch/>
        </p:blipFill>
        <p:spPr>
          <a:xfrm>
            <a:off x="2136775" y="5084762"/>
            <a:ext cx="1368425" cy="911225"/>
          </a:xfrm>
          <a:prstGeom prst="rect">
            <a:avLst/>
          </a:prstGeom>
          <a:noFill/>
          <a:ln>
            <a:noFill/>
          </a:ln>
        </p:spPr>
      </p:pic>
      <p:pic>
        <p:nvPicPr>
          <p:cNvPr descr="Znalezione obrazy dla zapytania flaga grecja" id="200" name="Google Shape;200;p2"/>
          <p:cNvPicPr preferRelativeResize="0"/>
          <p:nvPr/>
        </p:nvPicPr>
        <p:blipFill rotWithShape="1">
          <a:blip r:embed="rId4">
            <a:alphaModFix/>
          </a:blip>
          <a:srcRect b="0" l="0" r="0" t="0"/>
          <a:stretch/>
        </p:blipFill>
        <p:spPr>
          <a:xfrm>
            <a:off x="581025" y="5072062"/>
            <a:ext cx="1401762" cy="936625"/>
          </a:xfrm>
          <a:prstGeom prst="rect">
            <a:avLst/>
          </a:prstGeom>
          <a:noFill/>
          <a:ln>
            <a:noFill/>
          </a:ln>
        </p:spPr>
      </p:pic>
      <p:pic>
        <p:nvPicPr>
          <p:cNvPr descr="Flaga Turcji – Wikipedia, wolna encyklopedia" id="201" name="Google Shape;201;p2"/>
          <p:cNvPicPr preferRelativeResize="0"/>
          <p:nvPr/>
        </p:nvPicPr>
        <p:blipFill rotWithShape="1">
          <a:blip r:embed="rId5">
            <a:alphaModFix/>
          </a:blip>
          <a:srcRect b="0" l="0" r="0" t="0"/>
          <a:stretch/>
        </p:blipFill>
        <p:spPr>
          <a:xfrm>
            <a:off x="5319712" y="5105400"/>
            <a:ext cx="1401762" cy="936625"/>
          </a:xfrm>
          <a:prstGeom prst="rect">
            <a:avLst/>
          </a:prstGeom>
          <a:noFill/>
          <a:ln>
            <a:noFill/>
          </a:ln>
        </p:spPr>
      </p:pic>
      <p:pic>
        <p:nvPicPr>
          <p:cNvPr id="202" name="Google Shape;202;p2"/>
          <p:cNvPicPr preferRelativeResize="0"/>
          <p:nvPr/>
        </p:nvPicPr>
        <p:blipFill rotWithShape="1">
          <a:blip r:embed="rId6">
            <a:alphaModFix/>
          </a:blip>
          <a:srcRect b="16275" l="0" r="0" t="16426"/>
          <a:stretch/>
        </p:blipFill>
        <p:spPr>
          <a:xfrm>
            <a:off x="3659187" y="5084762"/>
            <a:ext cx="1474787" cy="936625"/>
          </a:xfrm>
          <a:prstGeom prst="rect">
            <a:avLst/>
          </a:prstGeom>
          <a:noFill/>
          <a:ln>
            <a:noFill/>
          </a:ln>
        </p:spPr>
      </p:pic>
      <p:pic>
        <p:nvPicPr>
          <p:cNvPr id="203" name="Google Shape;203;p2"/>
          <p:cNvPicPr preferRelativeResize="0"/>
          <p:nvPr/>
        </p:nvPicPr>
        <p:blipFill rotWithShape="1">
          <a:blip r:embed="rId7">
            <a:alphaModFix/>
          </a:blip>
          <a:srcRect b="9732" l="9036" r="3615" t="7522"/>
          <a:stretch/>
        </p:blipFill>
        <p:spPr>
          <a:xfrm>
            <a:off x="6842125" y="5072062"/>
            <a:ext cx="1581150" cy="923925"/>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
          <p:cNvSpPr txBox="1"/>
          <p:nvPr>
            <p:ph idx="1" type="body"/>
          </p:nvPr>
        </p:nvSpPr>
        <p:spPr>
          <a:xfrm>
            <a:off x="179387" y="404812"/>
            <a:ext cx="7921625" cy="58435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8AD0D6"/>
              </a:buClr>
              <a:buSzPts val="1600"/>
              <a:buFont typeface="Noto Sans Symbols"/>
              <a:buChar char="►"/>
            </a:pPr>
            <a:br>
              <a:rPr b="0" i="0" lang="en-US" sz="2000" u="none">
                <a:solidFill>
                  <a:schemeClr val="lt1"/>
                </a:solidFill>
                <a:latin typeface="Century Gothic"/>
                <a:ea typeface="Century Gothic"/>
                <a:cs typeface="Century Gothic"/>
                <a:sym typeface="Century Gothic"/>
              </a:rPr>
            </a:br>
            <a:r>
              <a:rPr b="0" i="0" lang="en-US" sz="1600" u="none">
                <a:solidFill>
                  <a:schemeClr val="lt1"/>
                </a:solidFill>
                <a:latin typeface="Century Gothic"/>
                <a:ea typeface="Century Gothic"/>
                <a:cs typeface="Century Gothic"/>
                <a:sym typeface="Century Gothic"/>
              </a:rPr>
              <a:t>Λόγω των απαιτήσεων της σύγχρονης ζωής, οι εργαζόμενοι γονείς καλούνται συχνά να επιστρέψουν στην εκπαίδευση και την κατάρτιση. Ωστόσο, η επιστροφή στην τάξη συχνά έρχεται σε σύγκρουση με τις οικογενειακές τους υποχρεώσεις, οδηγώντας τους σε ελάχιστη συμμετοχή ή ακόμα και εγκατάλειψη της φοίτησης. Ερευνώντας το πρόβλημα στην πλατφόρμα στατιστικών στοιχείων του ΟΟΣΑ, είναι σαφές ότι στις μεσογειακές χώρες η «Παιδική μέριμνα και οι οικογενειακές ευθύνες» είναι μακράν το πιο σημαντικό εμπόδιο για την εκπαίδευση ενηλίκων και τη συμμετοχή στη μάθηση, κάτι που φαίνεται επίσης ευθυγραμμισμένο με τις αντιληπτές πολιτιστικές στάσεις απέναντι στην ανατροφή των παιδιών και την οικογένεια. (π.χ. απροθυμία να αφήσουν τα παιδιά με έναν «άγνωστο» και έντονη προτίμηση στην ενεργοποίηση των παππούδων ή του γονέα, συνήθως της μητέρας, να μείνει σπίτι). Ως εκ τούτου, το ερώτημα είναι: Πώς μπορούμε να βοηθήσουμε τους μαθητές μας που εργάζονται και είναι επίσης γονείς να συμμετέχουν περισσότερο στην εκπαίδευση ενηλίκων; Και πώς μπορούμε να το κάνουμε χωρίς να τους ζητήσουμε να αφήσουν τις οικογένειές τους για ακόμη περισσότερη εκπαίδευση / </a:t>
            </a:r>
            <a:r>
              <a:rPr lang="en-US" sz="1600"/>
              <a:t>κατάρτιση</a:t>
            </a:r>
            <a:r>
              <a:rPr b="0" i="0" lang="en-US" sz="1600" u="none">
                <a:solidFill>
                  <a:schemeClr val="lt1"/>
                </a:solidFill>
                <a:latin typeface="Century Gothic"/>
                <a:ea typeface="Century Gothic"/>
                <a:cs typeface="Century Gothic"/>
                <a:sym typeface="Century Gothic"/>
              </a:rPr>
              <a:t> κλπ;</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
          <p:cNvSpPr txBox="1"/>
          <p:nvPr>
            <p:ph idx="1" type="body"/>
          </p:nvPr>
        </p:nvSpPr>
        <p:spPr>
          <a:xfrm>
            <a:off x="827087" y="2052637"/>
            <a:ext cx="6711950" cy="41957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8AD0D6"/>
              </a:buClr>
              <a:buSzPts val="1600"/>
              <a:buFont typeface="Noto Sans Symbols"/>
              <a:buChar char="►"/>
            </a:pPr>
            <a:r>
              <a:rPr b="0" i="0" lang="en-US" sz="2000" u="none">
                <a:solidFill>
                  <a:schemeClr val="lt1"/>
                </a:solidFill>
                <a:latin typeface="Century Gothic"/>
                <a:ea typeface="Century Gothic"/>
                <a:cs typeface="Century Gothic"/>
                <a:sym typeface="Century Gothic"/>
              </a:rPr>
              <a:t>Στα παραπάνω ερωτήματα μπορεί να βοηθήσει η ΟΙΚΟΓΕΝΕΙΑΚΗ ΜΑΘΗΣΗ,  μιας και η οικογένεια αποτελεί το σημαντικότερο χώρο μάθησης, εφόσον εμπλέκονται όλα τα μέλη μεταξύ τους. </a:t>
            </a:r>
            <a:endParaRPr/>
          </a:p>
          <a:p>
            <a:pPr indent="-342900" lvl="0" marL="342900" marR="0" rtl="0" algn="l">
              <a:lnSpc>
                <a:spcPct val="100000"/>
              </a:lnSpc>
              <a:spcBef>
                <a:spcPts val="1000"/>
              </a:spcBef>
              <a:spcAft>
                <a:spcPts val="0"/>
              </a:spcAft>
              <a:buClr>
                <a:srgbClr val="8AD0D6"/>
              </a:buClr>
              <a:buSzPts val="1600"/>
              <a:buFont typeface="Noto Sans Symbols"/>
              <a:buChar char="►"/>
            </a:pPr>
            <a:r>
              <a:rPr b="0" i="0" lang="en-US" sz="2000" u="none">
                <a:solidFill>
                  <a:schemeClr val="lt1"/>
                </a:solidFill>
                <a:latin typeface="Century Gothic"/>
                <a:ea typeface="Century Gothic"/>
                <a:cs typeface="Century Gothic"/>
                <a:sym typeface="Century Gothic"/>
              </a:rPr>
              <a:t>Ό,τι μαθαίνουμε ή συνειδητοποιούμε από την εμπειρία μας ως ενήλικες θεωρούμε σημαντικό</a:t>
            </a:r>
            <a:r>
              <a:rPr lang="en-US"/>
              <a:t> </a:t>
            </a:r>
            <a:r>
              <a:rPr b="0" i="0" lang="en-US" sz="2000" u="none">
                <a:solidFill>
                  <a:schemeClr val="lt1"/>
                </a:solidFill>
                <a:latin typeface="Century Gothic"/>
                <a:ea typeface="Century Gothic"/>
                <a:cs typeface="Century Gothic"/>
                <a:sym typeface="Century Gothic"/>
              </a:rPr>
              <a:t>να μεταφέρεται ως γνώση στα υπόλοιπα μέλη της οικογένειας και να προωθείται έτσι ευρύτερα μια μαθησιακή κουλτούρα.</a:t>
            </a:r>
            <a:endParaRPr/>
          </a:p>
          <a:p>
            <a:pPr indent="-241300" lvl="0" marL="342900" marR="0" rtl="0" algn="l">
              <a:spcBef>
                <a:spcPts val="1000"/>
              </a:spcBef>
              <a:spcAft>
                <a:spcPts val="0"/>
              </a:spcAft>
              <a:buClr>
                <a:srgbClr val="8AD0D6"/>
              </a:buClr>
              <a:buSzPts val="1600"/>
              <a:buFont typeface="Noto Sans Symbols"/>
              <a:buNone/>
            </a:pPr>
            <a:r>
              <a:t/>
            </a:r>
            <a:endParaRPr b="0" i="0" sz="2000" u="none">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5"/>
          <p:cNvSpPr txBox="1"/>
          <p:nvPr/>
        </p:nvSpPr>
        <p:spPr>
          <a:xfrm>
            <a:off x="900100" y="230175"/>
            <a:ext cx="81375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FF0000"/>
              </a:buClr>
              <a:buSzPts val="4400"/>
              <a:buFont typeface="Caveat"/>
              <a:buNone/>
            </a:pPr>
            <a:r>
              <a:rPr b="1" i="1" lang="en-US" sz="4400" u="none">
                <a:solidFill>
                  <a:srgbClr val="FF0000"/>
                </a:solidFill>
                <a:latin typeface="Caveat"/>
                <a:ea typeface="Caveat"/>
                <a:cs typeface="Caveat"/>
                <a:sym typeface="Caveat"/>
              </a:rPr>
              <a:t>ΣΤΟΧΟΙ</a:t>
            </a:r>
            <a:endParaRPr/>
          </a:p>
          <a:p>
            <a:pPr indent="0" lvl="0" marL="0" marR="0" rtl="0" algn="l">
              <a:lnSpc>
                <a:spcPct val="200000"/>
              </a:lnSpc>
              <a:spcBef>
                <a:spcPts val="0"/>
              </a:spcBef>
              <a:spcAft>
                <a:spcPts val="0"/>
              </a:spcAft>
              <a:buClr>
                <a:schemeClr val="lt1"/>
              </a:buClr>
              <a:buSzPts val="1800"/>
              <a:buFont typeface="Century Gothic"/>
              <a:buNone/>
            </a:pPr>
            <a:r>
              <a:t/>
            </a:r>
            <a:endParaRPr b="1" i="1" sz="1800" u="non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Century Gothic"/>
              <a:buNone/>
            </a:pPr>
            <a:r>
              <a:t/>
            </a:r>
            <a:endParaRPr b="1" i="1" sz="1800" u="non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 -</a:t>
            </a:r>
            <a:endParaRPr/>
          </a:p>
        </p:txBody>
      </p:sp>
      <p:pic>
        <p:nvPicPr>
          <p:cNvPr id="219" name="Google Shape;219;p5"/>
          <p:cNvPicPr preferRelativeResize="0"/>
          <p:nvPr/>
        </p:nvPicPr>
        <p:blipFill rotWithShape="1">
          <a:blip r:embed="rId3">
            <a:alphaModFix/>
          </a:blip>
          <a:srcRect b="0" l="0" r="0" t="0"/>
          <a:stretch/>
        </p:blipFill>
        <p:spPr>
          <a:xfrm>
            <a:off x="6227762" y="230187"/>
            <a:ext cx="2449512" cy="936625"/>
          </a:xfrm>
          <a:prstGeom prst="rect">
            <a:avLst/>
          </a:prstGeom>
          <a:noFill/>
          <a:ln>
            <a:noFill/>
          </a:ln>
        </p:spPr>
      </p:pic>
      <p:sp>
        <p:nvSpPr>
          <p:cNvPr id="220" name="Google Shape;220;p5"/>
          <p:cNvSpPr txBox="1"/>
          <p:nvPr/>
        </p:nvSpPr>
        <p:spPr>
          <a:xfrm>
            <a:off x="755650" y="1166812"/>
            <a:ext cx="7488237" cy="2862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entury Gothic"/>
              <a:buNone/>
            </a:pPr>
            <a:r>
              <a:rPr b="0" i="0" lang="en-US" sz="1800" u="none">
                <a:solidFill>
                  <a:schemeClr val="lt1"/>
                </a:solidFill>
                <a:latin typeface="Century Gothic"/>
                <a:ea typeface="Century Gothic"/>
                <a:cs typeface="Century Gothic"/>
                <a:sym typeface="Century Gothic"/>
              </a:rPr>
              <a:t>-Βελτίωση της προσβασιμότητας και άρση των εμποδίων μάθησης της εκπαίδευσης ενηλίκων</a:t>
            </a:r>
            <a:endParaRPr/>
          </a:p>
          <a:p>
            <a:pPr indent="0" lvl="0" marL="0" marR="0" rtl="0" algn="l">
              <a:lnSpc>
                <a:spcPct val="100000"/>
              </a:lnSpc>
              <a:spcBef>
                <a:spcPts val="0"/>
              </a:spcBef>
              <a:spcAft>
                <a:spcPts val="0"/>
              </a:spcAft>
              <a:buClr>
                <a:schemeClr val="lt1"/>
              </a:buClr>
              <a:buSzPts val="1800"/>
              <a:buFont typeface="Century Gothic"/>
              <a:buNone/>
            </a:pPr>
            <a:r>
              <a:rPr b="0" i="0" lang="en-US" sz="1800" u="none">
                <a:solidFill>
                  <a:schemeClr val="lt1"/>
                </a:solidFill>
                <a:latin typeface="Century Gothic"/>
                <a:ea typeface="Century Gothic"/>
                <a:cs typeface="Century Gothic"/>
                <a:sym typeface="Century Gothic"/>
              </a:rPr>
              <a:t>-Βελτίωση της διαθεσιμότητας ευκαιριών μάθησης υψηλής ποιότητας για ενήλικες</a:t>
            </a:r>
            <a:endParaRPr/>
          </a:p>
          <a:p>
            <a:pPr indent="0" lvl="0" marL="0" marR="0" rtl="0" algn="l">
              <a:lnSpc>
                <a:spcPct val="100000"/>
              </a:lnSpc>
              <a:spcBef>
                <a:spcPts val="0"/>
              </a:spcBef>
              <a:spcAft>
                <a:spcPts val="0"/>
              </a:spcAft>
              <a:buClr>
                <a:schemeClr val="lt1"/>
              </a:buClr>
              <a:buSzPts val="1800"/>
              <a:buFont typeface="Century Gothic"/>
              <a:buNone/>
            </a:pPr>
            <a:r>
              <a:rPr b="0" i="0" lang="en-US" sz="1800" u="none">
                <a:solidFill>
                  <a:schemeClr val="lt1"/>
                </a:solidFill>
                <a:latin typeface="Century Gothic"/>
                <a:ea typeface="Century Gothic"/>
                <a:cs typeface="Century Gothic"/>
                <a:sym typeface="Century Gothic"/>
              </a:rPr>
              <a:t>-Βελτίωση των ικανοτήτων των εκπαιδευτών και του λοιπού προσωπικού εκπαίδευσης ενηλίκων</a:t>
            </a:r>
            <a:endParaRPr/>
          </a:p>
          <a:p>
            <a:pPr indent="0" lvl="0" marL="0" marR="0" rtl="0" algn="l">
              <a:lnSpc>
                <a:spcPct val="100000"/>
              </a:lnSpc>
              <a:spcBef>
                <a:spcPts val="0"/>
              </a:spcBef>
              <a:spcAft>
                <a:spcPts val="0"/>
              </a:spcAft>
              <a:buClr>
                <a:schemeClr val="lt1"/>
              </a:buClr>
              <a:buSzPts val="1800"/>
              <a:buFont typeface="Century Gothic"/>
              <a:buNone/>
            </a:pPr>
            <a:r>
              <a:rPr b="0" i="0" lang="en-US" sz="1800" u="none">
                <a:solidFill>
                  <a:schemeClr val="lt1"/>
                </a:solidFill>
                <a:latin typeface="Century Gothic"/>
                <a:ea typeface="Century Gothic"/>
                <a:cs typeface="Century Gothic"/>
                <a:sym typeface="Century Gothic"/>
              </a:rPr>
              <a:t>-Δημιουργία νέων, καινοτόμων μαθημάτων</a:t>
            </a:r>
            <a:endParaRPr/>
          </a:p>
          <a:p>
            <a:pPr indent="0" lvl="0" marL="0" marR="0" rtl="0" algn="l">
              <a:lnSpc>
                <a:spcPct val="100000"/>
              </a:lnSpc>
              <a:spcBef>
                <a:spcPts val="0"/>
              </a:spcBef>
              <a:spcAft>
                <a:spcPts val="0"/>
              </a:spcAft>
              <a:buClr>
                <a:schemeClr val="lt1"/>
              </a:buClr>
              <a:buSzPts val="1800"/>
              <a:buFont typeface="Century Gothic"/>
              <a:buNone/>
            </a:pPr>
            <a:r>
              <a:rPr b="0" i="0" lang="en-US" sz="1800" u="none">
                <a:solidFill>
                  <a:schemeClr val="lt1"/>
                </a:solidFill>
                <a:latin typeface="Century Gothic"/>
                <a:ea typeface="Century Gothic"/>
                <a:cs typeface="Century Gothic"/>
                <a:sym typeface="Century Gothic"/>
              </a:rPr>
              <a:t>-Νέες μέθοδοι και προσεγγίσεις μάθησης και διδασκαλίας</a:t>
            </a:r>
            <a:endParaRPr/>
          </a:p>
          <a:p>
            <a:pPr indent="0" lvl="0" marL="0" marR="0" rtl="0" algn="l">
              <a:lnSpc>
                <a:spcPct val="100000"/>
              </a:lnSpc>
              <a:spcBef>
                <a:spcPts val="0"/>
              </a:spcBef>
              <a:spcAft>
                <a:spcPts val="0"/>
              </a:spcAft>
              <a:buClr>
                <a:schemeClr val="lt1"/>
              </a:buClr>
              <a:buSzPts val="1800"/>
              <a:buFont typeface="Century Gothic"/>
              <a:buNone/>
            </a:pPr>
            <a:r>
              <a:rPr b="0" i="0" lang="en-US" sz="1800" u="none">
                <a:solidFill>
                  <a:schemeClr val="lt1"/>
                </a:solidFill>
                <a:latin typeface="Century Gothic"/>
                <a:ea typeface="Century Gothic"/>
                <a:cs typeface="Century Gothic"/>
                <a:sym typeface="Century Gothic"/>
              </a:rPr>
              <a:t>-Πρόληψη πρόωρης εγκατάλειψης του σχολείου και αποτυχίας στην εκπαίδευση</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6"/>
          <p:cNvSpPr txBox="1"/>
          <p:nvPr>
            <p:ph type="title"/>
          </p:nvPr>
        </p:nvSpPr>
        <p:spPr>
          <a:xfrm>
            <a:off x="457200" y="274637"/>
            <a:ext cx="8229600" cy="85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0000"/>
              </a:buClr>
              <a:buSzPts val="4200"/>
              <a:buFont typeface="Century Gothic"/>
              <a:buNone/>
            </a:pPr>
            <a:r>
              <a:rPr b="1" i="1" lang="en-US" sz="4200" u="none">
                <a:solidFill>
                  <a:srgbClr val="FF0000"/>
                </a:solidFill>
                <a:latin typeface="Century Gothic"/>
                <a:ea typeface="Century Gothic"/>
                <a:cs typeface="Century Gothic"/>
                <a:sym typeface="Century Gothic"/>
              </a:rPr>
              <a:t>ΑΠΟΤΕΛΕΣΜΑΤΑ</a:t>
            </a:r>
            <a:endParaRPr/>
          </a:p>
        </p:txBody>
      </p:sp>
      <p:sp>
        <p:nvSpPr>
          <p:cNvPr id="226" name="Google Shape;226;p6"/>
          <p:cNvSpPr txBox="1"/>
          <p:nvPr>
            <p:ph idx="1" type="body"/>
          </p:nvPr>
        </p:nvSpPr>
        <p:spPr>
          <a:xfrm>
            <a:off x="457200" y="945725"/>
            <a:ext cx="8229600" cy="57777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90000"/>
              </a:lnSpc>
              <a:spcBef>
                <a:spcPts val="0"/>
              </a:spcBef>
              <a:spcAft>
                <a:spcPts val="0"/>
              </a:spcAft>
              <a:buClr>
                <a:srgbClr val="8AD0D6"/>
              </a:buClr>
              <a:buSzPct val="47719"/>
              <a:buFont typeface="Noto Sans Symbols"/>
              <a:buNone/>
            </a:pPr>
            <a:r>
              <a:t/>
            </a:r>
            <a:endParaRPr b="1" i="0" sz="2850" u="sng">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8AD0D6"/>
              </a:buClr>
              <a:buSzPct val="36266"/>
              <a:buFont typeface="Noto Sans Symbols"/>
              <a:buNone/>
            </a:pPr>
            <a:r>
              <a:t/>
            </a:r>
            <a:endParaRPr b="1" sz="3750" u="sng"/>
          </a:p>
          <a:p>
            <a:pPr indent="0" lvl="0" marL="0" marR="0" rtl="0" algn="l">
              <a:lnSpc>
                <a:spcPct val="90000"/>
              </a:lnSpc>
              <a:spcBef>
                <a:spcPts val="0"/>
              </a:spcBef>
              <a:spcAft>
                <a:spcPts val="0"/>
              </a:spcAft>
              <a:buClr>
                <a:srgbClr val="8AD0D6"/>
              </a:buClr>
              <a:buSzPts val="340"/>
              <a:buFont typeface="Noto Sans Symbols"/>
              <a:buNone/>
            </a:pPr>
            <a:r>
              <a:rPr b="1" lang="en-US" sz="7200" u="sng"/>
              <a:t>1.</a:t>
            </a:r>
            <a:r>
              <a:rPr b="1" i="0" lang="en-US" sz="7200" u="sng">
                <a:solidFill>
                  <a:schemeClr val="lt1"/>
                </a:solidFill>
                <a:latin typeface="Century Gothic"/>
                <a:ea typeface="Century Gothic"/>
                <a:cs typeface="Century Gothic"/>
                <a:sym typeface="Century Gothic"/>
              </a:rPr>
              <a:t>Μια πολύγλωσση διαδικτυακή πλατφόρμα για ενήλικες μαθητές/γονείς (IO1</a:t>
            </a:r>
            <a:r>
              <a:rPr b="0" i="0" lang="en-US" sz="7200" u="none">
                <a:solidFill>
                  <a:schemeClr val="lt1"/>
                </a:solidFill>
                <a:latin typeface="Century Gothic"/>
                <a:ea typeface="Century Gothic"/>
                <a:cs typeface="Century Gothic"/>
                <a:sym typeface="Century Gothic"/>
              </a:rPr>
              <a:t>)</a:t>
            </a:r>
            <a:endParaRPr b="0" i="0" sz="7200" u="non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8AD0D6"/>
              </a:buClr>
              <a:buSzPts val="340"/>
              <a:buFont typeface="Noto Sans Symbols"/>
              <a:buNone/>
            </a:pPr>
            <a:r>
              <a:t/>
            </a:r>
            <a:endParaRPr sz="7200"/>
          </a:p>
          <a:p>
            <a:pPr indent="0" lvl="0" marL="0" marR="0" rtl="0" algn="l">
              <a:lnSpc>
                <a:spcPct val="90000"/>
              </a:lnSpc>
              <a:spcBef>
                <a:spcPts val="0"/>
              </a:spcBef>
              <a:spcAft>
                <a:spcPts val="0"/>
              </a:spcAft>
              <a:buClr>
                <a:srgbClr val="8AD0D6"/>
              </a:buClr>
              <a:buSzPts val="340"/>
              <a:buFont typeface="Noto Sans Symbols"/>
              <a:buNone/>
            </a:pPr>
            <a:r>
              <a:rPr b="0" i="0" lang="en-US" sz="7200" u="none">
                <a:solidFill>
                  <a:schemeClr val="lt1"/>
                </a:solidFill>
                <a:latin typeface="Century Gothic"/>
                <a:ea typeface="Century Gothic"/>
                <a:cs typeface="Century Gothic"/>
                <a:sym typeface="Century Gothic"/>
              </a:rPr>
              <a:t> που θα τους βοηθήσει να ξεπεράσουν τις οικογενειακές υποχρεώσεις ως εμπόδιο στην εκπαίδευση, βελτιώνοντας έτσι την προσβασιμότητα στην εκπαίδευση ενηλίκων, βοηθώντας ταυτόχρονα τα σχολεία ενηλίκων να διατηρήσουν τους μαθητές τους. Θα μπορούν να την χρησιμοποιήσουν 300 μαθητές  </a:t>
            </a:r>
            <a:r>
              <a:rPr b="0" i="0" lang="en-US" sz="7200" u="sng">
                <a:solidFill>
                  <a:schemeClr val="hlink"/>
                </a:solidFill>
                <a:latin typeface="Century Gothic"/>
                <a:ea typeface="Century Gothic"/>
                <a:cs typeface="Century Gothic"/>
                <a:sym typeface="Century Gothic"/>
                <a:hlinkClick r:id="rId3"/>
              </a:rPr>
              <a:t>https://e-familylearnings.eu/</a:t>
            </a:r>
            <a:endParaRPr b="0" i="0" sz="7200" u="none">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8AD0D6"/>
              </a:buClr>
              <a:buSzPts val="340"/>
              <a:buFont typeface="Noto Sans Symbols"/>
              <a:buNone/>
            </a:pPr>
            <a:r>
              <a:t/>
            </a:r>
            <a:endParaRPr sz="7200"/>
          </a:p>
          <a:p>
            <a:pPr indent="0" lvl="0" marL="0" marR="0" rtl="0" algn="l">
              <a:lnSpc>
                <a:spcPct val="90000"/>
              </a:lnSpc>
              <a:spcBef>
                <a:spcPts val="1000"/>
              </a:spcBef>
              <a:spcAft>
                <a:spcPts val="0"/>
              </a:spcAft>
              <a:buClr>
                <a:srgbClr val="8AD0D6"/>
              </a:buClr>
              <a:buSzPts val="340"/>
              <a:buFont typeface="Noto Sans Symbols"/>
              <a:buNone/>
            </a:pPr>
            <a:r>
              <a:rPr b="1" i="0" lang="en-US" sz="7200" u="sng">
                <a:solidFill>
                  <a:schemeClr val="lt1"/>
                </a:solidFill>
                <a:latin typeface="Century Gothic"/>
                <a:ea typeface="Century Gothic"/>
                <a:cs typeface="Century Gothic"/>
                <a:sym typeface="Century Gothic"/>
              </a:rPr>
              <a:t>2.Ένα ηλεκτρονικό μάθημα για 60 εκπαιδευτές ενηλίκων που θέλουν να γίνουν Διαμεσολαβητές Οικογενειακής Μάθησης (IO2), </a:t>
            </a:r>
            <a:endParaRPr b="1" i="0" sz="7200" u="sng">
              <a:solidFill>
                <a:schemeClr val="lt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rgbClr val="8AD0D6"/>
              </a:buClr>
              <a:buSzPts val="340"/>
              <a:buFont typeface="Noto Sans Symbols"/>
              <a:buNone/>
            </a:pPr>
            <a:r>
              <a:rPr b="0" i="0" lang="en-US" sz="7200" u="none">
                <a:solidFill>
                  <a:schemeClr val="lt1"/>
                </a:solidFill>
                <a:latin typeface="Century Gothic"/>
                <a:ea typeface="Century Gothic"/>
                <a:cs typeface="Century Gothic"/>
                <a:sym typeface="Century Gothic"/>
              </a:rPr>
              <a:t>βελτιώνοντας έτσι την ικανότητά τους ως προσωπικό εκπαίδευσης ενηλίκων να κρατούν τους μαθητές στο σχολείο και να βελτιώνουν την προσβασιμότητα των μαθητών στην εκπαίδευση ενηλίκων. </a:t>
            </a:r>
            <a:r>
              <a:rPr b="0" i="0" lang="en-US" sz="7200" u="sng">
                <a:solidFill>
                  <a:schemeClr val="hlink"/>
                </a:solidFill>
                <a:latin typeface="Century Gothic"/>
                <a:ea typeface="Century Gothic"/>
                <a:cs typeface="Century Gothic"/>
                <a:sym typeface="Century Gothic"/>
                <a:hlinkClick r:id="rId4"/>
              </a:rPr>
              <a:t>https://e-familylearnings.eu/</a:t>
            </a:r>
            <a:endParaRPr b="0" i="0" sz="7200" u="none">
              <a:solidFill>
                <a:schemeClr val="lt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rgbClr val="8AD0D6"/>
              </a:buClr>
              <a:buSzPts val="340"/>
              <a:buFont typeface="Noto Sans Symbols"/>
              <a:buNone/>
            </a:pPr>
            <a:r>
              <a:t/>
            </a:r>
            <a:endParaRPr sz="7200"/>
          </a:p>
          <a:p>
            <a:pPr indent="0" lvl="0" marL="0" marR="0" rtl="0" algn="l">
              <a:lnSpc>
                <a:spcPct val="90000"/>
              </a:lnSpc>
              <a:spcBef>
                <a:spcPts val="1000"/>
              </a:spcBef>
              <a:spcAft>
                <a:spcPts val="0"/>
              </a:spcAft>
              <a:buClr>
                <a:srgbClr val="8AD0D6"/>
              </a:buClr>
              <a:buSzPts val="340"/>
              <a:buFont typeface="Noto Sans Symbols"/>
              <a:buNone/>
            </a:pPr>
            <a:r>
              <a:rPr b="1" i="0" lang="en-US" sz="7200" u="sng">
                <a:solidFill>
                  <a:schemeClr val="lt1"/>
                </a:solidFill>
                <a:latin typeface="Century Gothic"/>
                <a:ea typeface="Century Gothic"/>
                <a:cs typeface="Century Gothic"/>
                <a:sym typeface="Century Gothic"/>
              </a:rPr>
              <a:t>3.Ένα διαδικτυακό μάθημα για προσέγγιση της κοινότητας (IO3)</a:t>
            </a:r>
            <a:endParaRPr b="1" i="0" sz="7200" u="sng">
              <a:solidFill>
                <a:schemeClr val="lt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rgbClr val="8AD0D6"/>
              </a:buClr>
              <a:buSzPts val="340"/>
              <a:buFont typeface="Noto Sans Symbols"/>
              <a:buNone/>
            </a:pPr>
            <a:r>
              <a:rPr b="0" i="0" lang="en-US" sz="7200" u="none">
                <a:solidFill>
                  <a:schemeClr val="lt1"/>
                </a:solidFill>
                <a:latin typeface="Century Gothic"/>
                <a:ea typeface="Century Gothic"/>
                <a:cs typeface="Century Gothic"/>
                <a:sym typeface="Century Gothic"/>
              </a:rPr>
              <a:t> που καθοδηγεί 60 οργανισμούς εκπαίδευσης ενηλίκων σχετικά με το πώς να δημιουργήσουν και να εκτελέσουν ένα πρόγραμμα προσέγγισης της κοινότητας για να προσελκύσουν περισσότερους εκπαιδευόμενους, επιτρέποντας έτσι στις οργανώσεις εκπαίδευσης ενηλίκων να αυξήσουν την προσέγγισή τους στους μαθητές, ενώ, ταυτόχρονα, βοηθούν την άρση του πιο σημαντικού φραγμού συμμετοχής στις περιοχές του έργου: τις οικογενειακές υποχρεώσεις </a:t>
            </a:r>
            <a:r>
              <a:rPr b="0" i="0" lang="en-US" sz="7200" u="sng">
                <a:solidFill>
                  <a:schemeClr val="hlink"/>
                </a:solidFill>
                <a:latin typeface="Century Gothic"/>
                <a:ea typeface="Century Gothic"/>
                <a:cs typeface="Century Gothic"/>
                <a:sym typeface="Century Gothic"/>
                <a:hlinkClick r:id="rId5"/>
              </a:rPr>
              <a:t>https://e-familylearnings.eu/</a:t>
            </a:r>
            <a:endParaRPr b="0" i="0" sz="7200" u="none">
              <a:solidFill>
                <a:schemeClr val="lt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rgbClr val="8AD0D6"/>
              </a:buClr>
              <a:buSzPts val="340"/>
              <a:buFont typeface="Noto Sans Symbols"/>
              <a:buNone/>
            </a:pPr>
            <a:r>
              <a:t/>
            </a:r>
            <a:endParaRPr sz="7200"/>
          </a:p>
          <a:p>
            <a:pPr indent="0" lvl="0" marL="0" marR="0" rtl="0" algn="l">
              <a:lnSpc>
                <a:spcPct val="90000"/>
              </a:lnSpc>
              <a:spcBef>
                <a:spcPts val="1000"/>
              </a:spcBef>
              <a:spcAft>
                <a:spcPts val="0"/>
              </a:spcAft>
              <a:buClr>
                <a:srgbClr val="8AD0D6"/>
              </a:buClr>
              <a:buSzPts val="340"/>
              <a:buFont typeface="Noto Sans Symbols"/>
              <a:buNone/>
            </a:pPr>
            <a:r>
              <a:t/>
            </a:r>
            <a:endParaRPr b="0" i="0" sz="7200" u="none">
              <a:solidFill>
                <a:srgbClr val="FF0000"/>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rgbClr val="8AD0D6"/>
              </a:buClr>
              <a:buSzPct val="80000"/>
              <a:buFont typeface="Noto Sans Symbols"/>
              <a:buNone/>
            </a:pPr>
            <a:r>
              <a:t/>
            </a:r>
            <a:endParaRPr b="0" i="0" sz="1700" u="none">
              <a:solidFill>
                <a:srgbClr val="FF0000"/>
              </a:solidFill>
              <a:latin typeface="Century Gothic"/>
              <a:ea typeface="Century Gothic"/>
              <a:cs typeface="Century Gothic"/>
              <a:sym typeface="Century Gothic"/>
            </a:endParaRPr>
          </a:p>
          <a:p>
            <a:pPr indent="-256540" lvl="0" marL="342900" marR="0" rtl="0" algn="l">
              <a:spcBef>
                <a:spcPts val="1000"/>
              </a:spcBef>
              <a:spcAft>
                <a:spcPts val="0"/>
              </a:spcAft>
              <a:buClr>
                <a:srgbClr val="8AD0D6"/>
              </a:buClr>
              <a:buSzPct val="80000"/>
              <a:buFont typeface="Noto Sans Symbols"/>
              <a:buNone/>
            </a:pPr>
            <a:r>
              <a:t/>
            </a:r>
            <a:endParaRPr b="0" i="0" sz="1700" u="none">
              <a:solidFill>
                <a:srgbClr val="FF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7"/>
          <p:cNvSpPr txBox="1"/>
          <p:nvPr>
            <p:ph type="title"/>
          </p:nvPr>
        </p:nvSpPr>
        <p:spPr>
          <a:xfrm>
            <a:off x="28575" y="171450"/>
            <a:ext cx="8229600" cy="993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0000"/>
              </a:buClr>
              <a:buSzPts val="4000"/>
              <a:buFont typeface="Century Gothic"/>
              <a:buNone/>
            </a:pPr>
            <a:r>
              <a:rPr b="1" i="1" lang="en-US" sz="4000" u="none">
                <a:solidFill>
                  <a:srgbClr val="FF0000"/>
                </a:solidFill>
                <a:latin typeface="Century Gothic"/>
                <a:ea typeface="Century Gothic"/>
                <a:cs typeface="Century Gothic"/>
                <a:sym typeface="Century Gothic"/>
              </a:rPr>
              <a:t>ΚΑΘΗΚΟΝΤΑ ΕΤΑΙΡΩΝ</a:t>
            </a:r>
            <a:endParaRPr/>
          </a:p>
        </p:txBody>
      </p:sp>
      <p:sp>
        <p:nvSpPr>
          <p:cNvPr id="232" name="Google Shape;232;p7"/>
          <p:cNvSpPr txBox="1"/>
          <p:nvPr>
            <p:ph idx="1" type="body"/>
          </p:nvPr>
        </p:nvSpPr>
        <p:spPr>
          <a:xfrm>
            <a:off x="323850" y="1196975"/>
            <a:ext cx="8362950" cy="4929187"/>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rgbClr val="8AD0D6"/>
              </a:buClr>
              <a:buSzPts val="1920"/>
              <a:buFont typeface="Noto Sans Symbols"/>
              <a:buChar char="►"/>
            </a:pPr>
            <a:r>
              <a:rPr b="0" i="0" lang="en-US" sz="2400" u="none">
                <a:solidFill>
                  <a:schemeClr val="lt1"/>
                </a:solidFill>
                <a:latin typeface="Century Gothic"/>
                <a:ea typeface="Century Gothic"/>
                <a:cs typeface="Century Gothic"/>
                <a:sym typeface="Century Gothic"/>
              </a:rPr>
              <a:t>Δημιουργία ομάδας έργου</a:t>
            </a:r>
            <a:endParaRPr/>
          </a:p>
          <a:p>
            <a:pPr indent="-342900" lvl="0" marL="342900" marR="0" rtl="0" algn="l">
              <a:lnSpc>
                <a:spcPct val="80000"/>
              </a:lnSpc>
              <a:spcBef>
                <a:spcPts val="1000"/>
              </a:spcBef>
              <a:spcAft>
                <a:spcPts val="0"/>
              </a:spcAft>
              <a:buClr>
                <a:srgbClr val="8AD0D6"/>
              </a:buClr>
              <a:buSzPts val="1920"/>
              <a:buFont typeface="Noto Sans Symbols"/>
              <a:buChar char="►"/>
            </a:pPr>
            <a:r>
              <a:rPr b="0" i="0" lang="en-US" sz="2400" u="none">
                <a:solidFill>
                  <a:schemeClr val="lt1"/>
                </a:solidFill>
                <a:latin typeface="Century Gothic"/>
                <a:ea typeface="Century Gothic"/>
                <a:cs typeface="Century Gothic"/>
                <a:sym typeface="Century Gothic"/>
              </a:rPr>
              <a:t>Δημιουργία IO1, IO2, IO3, πνευματικών προϊόντων</a:t>
            </a:r>
            <a:endParaRPr/>
          </a:p>
          <a:p>
            <a:pPr indent="-342900" lvl="0" marL="342900" marR="0" rtl="0" algn="l">
              <a:lnSpc>
                <a:spcPct val="80000"/>
              </a:lnSpc>
              <a:spcBef>
                <a:spcPts val="1000"/>
              </a:spcBef>
              <a:spcAft>
                <a:spcPts val="0"/>
              </a:spcAft>
              <a:buClr>
                <a:srgbClr val="8AD0D6"/>
              </a:buClr>
              <a:buSzPts val="1920"/>
              <a:buFont typeface="Noto Sans Symbols"/>
              <a:buChar char="►"/>
            </a:pPr>
            <a:r>
              <a:rPr b="0" i="0" lang="en-US" sz="2400" u="none">
                <a:solidFill>
                  <a:schemeClr val="lt1"/>
                </a:solidFill>
                <a:latin typeface="Century Gothic"/>
                <a:ea typeface="Century Gothic"/>
                <a:cs typeface="Century Gothic"/>
                <a:sym typeface="Century Gothic"/>
              </a:rPr>
              <a:t>Δημιουργία ομάδας εργασίας των μαθητών. 300 ενήλικες γονείς</a:t>
            </a:r>
            <a:endParaRPr/>
          </a:p>
          <a:p>
            <a:pPr indent="-342900" lvl="0" marL="342900" marR="0" rtl="0" algn="l">
              <a:lnSpc>
                <a:spcPct val="80000"/>
              </a:lnSpc>
              <a:spcBef>
                <a:spcPts val="1000"/>
              </a:spcBef>
              <a:spcAft>
                <a:spcPts val="0"/>
              </a:spcAft>
              <a:buClr>
                <a:srgbClr val="8AD0D6"/>
              </a:buClr>
              <a:buSzPts val="1920"/>
              <a:buFont typeface="Noto Sans Symbols"/>
              <a:buChar char="►"/>
            </a:pPr>
            <a:r>
              <a:rPr b="0" i="0" lang="en-US" sz="2400" u="none">
                <a:solidFill>
                  <a:schemeClr val="lt1"/>
                </a:solidFill>
                <a:latin typeface="Century Gothic"/>
                <a:ea typeface="Century Gothic"/>
                <a:cs typeface="Century Gothic"/>
                <a:sym typeface="Century Gothic"/>
              </a:rPr>
              <a:t>Δημιουργία ομάδας διαμεσολαβητών. 60 μεσολαβητές</a:t>
            </a:r>
            <a:endParaRPr/>
          </a:p>
          <a:p>
            <a:pPr indent="-342900" lvl="0" marL="342900" marR="0" rtl="0" algn="l">
              <a:lnSpc>
                <a:spcPct val="80000"/>
              </a:lnSpc>
              <a:spcBef>
                <a:spcPts val="1000"/>
              </a:spcBef>
              <a:spcAft>
                <a:spcPts val="0"/>
              </a:spcAft>
              <a:buClr>
                <a:srgbClr val="8AD0D6"/>
              </a:buClr>
              <a:buSzPts val="1920"/>
              <a:buFont typeface="Noto Sans Symbols"/>
              <a:buChar char="►"/>
            </a:pPr>
            <a:r>
              <a:rPr b="0" i="0" lang="en-US" sz="2400" u="none">
                <a:solidFill>
                  <a:schemeClr val="lt1"/>
                </a:solidFill>
                <a:latin typeface="Century Gothic"/>
                <a:ea typeface="Century Gothic"/>
                <a:cs typeface="Century Gothic"/>
                <a:sym typeface="Century Gothic"/>
              </a:rPr>
              <a:t>Δημιουργία ομάδας ειδικών προσέγγισης της κοινότητας. 60 ειδικοί</a:t>
            </a:r>
            <a:endParaRPr/>
          </a:p>
          <a:p>
            <a:pPr indent="-342900" lvl="0" marL="342900" marR="0" rtl="0" algn="l">
              <a:lnSpc>
                <a:spcPct val="80000"/>
              </a:lnSpc>
              <a:spcBef>
                <a:spcPts val="1000"/>
              </a:spcBef>
              <a:spcAft>
                <a:spcPts val="0"/>
              </a:spcAft>
              <a:buClr>
                <a:srgbClr val="8AD0D6"/>
              </a:buClr>
              <a:buSzPts val="1920"/>
              <a:buFont typeface="Noto Sans Symbols"/>
              <a:buChar char="►"/>
            </a:pPr>
            <a:r>
              <a:rPr b="0" i="0" lang="en-US" sz="2400" u="none">
                <a:solidFill>
                  <a:schemeClr val="lt1"/>
                </a:solidFill>
                <a:latin typeface="Century Gothic"/>
                <a:ea typeface="Century Gothic"/>
                <a:cs typeface="Century Gothic"/>
                <a:sym typeface="Century Gothic"/>
              </a:rPr>
              <a:t>Δραστηριότητες για τη δημιουργία όλων των αποτελεσμάτων του έργου </a:t>
            </a:r>
            <a:endParaRPr/>
          </a:p>
          <a:p>
            <a:pPr indent="-342900" lvl="0" marL="342900" marR="0" rtl="0" algn="l">
              <a:lnSpc>
                <a:spcPct val="80000"/>
              </a:lnSpc>
              <a:spcBef>
                <a:spcPts val="1000"/>
              </a:spcBef>
              <a:spcAft>
                <a:spcPts val="0"/>
              </a:spcAft>
              <a:buClr>
                <a:srgbClr val="8AD0D6"/>
              </a:buClr>
              <a:buSzPts val="1920"/>
              <a:buFont typeface="Noto Sans Symbols"/>
              <a:buChar char="►"/>
            </a:pPr>
            <a:r>
              <a:rPr b="0" i="0" lang="en-US" sz="2400" u="none">
                <a:solidFill>
                  <a:schemeClr val="lt1"/>
                </a:solidFill>
                <a:latin typeface="Century Gothic"/>
                <a:ea typeface="Century Gothic"/>
                <a:cs typeface="Century Gothic"/>
                <a:sym typeface="Century Gothic"/>
              </a:rPr>
              <a:t>Συμβολή στη διάδοση του έργου </a:t>
            </a:r>
            <a:endParaRPr/>
          </a:p>
          <a:p>
            <a:pPr indent="-342900" lvl="0" marL="342900" marR="0" rtl="0" algn="l">
              <a:lnSpc>
                <a:spcPct val="80000"/>
              </a:lnSpc>
              <a:spcBef>
                <a:spcPts val="1000"/>
              </a:spcBef>
              <a:spcAft>
                <a:spcPts val="0"/>
              </a:spcAft>
              <a:buClr>
                <a:srgbClr val="8AD0D6"/>
              </a:buClr>
              <a:buSzPts val="1920"/>
              <a:buFont typeface="Noto Sans Symbols"/>
              <a:buChar char="►"/>
            </a:pPr>
            <a:r>
              <a:rPr b="0" i="0" lang="en-US" sz="2400" u="none">
                <a:solidFill>
                  <a:schemeClr val="lt1"/>
                </a:solidFill>
                <a:latin typeface="Century Gothic"/>
                <a:ea typeface="Century Gothic"/>
                <a:cs typeface="Century Gothic"/>
                <a:sym typeface="Century Gothic"/>
              </a:rPr>
              <a:t>Δραστηριότητες διάδοσης κατά 2 έτη.</a:t>
            </a:r>
            <a:endParaRPr/>
          </a:p>
          <a:p>
            <a:pPr indent="-342900" lvl="0" marL="342900" marR="0" rtl="0" algn="l">
              <a:lnSpc>
                <a:spcPct val="80000"/>
              </a:lnSpc>
              <a:spcBef>
                <a:spcPts val="1000"/>
              </a:spcBef>
              <a:spcAft>
                <a:spcPts val="0"/>
              </a:spcAft>
              <a:buClr>
                <a:srgbClr val="8AD0D6"/>
              </a:buClr>
              <a:buSzPts val="1920"/>
              <a:buFont typeface="Noto Sans Symbols"/>
              <a:buChar char="►"/>
            </a:pPr>
            <a:r>
              <a:rPr b="0" i="0" lang="en-US" sz="2400" u="none">
                <a:solidFill>
                  <a:schemeClr val="lt1"/>
                </a:solidFill>
                <a:latin typeface="Century Gothic"/>
                <a:ea typeface="Century Gothic"/>
                <a:cs typeface="Century Gothic"/>
                <a:sym typeface="Century Gothic"/>
              </a:rPr>
              <a:t>Εθνικές εκδηλώσεις πολλαπλασιασμού</a:t>
            </a:r>
            <a:endParaRPr/>
          </a:p>
          <a:p>
            <a:pPr indent="-220980" lvl="0" marL="342900" marR="0" rtl="0" algn="l">
              <a:spcBef>
                <a:spcPts val="1000"/>
              </a:spcBef>
              <a:spcAft>
                <a:spcPts val="0"/>
              </a:spcAft>
              <a:buClr>
                <a:srgbClr val="8AD0D6"/>
              </a:buClr>
              <a:buSzPts val="1920"/>
              <a:buFont typeface="Noto Sans Symbols"/>
              <a:buNone/>
            </a:pPr>
            <a:r>
              <a:t/>
            </a:r>
            <a:endParaRPr b="0" i="0" sz="2400" u="none">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txBox="1"/>
          <p:nvPr>
            <p:ph type="title"/>
          </p:nvPr>
        </p:nvSpPr>
        <p:spPr>
          <a:xfrm>
            <a:off x="457200" y="274637"/>
            <a:ext cx="8229600" cy="7064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0000"/>
              </a:buClr>
              <a:buSzPts val="4200"/>
              <a:buFont typeface="Century Gothic"/>
              <a:buNone/>
            </a:pPr>
            <a:r>
              <a:rPr b="1" i="1" lang="en-US" sz="4200" u="none">
                <a:solidFill>
                  <a:srgbClr val="FF0000"/>
                </a:solidFill>
                <a:latin typeface="Century Gothic"/>
                <a:ea typeface="Century Gothic"/>
                <a:cs typeface="Century Gothic"/>
                <a:sym typeface="Century Gothic"/>
              </a:rPr>
              <a:t>ΔΙΕΘΝΙΚΕΣ ΣΥΝΑΝΤΗΣΕΙΣ </a:t>
            </a:r>
            <a:endParaRPr/>
          </a:p>
        </p:txBody>
      </p:sp>
      <p:sp>
        <p:nvSpPr>
          <p:cNvPr id="238" name="Google Shape;238;p8"/>
          <p:cNvSpPr txBox="1"/>
          <p:nvPr>
            <p:ph idx="1" type="body"/>
          </p:nvPr>
        </p:nvSpPr>
        <p:spPr>
          <a:xfrm>
            <a:off x="457200" y="1125537"/>
            <a:ext cx="8229600" cy="500062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8AD0D6"/>
              </a:buClr>
              <a:buSzPts val="1440"/>
              <a:buFont typeface="Noto Sans Symbols"/>
              <a:buNone/>
            </a:pPr>
            <a:r>
              <a:rPr b="0" i="0" lang="en-US" sz="1800" u="none">
                <a:solidFill>
                  <a:schemeClr val="lt1"/>
                </a:solidFill>
                <a:latin typeface="Century Gothic"/>
                <a:ea typeface="Century Gothic"/>
                <a:cs typeface="Century Gothic"/>
                <a:sym typeface="Century Gothic"/>
              </a:rPr>
              <a:t>Κάθε μία από τις διεθνικές συναντήσεις της εταιρικής σχέσης περιλαμβάνει τα ακόλουθα στοιχεία:</a:t>
            </a:r>
            <a:endParaRPr/>
          </a:p>
          <a:p>
            <a:pPr indent="-91440" lvl="0" marL="0" marR="0" rtl="0" algn="l">
              <a:lnSpc>
                <a:spcPct val="90000"/>
              </a:lnSpc>
              <a:spcBef>
                <a:spcPts val="1000"/>
              </a:spcBef>
              <a:spcAft>
                <a:spcPts val="0"/>
              </a:spcAft>
              <a:buClr>
                <a:srgbClr val="8AD0D6"/>
              </a:buClr>
              <a:buSzPts val="1440"/>
              <a:buFont typeface="Noto Sans Symbols"/>
              <a:buChar char="►"/>
            </a:pPr>
            <a:r>
              <a:rPr b="0" i="0" lang="en-US" sz="1800" u="none">
                <a:solidFill>
                  <a:schemeClr val="lt1"/>
                </a:solidFill>
                <a:latin typeface="Century Gothic"/>
                <a:ea typeface="Century Gothic"/>
                <a:cs typeface="Century Gothic"/>
                <a:sym typeface="Century Gothic"/>
              </a:rPr>
              <a:t>ενσωμάτωση των εργαζομένων των οργανισμών εταίρων</a:t>
            </a:r>
            <a:endParaRPr/>
          </a:p>
          <a:p>
            <a:pPr indent="-91440" lvl="0" marL="0" marR="0" rtl="0" algn="l">
              <a:lnSpc>
                <a:spcPct val="90000"/>
              </a:lnSpc>
              <a:spcBef>
                <a:spcPts val="1000"/>
              </a:spcBef>
              <a:spcAft>
                <a:spcPts val="0"/>
              </a:spcAft>
              <a:buClr>
                <a:srgbClr val="8AD0D6"/>
              </a:buClr>
              <a:buSzPts val="1440"/>
              <a:buFont typeface="Noto Sans Symbols"/>
              <a:buChar char="►"/>
            </a:pPr>
            <a:r>
              <a:rPr b="0" i="0" lang="en-US" sz="1800" u="none">
                <a:solidFill>
                  <a:schemeClr val="lt1"/>
                </a:solidFill>
                <a:latin typeface="Century Gothic"/>
                <a:ea typeface="Century Gothic"/>
                <a:cs typeface="Century Gothic"/>
                <a:sym typeface="Century Gothic"/>
              </a:rPr>
              <a:t>συζήτηση για τα καθήκοντα που έχουν εκτελεστεί σε τοπικά περιβάλλοντα, σύγκριση των αποτελεσμάτων, ανταλλαγή εμπειριών σχετικά με τα πρακτικά ζητήματα</a:t>
            </a:r>
            <a:endParaRPr/>
          </a:p>
          <a:p>
            <a:pPr indent="-91440" lvl="0" marL="0" marR="0" rtl="0" algn="l">
              <a:lnSpc>
                <a:spcPct val="90000"/>
              </a:lnSpc>
              <a:spcBef>
                <a:spcPts val="1000"/>
              </a:spcBef>
              <a:spcAft>
                <a:spcPts val="0"/>
              </a:spcAft>
              <a:buClr>
                <a:srgbClr val="8AD0D6"/>
              </a:buClr>
              <a:buSzPts val="1440"/>
              <a:buFont typeface="Noto Sans Symbols"/>
              <a:buChar char="►"/>
            </a:pPr>
            <a:r>
              <a:rPr b="0" i="0" lang="en-US" sz="1800" u="none">
                <a:solidFill>
                  <a:schemeClr val="lt1"/>
                </a:solidFill>
                <a:latin typeface="Century Gothic"/>
                <a:ea typeface="Century Gothic"/>
                <a:cs typeface="Century Gothic"/>
                <a:sym typeface="Century Gothic"/>
              </a:rPr>
              <a:t>συζήτηση και προετοιμασία λεπτομερούς χρονοδιαγράμματος περαιτέρω συναντήσεων και υλοποίηση ορισμένων εργασιών του έργου</a:t>
            </a:r>
            <a:endParaRPr/>
          </a:p>
          <a:p>
            <a:pPr indent="-91440" lvl="0" marL="0" marR="0" rtl="0" algn="l">
              <a:lnSpc>
                <a:spcPct val="90000"/>
              </a:lnSpc>
              <a:spcBef>
                <a:spcPts val="1000"/>
              </a:spcBef>
              <a:spcAft>
                <a:spcPts val="0"/>
              </a:spcAft>
              <a:buClr>
                <a:srgbClr val="8AD0D6"/>
              </a:buClr>
              <a:buSzPts val="1440"/>
              <a:buFont typeface="Noto Sans Symbols"/>
              <a:buChar char="►"/>
            </a:pPr>
            <a:r>
              <a:rPr b="0" i="0" lang="en-US" sz="1800" u="none">
                <a:solidFill>
                  <a:schemeClr val="lt1"/>
                </a:solidFill>
                <a:latin typeface="Century Gothic"/>
                <a:ea typeface="Century Gothic"/>
                <a:cs typeface="Century Gothic"/>
                <a:sym typeface="Century Gothic"/>
              </a:rPr>
              <a:t>ανάθεση συγκεκριμένων καθηκόντων σε άτομα/ομάδες που θα ολοκληρωθούν μέχρι την επόμενη συνεδρίαση, καθορίζοντας τις ημερομηνίες εκπλήρωσης συγκεκριμένων καθηκόντων από τους υπεύθυνους</a:t>
            </a:r>
            <a:endParaRPr/>
          </a:p>
          <a:p>
            <a:pPr indent="-91440" lvl="0" marL="0" marR="0" rtl="0" algn="l">
              <a:lnSpc>
                <a:spcPct val="90000"/>
              </a:lnSpc>
              <a:spcBef>
                <a:spcPts val="1000"/>
              </a:spcBef>
              <a:spcAft>
                <a:spcPts val="0"/>
              </a:spcAft>
              <a:buClr>
                <a:srgbClr val="8AD0D6"/>
              </a:buClr>
              <a:buSzPts val="1440"/>
              <a:buFont typeface="Noto Sans Symbols"/>
              <a:buChar char="►"/>
            </a:pPr>
            <a:r>
              <a:rPr b="0" i="0" lang="en-US" sz="1800" u="none">
                <a:solidFill>
                  <a:schemeClr val="lt1"/>
                </a:solidFill>
                <a:latin typeface="Century Gothic"/>
                <a:ea typeface="Century Gothic"/>
                <a:cs typeface="Century Gothic"/>
                <a:sym typeface="Century Gothic"/>
              </a:rPr>
              <a:t>συζήτηση σχετικά με τους τρόπους διάδοσης του έργου</a:t>
            </a:r>
            <a:endParaRPr/>
          </a:p>
          <a:p>
            <a:pPr indent="-91440" lvl="0" marL="0" marR="0" rtl="0" algn="l">
              <a:lnSpc>
                <a:spcPct val="90000"/>
              </a:lnSpc>
              <a:spcBef>
                <a:spcPts val="1000"/>
              </a:spcBef>
              <a:spcAft>
                <a:spcPts val="0"/>
              </a:spcAft>
              <a:buClr>
                <a:srgbClr val="8AD0D6"/>
              </a:buClr>
              <a:buSzPts val="1440"/>
              <a:buFont typeface="Noto Sans Symbols"/>
              <a:buChar char="►"/>
            </a:pPr>
            <a:r>
              <a:rPr b="0" i="0" lang="en-US" sz="1800" u="none">
                <a:solidFill>
                  <a:schemeClr val="lt1"/>
                </a:solidFill>
                <a:latin typeface="Century Gothic"/>
                <a:ea typeface="Century Gothic"/>
                <a:cs typeface="Century Gothic"/>
                <a:sym typeface="Century Gothic"/>
              </a:rPr>
              <a:t>άλλα ζητήματα που θα προκύψουν, συμπεριλαμβανομένων προβλημάτων και ερωτήσεων.</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9"/>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200"/>
              <a:buFont typeface="Century Gothic"/>
              <a:buNone/>
            </a:pPr>
            <a:r>
              <a:rPr b="0" i="0" lang="en-US" sz="3400" u="none">
                <a:solidFill>
                  <a:schemeClr val="lt2"/>
                </a:solidFill>
                <a:latin typeface="Century Gothic"/>
                <a:ea typeface="Century Gothic"/>
                <a:cs typeface="Century Gothic"/>
                <a:sym typeface="Century Gothic"/>
              </a:rPr>
              <a:t>1</a:t>
            </a:r>
            <a:r>
              <a:rPr b="0" baseline="30000" i="0" lang="en-US" sz="3400" u="none">
                <a:solidFill>
                  <a:schemeClr val="lt2"/>
                </a:solidFill>
                <a:latin typeface="Century Gothic"/>
                <a:ea typeface="Century Gothic"/>
                <a:cs typeface="Century Gothic"/>
                <a:sym typeface="Century Gothic"/>
              </a:rPr>
              <a:t>η</a:t>
            </a:r>
            <a:r>
              <a:rPr b="0" i="0" lang="en-US" sz="3400" u="none">
                <a:solidFill>
                  <a:schemeClr val="lt2"/>
                </a:solidFill>
                <a:latin typeface="Century Gothic"/>
                <a:ea typeface="Century Gothic"/>
                <a:cs typeface="Century Gothic"/>
                <a:sym typeface="Century Gothic"/>
              </a:rPr>
              <a:t> Διακρατική συνάντηση στην Καλαμάτα, 13</a:t>
            </a:r>
            <a:r>
              <a:rPr lang="en-US" sz="3400"/>
              <a:t>-</a:t>
            </a:r>
            <a:r>
              <a:rPr b="0" i="0" lang="en-US" sz="3400" u="none">
                <a:solidFill>
                  <a:schemeClr val="lt2"/>
                </a:solidFill>
                <a:latin typeface="Century Gothic"/>
                <a:ea typeface="Century Gothic"/>
                <a:cs typeface="Century Gothic"/>
                <a:sym typeface="Century Gothic"/>
              </a:rPr>
              <a:t>14/9/2022</a:t>
            </a:r>
            <a:endParaRPr sz="3400"/>
          </a:p>
        </p:txBody>
      </p:sp>
      <p:pic>
        <p:nvPicPr>
          <p:cNvPr id="244" name="Google Shape;244;p9"/>
          <p:cNvPicPr preferRelativeResize="0"/>
          <p:nvPr>
            <p:ph idx="1" type="body"/>
          </p:nvPr>
        </p:nvPicPr>
        <p:blipFill rotWithShape="1">
          <a:blip r:embed="rId3">
            <a:alphaModFix/>
          </a:blip>
          <a:srcRect b="0" l="0" r="0" t="0"/>
          <a:stretch/>
        </p:blipFill>
        <p:spPr>
          <a:xfrm>
            <a:off x="1657675" y="1958687"/>
            <a:ext cx="4464000" cy="4195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Ιόν">
  <a:themeElements>
    <a:clrScheme name="Ιόν">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Ιόν">
  <a:themeElements>
    <a:clrScheme name="Ιόν">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Ιόν">
  <a:themeElements>
    <a:clrScheme name="Ιόν">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Ιόν">
  <a:themeElements>
    <a:clrScheme name="Ιόν">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2015-01-25T14:17:24Z</dcterms:created>
  <dc:creator>Anca Ioana Popa</dc:creator>
</cp:coreProperties>
</file>